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62" r:id="rId4"/>
    <p:sldId id="270" r:id="rId5"/>
    <p:sldId id="266" r:id="rId6"/>
    <p:sldId id="267" r:id="rId7"/>
    <p:sldId id="26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DA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75735" autoAdjust="0"/>
  </p:normalViewPr>
  <p:slideViewPr>
    <p:cSldViewPr snapToGrid="0" snapToObjects="1">
      <p:cViewPr>
        <p:scale>
          <a:sx n="61" d="100"/>
          <a:sy n="61" d="100"/>
        </p:scale>
        <p:origin x="78" y="-84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fisme.science.uu.nl/toepassingen/22004/"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fisme.science.uu.nl/toepassingen/22011/"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Het </a:t>
            </a:r>
            <a:r>
              <a:rPr lang="en-GB" sz="1200" kern="1200" dirty="0" err="1" smtClean="0">
                <a:solidFill>
                  <a:schemeClr val="tx1"/>
                </a:solidFill>
                <a:effectLst/>
                <a:latin typeface="+mn-lt"/>
                <a:ea typeface="+mn-ea"/>
                <a:cs typeface="+mn-cs"/>
              </a:rPr>
              <a:t>doel</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deze</a:t>
            </a:r>
            <a:r>
              <a:rPr lang="en-GB" sz="1200" kern="1200" dirty="0" smtClean="0">
                <a:solidFill>
                  <a:schemeClr val="tx1"/>
                </a:solidFill>
                <a:effectLst/>
                <a:latin typeface="+mn-lt"/>
                <a:ea typeface="+mn-ea"/>
                <a:cs typeface="+mn-cs"/>
              </a:rPr>
              <a:t> tool is </a:t>
            </a:r>
            <a:r>
              <a:rPr lang="en-GB" sz="1200" kern="1200" dirty="0" err="1" smtClean="0">
                <a:solidFill>
                  <a:schemeClr val="tx1"/>
                </a:solidFill>
                <a:effectLst/>
                <a:latin typeface="+mn-lt"/>
                <a:ea typeface="+mn-ea"/>
                <a:cs typeface="+mn-cs"/>
              </a:rPr>
              <a:t>verkennen</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opdrachten</a:t>
            </a:r>
            <a:r>
              <a:rPr lang="en-GB" sz="1200" kern="1200" dirty="0" smtClean="0">
                <a:solidFill>
                  <a:schemeClr val="tx1"/>
                </a:solidFill>
                <a:effectLst/>
                <a:latin typeface="+mn-lt"/>
                <a:ea typeface="+mn-ea"/>
                <a:cs typeface="+mn-cs"/>
              </a:rPr>
              <a:t> die </a:t>
            </a:r>
            <a:r>
              <a:rPr lang="en-GB" sz="1200" kern="1200" dirty="0" err="1" smtClean="0">
                <a:solidFill>
                  <a:schemeClr val="tx1"/>
                </a:solidFill>
                <a:effectLst/>
                <a:latin typeface="+mn-lt"/>
                <a:ea typeface="+mn-ea"/>
                <a:cs typeface="+mn-cs"/>
              </a:rPr>
              <a:t>gebruikt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kunnen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worden</a:t>
            </a:r>
            <a:r>
              <a:rPr lang="en-GB" sz="1200" kern="1200" dirty="0" smtClean="0">
                <a:solidFill>
                  <a:schemeClr val="tx1"/>
                </a:solidFill>
                <a:effectLst/>
                <a:latin typeface="+mn-lt"/>
                <a:ea typeface="+mn-ea"/>
                <a:cs typeface="+mn-cs"/>
              </a:rPr>
              <a:t> om </a:t>
            </a:r>
            <a:r>
              <a:rPr lang="en-GB" sz="1200" kern="1200" dirty="0" err="1" smtClean="0">
                <a:solidFill>
                  <a:schemeClr val="tx1"/>
                </a:solidFill>
                <a:effectLst/>
                <a:latin typeface="+mn-lt"/>
                <a:ea typeface="+mn-ea"/>
                <a:cs typeface="+mn-cs"/>
              </a:rPr>
              <a:t>onderzoekend</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leren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ondersteunen</a:t>
            </a:r>
            <a:r>
              <a:rPr lang="en-GB" sz="1200" kern="1200" dirty="0" smtClean="0">
                <a:solidFill>
                  <a:schemeClr val="tx1"/>
                </a:solidFill>
                <a:effectLst/>
                <a:latin typeface="+mn-lt"/>
                <a:ea typeface="+mn-ea"/>
                <a:cs typeface="+mn-cs"/>
              </a:rPr>
              <a:t>.</a:t>
            </a:r>
          </a:p>
          <a:p>
            <a:r>
              <a:rPr lang="nl-NL" sz="1200" kern="1200" dirty="0" smtClean="0">
                <a:solidFill>
                  <a:schemeClr val="tx1"/>
                </a:solidFill>
                <a:effectLst/>
                <a:latin typeface="+mn-lt"/>
                <a:ea typeface="+mn-ea"/>
                <a:cs typeface="+mn-cs"/>
              </a:rPr>
              <a:t>Deze activiteit begint met een korte discussie over Onderzoekend Leren binnen de wiskundeles en kijkt dan verder naar een paar specifieke opdrachten</a:t>
            </a:r>
            <a:r>
              <a:rPr lang="nl-NL" sz="1200" kern="1200" baseline="0" dirty="0" smtClean="0">
                <a:solidFill>
                  <a:schemeClr val="tx1"/>
                </a:solidFill>
                <a:effectLst/>
                <a:latin typeface="+mn-lt"/>
                <a:ea typeface="+mn-ea"/>
                <a:cs typeface="+mn-cs"/>
              </a:rPr>
              <a:t> die onderzoekend leren ondersteunen.</a:t>
            </a:r>
            <a:r>
              <a:rPr lang="nl-NL"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Bespreek eerst met de docenten hoe onderzoekend leren en een </a:t>
            </a:r>
            <a:r>
              <a:rPr lang="nl-NL" sz="1200" kern="1200" dirty="0" err="1" smtClean="0">
                <a:solidFill>
                  <a:schemeClr val="tx1"/>
                </a:solidFill>
                <a:effectLst/>
                <a:latin typeface="+mn-lt"/>
                <a:ea typeface="+mn-ea"/>
                <a:cs typeface="+mn-cs"/>
              </a:rPr>
              <a:t>onderzokende</a:t>
            </a:r>
            <a:r>
              <a:rPr lang="nl-NL" sz="1200" kern="1200" dirty="0" smtClean="0">
                <a:solidFill>
                  <a:schemeClr val="tx1"/>
                </a:solidFill>
                <a:effectLst/>
                <a:latin typeface="+mn-lt"/>
                <a:ea typeface="+mn-ea"/>
                <a:cs typeface="+mn-cs"/>
              </a:rPr>
              <a:t> houding eruitzien. Vraag ze om na te denken over wat voor dingen de leerlingen zouden doen als ze onderzoekend zouden leren binnen de wiskundeles. Ze zouden hier mee aan de slag moeten kunnen, maar indien dit niet lukt, kunt u verwijzen naar de ‘Onderzoekend Leren Dimensies’ van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Deze worden hieronder genoemd:</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verkennen van situaties;</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plannen van onderzoek;</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Systematisch experimenteren;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Interpreteren en evalueren;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bespreken van resultaten.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Wanneer u deze lijst gebruikt, vraagt u hen dan in welke mate ze het eens zijn met deze dimensies, wat ze toe zouden willen voegen, wat minder belangrijk voor ze is, enzovoorts. U wilt dat ze kritisch naar de dimensies kijken en ze niet slechts aannemen.</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Laat de docenten nu de twee opdrachten zien waar u wilt dat ze naar kijken. U vindt ze in de collectie lesmaterialen van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a:t>
            </a:r>
          </a:p>
          <a:p>
            <a:pPr marL="171450" lvl="0" indent="-171450">
              <a:buFont typeface="Arial" panose="020B0604020202020204" pitchFamily="34" charset="0"/>
              <a:buChar char="•"/>
            </a:pPr>
            <a:r>
              <a:rPr lang="en-GB" sz="1200" kern="1200" dirty="0" err="1" smtClean="0">
                <a:solidFill>
                  <a:schemeClr val="tx1"/>
                </a:solidFill>
                <a:effectLst/>
                <a:latin typeface="+mn-lt"/>
                <a:ea typeface="+mn-ea"/>
                <a:cs typeface="+mn-cs"/>
              </a:rPr>
              <a:t>Opdracht</a:t>
            </a:r>
            <a:r>
              <a:rPr lang="en-GB" sz="1200" kern="1200" dirty="0" smtClean="0">
                <a:solidFill>
                  <a:schemeClr val="tx1"/>
                </a:solidFill>
                <a:effectLst/>
                <a:latin typeface="+mn-lt"/>
                <a:ea typeface="+mn-ea"/>
                <a:cs typeface="+mn-cs"/>
              </a:rPr>
              <a:t> 1: Sports physiology and statistics.</a:t>
            </a:r>
            <a:endParaRPr lang="nl-NL"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Opdracht 2:  </a:t>
            </a:r>
            <a:r>
              <a:rPr lang="nl-NL" sz="1200" kern="1200" dirty="0" err="1" smtClean="0">
                <a:solidFill>
                  <a:schemeClr val="tx1"/>
                </a:solidFill>
                <a:effectLst/>
                <a:latin typeface="+mn-lt"/>
                <a:ea typeface="+mn-ea"/>
                <a:cs typeface="+mn-cs"/>
              </a:rPr>
              <a:t>Epidemics</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modelling</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with</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mathematics</a:t>
            </a:r>
            <a:r>
              <a:rPr lang="nl-NL" sz="1200" kern="1200" dirty="0" smtClean="0">
                <a:solidFill>
                  <a:schemeClr val="tx1"/>
                </a:solidFill>
                <a:effectLst/>
                <a:latin typeface="+mn-lt"/>
                <a:ea typeface="+mn-ea"/>
                <a:cs typeface="+mn-cs"/>
              </a:rPr>
              <a:t>.</a:t>
            </a:r>
          </a:p>
          <a:p>
            <a:r>
              <a:rPr lang="nl-NL" sz="1200" kern="1200" dirty="0" smtClean="0">
                <a:solidFill>
                  <a:schemeClr val="tx1"/>
                </a:solidFill>
                <a:effectLst/>
                <a:latin typeface="+mn-lt"/>
                <a:ea typeface="+mn-ea"/>
                <a:cs typeface="+mn-cs"/>
              </a:rPr>
              <a:t>Engelse versie: </a:t>
            </a:r>
            <a:r>
              <a:rPr lang="nl-NL" sz="1200" u="sng" kern="1200" dirty="0" smtClean="0">
                <a:solidFill>
                  <a:schemeClr val="tx1"/>
                </a:solidFill>
                <a:effectLst/>
                <a:latin typeface="+mn-lt"/>
                <a:ea typeface="+mn-ea"/>
                <a:cs typeface="+mn-cs"/>
                <a:hlinkClick r:id="rId3"/>
              </a:rPr>
              <a:t>http://www.fisme.science.uu.nl/toepassingen/22004/</a:t>
            </a:r>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Engelse versie: </a:t>
            </a:r>
            <a:r>
              <a:rPr lang="nl-NL" sz="1200" u="sng" kern="1200" dirty="0" smtClean="0">
                <a:solidFill>
                  <a:schemeClr val="tx1"/>
                </a:solidFill>
                <a:effectLst/>
                <a:latin typeface="+mn-lt"/>
                <a:ea typeface="+mn-ea"/>
                <a:cs typeface="+mn-cs"/>
                <a:hlinkClick r:id="rId4"/>
              </a:rPr>
              <a:t>http://www.fisme.science.uu.nl/toepassingen/22011/</a:t>
            </a:r>
            <a:r>
              <a:rPr lang="nl-NL" sz="1200" kern="1200" dirty="0" smtClean="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om in tweetallen te werken, een aan elke opdracht, om de opdracht te analyseren wat betreft de </a:t>
            </a:r>
            <a:r>
              <a:rPr lang="nl-NL" sz="1200" kern="1200" dirty="0" err="1" smtClean="0">
                <a:solidFill>
                  <a:schemeClr val="tx1"/>
                </a:solidFill>
                <a:effectLst/>
                <a:latin typeface="+mn-lt"/>
                <a:ea typeface="+mn-ea"/>
                <a:cs typeface="+mn-cs"/>
              </a:rPr>
              <a:t>leerlingactiviteiten</a:t>
            </a:r>
            <a:r>
              <a:rPr lang="nl-NL" sz="1200" kern="1200" dirty="0" smtClean="0">
                <a:solidFill>
                  <a:schemeClr val="tx1"/>
                </a:solidFill>
                <a:effectLst/>
                <a:latin typeface="+mn-lt"/>
                <a:ea typeface="+mn-ea"/>
                <a:cs typeface="+mn-cs"/>
              </a:rPr>
              <a:t> die de opdracht waarschijnlijk oproept en om een suggestie te doen waar deze activiteit zou kunnen passen binnen de dimensies van 'Onderzoekend Leren'.</a:t>
            </a:r>
          </a:p>
          <a:p>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Vraag ze ook om na te denken over de mate waarin de opdracht past binnen de beroepscontext. Laat ze de bevindingen dan met elkaar delen, eerst door de opdracht globaal te typeren (wat de leerling gaat doen) en dan door uit te leggen tot welke conclusie ze gekomen zijn wat betreft Onderzoekend Leren</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Elk</a:t>
            </a:r>
            <a:r>
              <a:rPr lang="en-US"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koppel kiest een van de twee opdrachten en presenteert aan de groep het volgende: </a:t>
            </a:r>
          </a:p>
          <a:p>
            <a:pPr marL="228600" indent="-228600">
              <a:buAutoNum type="alphaLcParenR"/>
            </a:pPr>
            <a:r>
              <a:rPr lang="nl-NL" sz="1200" kern="1200" dirty="0" smtClean="0">
                <a:solidFill>
                  <a:schemeClr val="tx1"/>
                </a:solidFill>
                <a:effectLst/>
                <a:latin typeface="+mn-lt"/>
                <a:ea typeface="+mn-ea"/>
                <a:cs typeface="+mn-cs"/>
              </a:rPr>
              <a:t>hun bevindingen </a:t>
            </a:r>
          </a:p>
          <a:p>
            <a:pPr marL="228600" indent="-228600">
              <a:buAutoNum type="alphaLcParenR"/>
            </a:pPr>
            <a:r>
              <a:rPr lang="nl-NL" sz="1200" kern="1200" dirty="0" smtClean="0">
                <a:solidFill>
                  <a:schemeClr val="tx1"/>
                </a:solidFill>
                <a:effectLst/>
                <a:latin typeface="+mn-lt"/>
                <a:ea typeface="+mn-ea"/>
                <a:cs typeface="+mn-cs"/>
              </a:rPr>
              <a:t>wat zij, als docenten, wel en niet zouden doen om in hun les Onderzoekend Leren aan te moedigen </a:t>
            </a:r>
          </a:p>
          <a:p>
            <a:pPr marL="228600" indent="-228600">
              <a:buAutoNum type="alphaLcParenR"/>
            </a:pPr>
            <a:r>
              <a:rPr lang="nl-NL" sz="1200" kern="1200" dirty="0" smtClean="0">
                <a:solidFill>
                  <a:schemeClr val="tx1"/>
                </a:solidFill>
                <a:effectLst/>
                <a:latin typeface="+mn-lt"/>
                <a:ea typeface="+mn-ea"/>
                <a:cs typeface="+mn-cs"/>
              </a:rPr>
              <a:t>hoe zij de opdracht aan zouden passen zodat deze beter past binnen de beroepscontext.</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Merk op dat alle tweetallen naar dezelfde opdrachten kijken. U kunt nog wat andere opdrachten uitdelen als u dat liever heeft, maar dit zal meer tijd kunnen kosten omdat alle docenten zich dan in zouden moeten werken in de opdrachten die gepresenteerd worden, voordat ze kunnen reageren op de bevindingen en de aanbevolen didactische aanpak.</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om een onderzoeksvraag op te stellen die verband houdt met het gebruik van opdrachten die onderzoekend leren bevorderen. Ze moeten nu een opdracht kiezen die zij zien als een goede opdracht voor het bevorderen van een onderzoekende aanpak.</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Leg uit dat u wilt dat ze de opdracht in de les gaan uitvoeren en dat ze enkele observaties doen die hen zal helpen in het beantwoorden van de onderzoeksvraag. Ze moeten voorbereid zijn om over hun bevindingen te rapporteren in een van de volgende bijeenkomsten. </a:t>
            </a:r>
            <a:r>
              <a:rPr lang="nl-NL" sz="1200" kern="1200" smtClean="0">
                <a:solidFill>
                  <a:schemeClr val="tx1"/>
                </a:solidFill>
                <a:effectLst/>
                <a:latin typeface="+mn-lt"/>
                <a:ea typeface="+mn-ea"/>
                <a:cs typeface="+mn-cs"/>
              </a:rPr>
              <a:t>Moedig ze aan om wanneer ze verslag doen te reflecteren op de les, de reacties en resultaten van de leerlingen en op wat ze zelf geleerd hebben.</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7</a:t>
            </a:fld>
            <a:endParaRPr lang="en-US"/>
          </a:p>
        </p:txBody>
      </p:sp>
    </p:spTree>
    <p:extLst>
      <p:ext uri="{BB962C8B-B14F-4D97-AF65-F5344CB8AC3E}">
        <p14:creationId xmlns:p14="http://schemas.microsoft.com/office/powerpoint/2010/main" val="317049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61527"/>
            <a:ext cx="7772400" cy="1704715"/>
          </a:xfrm>
        </p:spPr>
        <p:txBody>
          <a:bodyPr>
            <a:normAutofit fontScale="90000"/>
          </a:bodyPr>
          <a:lstStyle/>
          <a:p>
            <a:r>
              <a:rPr lang="nl-NL" dirty="0"/>
              <a:t>Onderzoekend leren</a:t>
            </a:r>
            <a:br>
              <a:rPr lang="nl-NL" dirty="0"/>
            </a:br>
            <a:r>
              <a:rPr lang="en-GB" dirty="0">
                <a:solidFill>
                  <a:srgbClr val="8DA375"/>
                </a:solidFill>
              </a:rPr>
              <a:t/>
            </a:r>
            <a:br>
              <a:rPr lang="en-GB" dirty="0">
                <a:solidFill>
                  <a:srgbClr val="8DA375"/>
                </a:solidFill>
              </a:rPr>
            </a:br>
            <a:r>
              <a:rPr lang="en-GB" dirty="0">
                <a:solidFill>
                  <a:schemeClr val="accent3">
                    <a:lumMod val="75000"/>
                  </a:schemeClr>
                </a:solidFill>
              </a:rPr>
              <a:t>Hoe </a:t>
            </a:r>
            <a:r>
              <a:rPr lang="en-GB" dirty="0" err="1">
                <a:solidFill>
                  <a:schemeClr val="accent3">
                    <a:lumMod val="75000"/>
                  </a:schemeClr>
                </a:solidFill>
              </a:rPr>
              <a:t>zien</a:t>
            </a:r>
            <a:r>
              <a:rPr lang="en-GB" dirty="0">
                <a:solidFill>
                  <a:schemeClr val="accent3">
                    <a:lumMod val="75000"/>
                  </a:schemeClr>
                </a:solidFill>
              </a:rPr>
              <a:t> </a:t>
            </a:r>
            <a:r>
              <a:rPr lang="en-GB" dirty="0" err="1">
                <a:solidFill>
                  <a:schemeClr val="accent3">
                    <a:lumMod val="75000"/>
                  </a:schemeClr>
                </a:solidFill>
              </a:rPr>
              <a:t>opdrachten</a:t>
            </a:r>
            <a:r>
              <a:rPr lang="en-GB" dirty="0">
                <a:solidFill>
                  <a:schemeClr val="accent3">
                    <a:lumMod val="75000"/>
                  </a:schemeClr>
                </a:solidFill>
              </a:rPr>
              <a:t> </a:t>
            </a:r>
            <a:r>
              <a:rPr lang="en-GB" dirty="0" err="1">
                <a:solidFill>
                  <a:schemeClr val="accent3">
                    <a:lumMod val="75000"/>
                  </a:schemeClr>
                </a:solidFill>
              </a:rPr>
              <a:t>voor</a:t>
            </a:r>
            <a:r>
              <a:rPr lang="en-GB" dirty="0">
                <a:solidFill>
                  <a:schemeClr val="accent3">
                    <a:lumMod val="75000"/>
                  </a:schemeClr>
                </a:solidFill>
              </a:rPr>
              <a:t> </a:t>
            </a:r>
            <a:r>
              <a:rPr lang="en-GB" dirty="0" err="1">
                <a:solidFill>
                  <a:schemeClr val="accent3">
                    <a:lumMod val="75000"/>
                  </a:schemeClr>
                </a:solidFill>
              </a:rPr>
              <a:t>onderzoekend</a:t>
            </a:r>
            <a:r>
              <a:rPr lang="en-GB" dirty="0">
                <a:solidFill>
                  <a:schemeClr val="accent3">
                    <a:lumMod val="75000"/>
                  </a:schemeClr>
                </a:solidFill>
              </a:rPr>
              <a:t> </a:t>
            </a:r>
            <a:r>
              <a:rPr lang="en-GB" dirty="0" err="1">
                <a:solidFill>
                  <a:schemeClr val="accent3">
                    <a:lumMod val="75000"/>
                  </a:schemeClr>
                </a:solidFill>
              </a:rPr>
              <a:t>leren</a:t>
            </a:r>
            <a:r>
              <a:rPr lang="en-GB" dirty="0">
                <a:solidFill>
                  <a:schemeClr val="accent3">
                    <a:lumMod val="75000"/>
                  </a:schemeClr>
                </a:solidFill>
              </a:rPr>
              <a:t> </a:t>
            </a:r>
            <a:r>
              <a:rPr lang="en-GB" dirty="0" err="1">
                <a:solidFill>
                  <a:schemeClr val="accent3">
                    <a:lumMod val="75000"/>
                  </a:schemeClr>
                </a:solidFill>
              </a:rPr>
              <a:t>bij</a:t>
            </a:r>
            <a:r>
              <a:rPr lang="en-GB" dirty="0">
                <a:solidFill>
                  <a:schemeClr val="accent3">
                    <a:lumMod val="75000"/>
                  </a:schemeClr>
                </a:solidFill>
              </a:rPr>
              <a:t> </a:t>
            </a:r>
            <a:r>
              <a:rPr lang="en-GB" dirty="0" err="1">
                <a:solidFill>
                  <a:schemeClr val="accent3">
                    <a:lumMod val="75000"/>
                  </a:schemeClr>
                </a:solidFill>
              </a:rPr>
              <a:t>wiskunde</a:t>
            </a:r>
            <a:r>
              <a:rPr lang="en-GB" dirty="0">
                <a:solidFill>
                  <a:schemeClr val="accent3">
                    <a:lumMod val="75000"/>
                  </a:schemeClr>
                </a:solidFill>
              </a:rPr>
              <a:t> </a:t>
            </a:r>
            <a:r>
              <a:rPr lang="en-GB" dirty="0" err="1">
                <a:solidFill>
                  <a:schemeClr val="accent3">
                    <a:lumMod val="75000"/>
                  </a:schemeClr>
                </a:solidFill>
              </a:rPr>
              <a:t>er</a:t>
            </a:r>
            <a:r>
              <a:rPr lang="en-GB" dirty="0">
                <a:solidFill>
                  <a:schemeClr val="accent3">
                    <a:lumMod val="75000"/>
                  </a:schemeClr>
                </a:solidFill>
              </a:rPr>
              <a:t> </a:t>
            </a:r>
            <a:r>
              <a:rPr lang="en-GB" dirty="0" err="1">
                <a:solidFill>
                  <a:schemeClr val="accent3">
                    <a:lumMod val="75000"/>
                  </a:schemeClr>
                </a:solidFill>
              </a:rPr>
              <a:t>uit</a:t>
            </a:r>
            <a:r>
              <a:rPr lang="en-GB" dirty="0">
                <a:solidFill>
                  <a:schemeClr val="accent3">
                    <a:lumMod val="75000"/>
                  </a:schemeClr>
                </a:solidFill>
              </a:rPr>
              <a:t>?</a:t>
            </a:r>
            <a:r>
              <a:rPr lang="en-GB" dirty="0" smtClean="0"/>
              <a:t/>
            </a:r>
            <a:br>
              <a:rPr lang="en-GB" dirty="0" smtClean="0"/>
            </a:br>
            <a:endParaRPr lang="en-US" dirty="0"/>
          </a:p>
        </p:txBody>
      </p:sp>
      <p:sp>
        <p:nvSpPr>
          <p:cNvPr id="3" name="Subtitle 2"/>
          <p:cNvSpPr>
            <a:spLocks noGrp="1"/>
          </p:cNvSpPr>
          <p:nvPr>
            <p:ph type="subTitle" idx="1"/>
          </p:nvPr>
        </p:nvSpPr>
        <p:spPr>
          <a:xfrm>
            <a:off x="1371600" y="3277373"/>
            <a:ext cx="6400800" cy="1752600"/>
          </a:xfrm>
        </p:spPr>
        <p:txBody>
          <a:bodyPr>
            <a:normAutofit fontScale="92500" lnSpcReduction="20000"/>
          </a:bodyPr>
          <a:lstStyle/>
          <a:p>
            <a:r>
              <a:rPr lang="en-US" sz="4400" dirty="0">
                <a:solidFill>
                  <a:schemeClr val="tx1"/>
                </a:solidFill>
              </a:rPr>
              <a:t>Tool </a:t>
            </a:r>
            <a:r>
              <a:rPr lang="en-US" sz="4400" dirty="0" smtClean="0">
                <a:solidFill>
                  <a:schemeClr val="tx1"/>
                </a:solidFill>
              </a:rPr>
              <a:t>IE-</a:t>
            </a:r>
            <a:r>
              <a:rPr lang="en-US" sz="4400" dirty="0">
                <a:solidFill>
                  <a:schemeClr val="tx1"/>
                </a:solidFill>
              </a:rPr>
              <a:t>1</a:t>
            </a:r>
            <a:r>
              <a:rPr lang="en-US" sz="4400" dirty="0" smtClean="0">
                <a:solidFill>
                  <a:schemeClr val="tx1"/>
                </a:solidFill>
              </a:rPr>
              <a:t>:</a:t>
            </a:r>
            <a:r>
              <a:rPr lang="en-GB" sz="4400" dirty="0" smtClean="0">
                <a:solidFill>
                  <a:srgbClr val="000000"/>
                </a:solidFill>
              </a:rPr>
              <a:t> </a:t>
            </a:r>
            <a:r>
              <a:rPr lang="nl-NL" sz="4400" dirty="0" smtClean="0">
                <a:solidFill>
                  <a:srgbClr val="000000"/>
                </a:solidFill>
              </a:rPr>
              <a:t>Het verkennen van onderzoeksopdrachten en -activiteiten</a:t>
            </a:r>
            <a:endParaRPr lang="en-US" sz="44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7890" y="282576"/>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964889" y="1790700"/>
            <a:ext cx="7315200" cy="3848100"/>
          </a:xfrm>
        </p:spPr>
        <p:txBody>
          <a:bodyPr>
            <a:normAutofit fontScale="77500" lnSpcReduction="20000"/>
          </a:bodyPr>
          <a:lstStyle/>
          <a:p>
            <a:pPr marL="0" indent="0">
              <a:buNone/>
            </a:pPr>
            <a:r>
              <a:rPr lang="en-GB" i="1" dirty="0" err="1" smtClean="0"/>
              <a:t>Doel</a:t>
            </a:r>
            <a:r>
              <a:rPr lang="en-GB" i="1" dirty="0" smtClean="0"/>
              <a:t>: </a:t>
            </a:r>
            <a:endParaRPr lang="en-GB" i="1" dirty="0" smtClean="0"/>
          </a:p>
          <a:p>
            <a:pPr marL="0" indent="0">
              <a:buNone/>
            </a:pPr>
            <a:r>
              <a:rPr lang="en-GB" dirty="0" err="1" smtClean="0"/>
              <a:t>V</a:t>
            </a:r>
            <a:r>
              <a:rPr lang="en-GB" dirty="0" err="1" smtClean="0"/>
              <a:t>erkennen</a:t>
            </a:r>
            <a:r>
              <a:rPr lang="en-GB" dirty="0" smtClean="0"/>
              <a:t> </a:t>
            </a:r>
            <a:r>
              <a:rPr lang="en-GB" dirty="0"/>
              <a:t>van </a:t>
            </a:r>
            <a:r>
              <a:rPr lang="en-GB" dirty="0" err="1"/>
              <a:t>opdrachten</a:t>
            </a:r>
            <a:r>
              <a:rPr lang="en-GB" dirty="0"/>
              <a:t> die </a:t>
            </a:r>
            <a:r>
              <a:rPr lang="en-GB" dirty="0" err="1"/>
              <a:t>gebruikt</a:t>
            </a:r>
            <a:r>
              <a:rPr lang="en-GB" dirty="0"/>
              <a:t> </a:t>
            </a:r>
            <a:r>
              <a:rPr lang="en-GB" dirty="0" err="1"/>
              <a:t>kunnen</a:t>
            </a:r>
            <a:r>
              <a:rPr lang="en-GB" dirty="0"/>
              <a:t> </a:t>
            </a:r>
            <a:r>
              <a:rPr lang="en-GB" dirty="0" err="1"/>
              <a:t>worden</a:t>
            </a:r>
            <a:r>
              <a:rPr lang="en-GB" dirty="0"/>
              <a:t> om </a:t>
            </a:r>
            <a:r>
              <a:rPr lang="en-GB" dirty="0" err="1"/>
              <a:t>onderzoekend</a:t>
            </a:r>
            <a:r>
              <a:rPr lang="en-GB" dirty="0"/>
              <a:t> </a:t>
            </a:r>
            <a:r>
              <a:rPr lang="en-GB" dirty="0" err="1"/>
              <a:t>leren</a:t>
            </a:r>
            <a:r>
              <a:rPr lang="en-GB" dirty="0"/>
              <a:t> </a:t>
            </a:r>
            <a:r>
              <a:rPr lang="en-GB" dirty="0" err="1"/>
              <a:t>te</a:t>
            </a:r>
            <a:r>
              <a:rPr lang="en-GB" dirty="0"/>
              <a:t> </a:t>
            </a:r>
            <a:r>
              <a:rPr lang="en-GB" dirty="0" err="1"/>
              <a:t>ondersteunen</a:t>
            </a:r>
            <a:r>
              <a:rPr lang="en-GB" dirty="0" smtClean="0"/>
              <a:t>.</a:t>
            </a:r>
          </a:p>
          <a:p>
            <a:pPr marL="0" indent="0">
              <a:buNone/>
            </a:pPr>
            <a:endParaRPr lang="en-GB" dirty="0" smtClean="0"/>
          </a:p>
          <a:p>
            <a:pPr marL="0" indent="0">
              <a:buNone/>
            </a:pPr>
            <a:r>
              <a:rPr lang="en-GB" i="1" dirty="0" smtClean="0"/>
              <a:t>We </a:t>
            </a:r>
            <a:r>
              <a:rPr lang="en-GB" i="1" dirty="0" err="1" smtClean="0"/>
              <a:t>zullen</a:t>
            </a:r>
            <a:r>
              <a:rPr lang="en-GB" i="1" dirty="0" smtClean="0"/>
              <a:t>:</a:t>
            </a:r>
            <a:endParaRPr lang="en-GB" i="1" dirty="0"/>
          </a:p>
          <a:p>
            <a:r>
              <a:rPr lang="en-GB" dirty="0" err="1" smtClean="0"/>
              <a:t>Onderzoekend</a:t>
            </a:r>
            <a:r>
              <a:rPr lang="en-GB" dirty="0" smtClean="0"/>
              <a:t> </a:t>
            </a:r>
            <a:r>
              <a:rPr lang="en-GB" dirty="0" err="1" smtClean="0"/>
              <a:t>leren</a:t>
            </a:r>
            <a:r>
              <a:rPr lang="en-GB" dirty="0" smtClean="0"/>
              <a:t> </a:t>
            </a:r>
            <a:r>
              <a:rPr lang="en-GB" dirty="0" err="1" smtClean="0"/>
              <a:t>bespreken</a:t>
            </a:r>
            <a:r>
              <a:rPr lang="en-GB" dirty="0" smtClean="0"/>
              <a:t>;</a:t>
            </a:r>
            <a:endParaRPr lang="en-GB" dirty="0" smtClean="0"/>
          </a:p>
          <a:p>
            <a:r>
              <a:rPr lang="en-GB" dirty="0" smtClean="0"/>
              <a:t>Twee </a:t>
            </a:r>
            <a:r>
              <a:rPr lang="en-GB" dirty="0" err="1" smtClean="0"/>
              <a:t>opdrachten</a:t>
            </a:r>
            <a:r>
              <a:rPr lang="en-GB" dirty="0" smtClean="0"/>
              <a:t> </a:t>
            </a:r>
            <a:r>
              <a:rPr lang="en-GB" dirty="0" err="1" smtClean="0"/>
              <a:t>onderzoeken</a:t>
            </a:r>
            <a:r>
              <a:rPr lang="en-GB" dirty="0" smtClean="0"/>
              <a:t> </a:t>
            </a:r>
            <a:r>
              <a:rPr lang="en-GB" dirty="0" err="1" smtClean="0"/>
              <a:t>en</a:t>
            </a:r>
            <a:r>
              <a:rPr lang="en-GB" dirty="0" smtClean="0"/>
              <a:t> </a:t>
            </a:r>
            <a:r>
              <a:rPr lang="en-GB" dirty="0" err="1" smtClean="0"/>
              <a:t>bespreken</a:t>
            </a:r>
            <a:endParaRPr lang="en-GB" dirty="0" smtClean="0"/>
          </a:p>
          <a:p>
            <a:r>
              <a:rPr lang="en-GB" dirty="0" smtClean="0"/>
              <a:t>In </a:t>
            </a:r>
            <a:r>
              <a:rPr lang="en-GB" dirty="0" err="1" smtClean="0"/>
              <a:t>beschouwing</a:t>
            </a:r>
            <a:r>
              <a:rPr lang="en-GB" dirty="0" smtClean="0"/>
              <a:t> </a:t>
            </a:r>
            <a:r>
              <a:rPr lang="en-GB" dirty="0" err="1" smtClean="0"/>
              <a:t>nemen</a:t>
            </a:r>
            <a:r>
              <a:rPr lang="en-GB" dirty="0" smtClean="0"/>
              <a:t> hoe </a:t>
            </a:r>
            <a:r>
              <a:rPr lang="en-GB" dirty="0" err="1" smtClean="0"/>
              <a:t>deze</a:t>
            </a:r>
            <a:r>
              <a:rPr lang="en-GB" dirty="0" smtClean="0"/>
              <a:t> </a:t>
            </a:r>
            <a:r>
              <a:rPr lang="en-GB" dirty="0" err="1" smtClean="0"/>
              <a:t>opdrachten</a:t>
            </a:r>
            <a:r>
              <a:rPr lang="en-GB" dirty="0" smtClean="0"/>
              <a:t> </a:t>
            </a:r>
            <a:r>
              <a:rPr lang="en-GB" dirty="0" err="1" smtClean="0"/>
              <a:t>gebruikt</a:t>
            </a:r>
            <a:r>
              <a:rPr lang="en-GB" dirty="0" smtClean="0"/>
              <a:t> </a:t>
            </a:r>
            <a:r>
              <a:rPr lang="en-GB" dirty="0" err="1" smtClean="0"/>
              <a:t>kunnen</a:t>
            </a:r>
            <a:r>
              <a:rPr lang="en-GB" dirty="0" smtClean="0"/>
              <a:t> </a:t>
            </a:r>
            <a:r>
              <a:rPr lang="en-GB" dirty="0" err="1" smtClean="0"/>
              <a:t>worden</a:t>
            </a:r>
            <a:r>
              <a:rPr lang="en-GB" dirty="0" smtClean="0"/>
              <a:t> om </a:t>
            </a:r>
            <a:r>
              <a:rPr lang="en-GB" dirty="0" err="1" smtClean="0"/>
              <a:t>onderzoekend</a:t>
            </a:r>
            <a:r>
              <a:rPr lang="en-GB" dirty="0" smtClean="0"/>
              <a:t> </a:t>
            </a:r>
            <a:r>
              <a:rPr lang="en-GB" dirty="0" err="1" smtClean="0"/>
              <a:t>leren</a:t>
            </a:r>
            <a:r>
              <a:rPr lang="en-GB" dirty="0" smtClean="0"/>
              <a:t> </a:t>
            </a:r>
            <a:r>
              <a:rPr lang="en-GB" dirty="0" err="1" smtClean="0"/>
              <a:t>te</a:t>
            </a:r>
            <a:r>
              <a:rPr lang="en-GB" dirty="0" smtClean="0"/>
              <a:t> </a:t>
            </a:r>
            <a:r>
              <a:rPr lang="en-GB" dirty="0" err="1" smtClean="0"/>
              <a:t>onderstuenen</a:t>
            </a:r>
            <a:r>
              <a:rPr lang="en-GB" dirty="0" smtClean="0"/>
              <a:t>.</a:t>
            </a:r>
            <a:endParaRPr lang="en-GB" dirty="0" smtClean="0"/>
          </a:p>
        </p:txBody>
      </p:sp>
      <p:pic>
        <p:nvPicPr>
          <p:cNvPr id="6" name="Picture 5" descr="45min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257" y="274638"/>
            <a:ext cx="1065792" cy="1080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0" y="447555"/>
            <a:ext cx="6553199" cy="1080000"/>
          </a:xfrm>
        </p:spPr>
        <p:txBody>
          <a:bodyPr>
            <a:normAutofit/>
          </a:bodyPr>
          <a:lstStyle/>
          <a:p>
            <a:r>
              <a:rPr lang="en-US" dirty="0" smtClean="0"/>
              <a:t>Over </a:t>
            </a:r>
            <a:r>
              <a:rPr lang="en-US" dirty="0" err="1" smtClean="0"/>
              <a:t>onderzoeken</a:t>
            </a:r>
            <a:endParaRPr lang="en-US" dirty="0"/>
          </a:p>
        </p:txBody>
      </p:sp>
      <p:sp>
        <p:nvSpPr>
          <p:cNvPr id="3" name="Content Placeholder 2"/>
          <p:cNvSpPr>
            <a:spLocks noGrp="1"/>
          </p:cNvSpPr>
          <p:nvPr>
            <p:ph idx="1"/>
          </p:nvPr>
        </p:nvSpPr>
        <p:spPr>
          <a:xfrm>
            <a:off x="1066800" y="2165902"/>
            <a:ext cx="7067550" cy="3739598"/>
          </a:xfrm>
        </p:spPr>
        <p:txBody>
          <a:bodyPr>
            <a:normAutofit fontScale="92500" lnSpcReduction="10000"/>
          </a:bodyPr>
          <a:lstStyle/>
          <a:p>
            <a:r>
              <a:rPr lang="en-US" sz="3600" dirty="0" smtClean="0"/>
              <a:t>Hoe </a:t>
            </a:r>
            <a:r>
              <a:rPr lang="en-US" sz="3600" dirty="0" err="1" smtClean="0"/>
              <a:t>ziet</a:t>
            </a:r>
            <a:r>
              <a:rPr lang="en-US" sz="3600" dirty="0" smtClean="0"/>
              <a:t> </a:t>
            </a:r>
            <a:r>
              <a:rPr lang="en-US" sz="3600" dirty="0" err="1" smtClean="0"/>
              <a:t>onderzoek</a:t>
            </a:r>
            <a:r>
              <a:rPr lang="en-US" sz="3600" dirty="0" smtClean="0"/>
              <a:t> </a:t>
            </a:r>
            <a:r>
              <a:rPr lang="en-US" sz="3600" dirty="0" err="1" smtClean="0"/>
              <a:t>eruit</a:t>
            </a:r>
            <a:r>
              <a:rPr lang="en-US" sz="3600" dirty="0" smtClean="0"/>
              <a:t>?</a:t>
            </a:r>
            <a:endParaRPr lang="en-US" sz="3600" dirty="0" smtClean="0"/>
          </a:p>
          <a:p>
            <a:r>
              <a:rPr lang="en-US" sz="3600" dirty="0" smtClean="0"/>
              <a:t>Wat </a:t>
            </a:r>
            <a:r>
              <a:rPr lang="en-US" sz="3600" dirty="0" err="1" smtClean="0"/>
              <a:t>doen</a:t>
            </a:r>
            <a:r>
              <a:rPr lang="en-US" sz="3600" dirty="0" smtClean="0"/>
              <a:t> </a:t>
            </a:r>
            <a:r>
              <a:rPr lang="en-US" sz="3600" dirty="0" err="1" smtClean="0"/>
              <a:t>leerlingen</a:t>
            </a:r>
            <a:r>
              <a:rPr lang="en-US" sz="3600" dirty="0" smtClean="0"/>
              <a:t> die </a:t>
            </a:r>
            <a:r>
              <a:rPr lang="en-US" sz="3600" dirty="0" err="1" smtClean="0"/>
              <a:t>onderzoekend</a:t>
            </a:r>
            <a:r>
              <a:rPr lang="en-US" sz="3600" dirty="0" smtClean="0"/>
              <a:t> </a:t>
            </a:r>
            <a:r>
              <a:rPr lang="en-US" sz="3600" dirty="0" err="1" smtClean="0"/>
              <a:t>leren</a:t>
            </a:r>
            <a:r>
              <a:rPr lang="en-US" sz="3600" dirty="0" smtClean="0"/>
              <a:t>?</a:t>
            </a:r>
            <a:endParaRPr lang="en-US" sz="3600" dirty="0" smtClean="0"/>
          </a:p>
          <a:p>
            <a:pPr lvl="1" fontAlgn="base"/>
            <a:r>
              <a:rPr lang="en-US" dirty="0" err="1" smtClean="0"/>
              <a:t>Situaties</a:t>
            </a:r>
            <a:r>
              <a:rPr lang="en-US" dirty="0" smtClean="0"/>
              <a:t> </a:t>
            </a:r>
            <a:r>
              <a:rPr lang="en-US" dirty="0" err="1" smtClean="0"/>
              <a:t>verkennen</a:t>
            </a:r>
            <a:r>
              <a:rPr lang="en-US" dirty="0" smtClean="0"/>
              <a:t>;</a:t>
            </a:r>
            <a:endParaRPr lang="en-GB" dirty="0"/>
          </a:p>
          <a:p>
            <a:pPr lvl="1" fontAlgn="base"/>
            <a:r>
              <a:rPr lang="en-US" dirty="0" err="1" smtClean="0"/>
              <a:t>Onderzoek</a:t>
            </a:r>
            <a:r>
              <a:rPr lang="en-US" dirty="0" smtClean="0"/>
              <a:t> </a:t>
            </a:r>
            <a:r>
              <a:rPr lang="en-US" dirty="0" err="1" smtClean="0"/>
              <a:t>plannen</a:t>
            </a:r>
            <a:r>
              <a:rPr lang="en-US" dirty="0" smtClean="0"/>
              <a:t>;</a:t>
            </a:r>
            <a:endParaRPr lang="en-GB" dirty="0"/>
          </a:p>
          <a:p>
            <a:pPr lvl="1" fontAlgn="base"/>
            <a:r>
              <a:rPr lang="en-US" dirty="0" err="1" smtClean="0"/>
              <a:t>Systematisch</a:t>
            </a:r>
            <a:r>
              <a:rPr lang="en-US" dirty="0" smtClean="0"/>
              <a:t> </a:t>
            </a:r>
            <a:r>
              <a:rPr lang="en-US" dirty="0" err="1" smtClean="0"/>
              <a:t>experimenteren</a:t>
            </a:r>
            <a:r>
              <a:rPr lang="en-US" dirty="0" smtClean="0"/>
              <a:t>;</a:t>
            </a:r>
            <a:endParaRPr lang="en-GB" dirty="0"/>
          </a:p>
          <a:p>
            <a:pPr lvl="1" fontAlgn="base"/>
            <a:r>
              <a:rPr lang="en-US" dirty="0" err="1" smtClean="0"/>
              <a:t>Interpreteren</a:t>
            </a:r>
            <a:r>
              <a:rPr lang="en-US" dirty="0" smtClean="0"/>
              <a:t> </a:t>
            </a:r>
            <a:r>
              <a:rPr lang="en-US" dirty="0" err="1" smtClean="0"/>
              <a:t>en</a:t>
            </a:r>
            <a:r>
              <a:rPr lang="en-US" dirty="0" smtClean="0"/>
              <a:t> </a:t>
            </a:r>
            <a:r>
              <a:rPr lang="en-US" dirty="0" err="1" smtClean="0"/>
              <a:t>evalueren</a:t>
            </a:r>
            <a:r>
              <a:rPr lang="en-US" dirty="0" smtClean="0"/>
              <a:t>;</a:t>
            </a:r>
            <a:endParaRPr lang="en-GB" dirty="0"/>
          </a:p>
          <a:p>
            <a:pPr lvl="1" fontAlgn="base"/>
            <a:r>
              <a:rPr lang="en-US" dirty="0" err="1" smtClean="0"/>
              <a:t>Resultaten</a:t>
            </a:r>
            <a:r>
              <a:rPr lang="en-US" dirty="0" smtClean="0"/>
              <a:t> </a:t>
            </a:r>
            <a:r>
              <a:rPr lang="en-US" dirty="0" err="1" smtClean="0"/>
              <a:t>bespreken</a:t>
            </a:r>
            <a:r>
              <a:rPr lang="en-US" dirty="0" smtClean="0"/>
              <a:t>.</a:t>
            </a:r>
            <a:endParaRPr lang="en-GB" dirty="0"/>
          </a:p>
          <a:p>
            <a:endParaRPr lang="en-US" sz="3600"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905" y="418860"/>
            <a:ext cx="1065790" cy="1080000"/>
          </a:xfrm>
          <a:prstGeom prst="rect">
            <a:avLst/>
          </a:prstGeom>
        </p:spPr>
      </p:pic>
    </p:spTree>
    <p:extLst>
      <p:ext uri="{BB962C8B-B14F-4D97-AF65-F5344CB8AC3E}">
        <p14:creationId xmlns:p14="http://schemas.microsoft.com/office/powerpoint/2010/main" val="1384980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236" y="404681"/>
            <a:ext cx="3530127" cy="1165747"/>
          </a:xfrm>
        </p:spPr>
        <p:txBody>
          <a:bodyPr>
            <a:normAutofit fontScale="90000"/>
          </a:bodyPr>
          <a:lstStyle/>
          <a:p>
            <a:r>
              <a:rPr lang="en-US" dirty="0" smtClean="0"/>
              <a:t>Twee </a:t>
            </a:r>
            <a:r>
              <a:rPr lang="en-US" dirty="0" err="1" smtClean="0"/>
              <a:t>opdrachten</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227" y="404682"/>
            <a:ext cx="1065790" cy="1080000"/>
          </a:xfrm>
          <a:prstGeom prst="rect">
            <a:avLst/>
          </a:prstGeom>
        </p:spPr>
      </p:pic>
      <p:pic>
        <p:nvPicPr>
          <p:cNvPr id="6" name="Picture 5" descr="../Screen%20Shot%202016-09-23%20at%2020.46.53.png"/>
          <p:cNvPicPr/>
          <p:nvPr/>
        </p:nvPicPr>
        <p:blipFill>
          <a:blip r:embed="rId4">
            <a:extLst>
              <a:ext uri="{28A0092B-C50C-407E-A947-70E740481C1C}">
                <a14:useLocalDpi xmlns:a14="http://schemas.microsoft.com/office/drawing/2010/main" val="0"/>
              </a:ext>
            </a:extLst>
          </a:blip>
          <a:srcRect/>
          <a:stretch>
            <a:fillRect/>
          </a:stretch>
        </p:blipFill>
        <p:spPr bwMode="auto">
          <a:xfrm>
            <a:off x="595227" y="2112216"/>
            <a:ext cx="3743642" cy="3069384"/>
          </a:xfrm>
          <a:prstGeom prst="rect">
            <a:avLst/>
          </a:prstGeom>
          <a:noFill/>
          <a:ln>
            <a:noFill/>
          </a:ln>
        </p:spPr>
      </p:pic>
      <p:pic>
        <p:nvPicPr>
          <p:cNvPr id="10" name="Picture 9" descr="../Screen%20Shot%202016-09-23%20at%2020.46.06.png"/>
          <p:cNvPicPr/>
          <p:nvPr/>
        </p:nvPicPr>
        <p:blipFill>
          <a:blip r:embed="rId5">
            <a:extLst>
              <a:ext uri="{28A0092B-C50C-407E-A947-70E740481C1C}">
                <a14:useLocalDpi xmlns:a14="http://schemas.microsoft.com/office/drawing/2010/main" val="0"/>
              </a:ext>
            </a:extLst>
          </a:blip>
          <a:srcRect/>
          <a:stretch>
            <a:fillRect/>
          </a:stretch>
        </p:blipFill>
        <p:spPr bwMode="auto">
          <a:xfrm>
            <a:off x="4686300" y="2122908"/>
            <a:ext cx="3905250" cy="3058692"/>
          </a:xfrm>
          <a:prstGeom prst="rect">
            <a:avLst/>
          </a:prstGeom>
          <a:noFill/>
          <a:ln>
            <a:noFill/>
          </a:ln>
        </p:spPr>
      </p:pic>
    </p:spTree>
    <p:extLst>
      <p:ext uri="{BB962C8B-B14F-4D97-AF65-F5344CB8AC3E}">
        <p14:creationId xmlns:p14="http://schemas.microsoft.com/office/powerpoint/2010/main" val="3335204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2460" y="486880"/>
            <a:ext cx="7044626" cy="1080000"/>
          </a:xfrm>
        </p:spPr>
        <p:txBody>
          <a:bodyPr>
            <a:normAutofit fontScale="90000"/>
          </a:bodyPr>
          <a:lstStyle/>
          <a:p>
            <a:r>
              <a:rPr lang="en-US" dirty="0" err="1" smtClean="0"/>
              <a:t>Gedetailleerd</a:t>
            </a:r>
            <a:r>
              <a:rPr lang="en-US" dirty="0" smtClean="0"/>
              <a:t> de </a:t>
            </a:r>
            <a:r>
              <a:rPr lang="en-US" dirty="0" err="1" smtClean="0"/>
              <a:t>opdrachten</a:t>
            </a:r>
            <a:r>
              <a:rPr lang="en-US" dirty="0" smtClean="0"/>
              <a:t> </a:t>
            </a:r>
            <a:r>
              <a:rPr lang="en-US" dirty="0" err="1" smtClean="0"/>
              <a:t>bekijken</a:t>
            </a:r>
            <a:endParaRPr lang="en-US" dirty="0"/>
          </a:p>
        </p:txBody>
      </p:sp>
      <p:sp>
        <p:nvSpPr>
          <p:cNvPr id="3" name="Content Placeholder 2"/>
          <p:cNvSpPr>
            <a:spLocks noGrp="1"/>
          </p:cNvSpPr>
          <p:nvPr>
            <p:ph idx="1"/>
          </p:nvPr>
        </p:nvSpPr>
        <p:spPr>
          <a:xfrm>
            <a:off x="631164" y="1915613"/>
            <a:ext cx="6214727" cy="4024938"/>
          </a:xfrm>
        </p:spPr>
        <p:txBody>
          <a:bodyPr>
            <a:normAutofit/>
          </a:bodyPr>
          <a:lstStyle/>
          <a:p>
            <a:pPr marL="0" indent="0">
              <a:buNone/>
            </a:pPr>
            <a:r>
              <a:rPr lang="en-GB" dirty="0" smtClean="0"/>
              <a:t> </a:t>
            </a:r>
            <a:endParaRPr lang="en-US" dirty="0" smtClean="0"/>
          </a:p>
        </p:txBody>
      </p:sp>
      <p:sp>
        <p:nvSpPr>
          <p:cNvPr id="8" name="Rectangle 7"/>
          <p:cNvSpPr/>
          <p:nvPr/>
        </p:nvSpPr>
        <p:spPr>
          <a:xfrm>
            <a:off x="1030710" y="1915613"/>
            <a:ext cx="6855990" cy="4031873"/>
          </a:xfrm>
          <a:prstGeom prst="rect">
            <a:avLst/>
          </a:prstGeom>
        </p:spPr>
        <p:txBody>
          <a:bodyPr wrap="square">
            <a:spAutoFit/>
          </a:bodyPr>
          <a:lstStyle/>
          <a:p>
            <a:r>
              <a:rPr lang="en-US" sz="3200" dirty="0" err="1" smtClean="0"/>
              <a:t>Onderzoek</a:t>
            </a:r>
            <a:r>
              <a:rPr lang="en-US" sz="3200" dirty="0" smtClean="0"/>
              <a:t> de </a:t>
            </a:r>
            <a:r>
              <a:rPr lang="en-US" sz="3200" dirty="0" err="1" smtClean="0"/>
              <a:t>opdrachten</a:t>
            </a:r>
            <a:r>
              <a:rPr lang="en-US" sz="3200" dirty="0" smtClean="0"/>
              <a:t> </a:t>
            </a:r>
            <a:r>
              <a:rPr lang="en-US" sz="3200" dirty="0" err="1" smtClean="0"/>
              <a:t>en</a:t>
            </a:r>
            <a:r>
              <a:rPr lang="en-US" sz="3200" dirty="0" smtClean="0"/>
              <a:t> </a:t>
            </a:r>
            <a:r>
              <a:rPr lang="en-US" sz="3200" dirty="0" err="1" smtClean="0"/>
              <a:t>bespreek</a:t>
            </a:r>
            <a:r>
              <a:rPr lang="en-US" sz="3200" dirty="0" smtClean="0"/>
              <a:t>:</a:t>
            </a:r>
            <a:endParaRPr lang="en-US" sz="3200" dirty="0" smtClean="0"/>
          </a:p>
          <a:p>
            <a:pPr marL="457200" indent="-457200">
              <a:buFont typeface="Arial"/>
              <a:buChar char="•"/>
            </a:pPr>
            <a:r>
              <a:rPr lang="en-US" sz="3200" dirty="0" err="1" smtClean="0"/>
              <a:t>Welke</a:t>
            </a:r>
            <a:r>
              <a:rPr lang="en-US" sz="3200" dirty="0" smtClean="0"/>
              <a:t> </a:t>
            </a:r>
            <a:r>
              <a:rPr lang="en-US" sz="3200" dirty="0" err="1" smtClean="0"/>
              <a:t>leerlingactiviteit</a:t>
            </a:r>
            <a:r>
              <a:rPr lang="en-US" sz="3200" dirty="0" smtClean="0"/>
              <a:t> is het </a:t>
            </a:r>
            <a:r>
              <a:rPr lang="en-US" sz="3200" dirty="0" err="1" smtClean="0"/>
              <a:t>waarschijnlijke</a:t>
            </a:r>
            <a:r>
              <a:rPr lang="en-US" sz="3200" dirty="0" smtClean="0"/>
              <a:t> </a:t>
            </a:r>
            <a:r>
              <a:rPr lang="en-US" sz="3200" dirty="0" err="1" smtClean="0"/>
              <a:t>gevolg</a:t>
            </a:r>
            <a:r>
              <a:rPr lang="en-US" sz="3200" dirty="0" smtClean="0"/>
              <a:t> van de </a:t>
            </a:r>
            <a:r>
              <a:rPr lang="en-US" sz="3200" dirty="0" err="1" smtClean="0"/>
              <a:t>opdracht</a:t>
            </a:r>
            <a:r>
              <a:rPr lang="en-US" sz="3200" dirty="0" smtClean="0"/>
              <a:t>? </a:t>
            </a:r>
          </a:p>
          <a:p>
            <a:pPr marL="457200" indent="-457200">
              <a:buFont typeface="Arial"/>
              <a:buChar char="•"/>
            </a:pPr>
            <a:r>
              <a:rPr lang="en-US" sz="3200" dirty="0" err="1" smtClean="0"/>
              <a:t>Waar</a:t>
            </a:r>
            <a:r>
              <a:rPr lang="en-US" sz="3200" dirty="0" smtClean="0"/>
              <a:t> past de </a:t>
            </a:r>
            <a:r>
              <a:rPr lang="en-US" sz="3200" dirty="0" err="1" smtClean="0"/>
              <a:t>opdracht</a:t>
            </a:r>
            <a:r>
              <a:rPr lang="en-US" sz="3200" dirty="0" smtClean="0"/>
              <a:t> </a:t>
            </a:r>
            <a:r>
              <a:rPr lang="en-US" sz="3200" dirty="0" err="1" smtClean="0"/>
              <a:t>binnen</a:t>
            </a:r>
            <a:r>
              <a:rPr lang="en-US" sz="3200" dirty="0" smtClean="0"/>
              <a:t> de </a:t>
            </a:r>
            <a:r>
              <a:rPr lang="en-US" sz="3200" dirty="0" err="1" smtClean="0"/>
              <a:t>dimensies</a:t>
            </a:r>
            <a:r>
              <a:rPr lang="en-US" sz="3200" dirty="0" smtClean="0"/>
              <a:t> van </a:t>
            </a:r>
            <a:r>
              <a:rPr lang="en-US" sz="3200" dirty="0" err="1" smtClean="0"/>
              <a:t>onderzoekend</a:t>
            </a:r>
            <a:r>
              <a:rPr lang="en-US" sz="3200" dirty="0" smtClean="0"/>
              <a:t> </a:t>
            </a:r>
            <a:r>
              <a:rPr lang="en-US" sz="3200" dirty="0" err="1" smtClean="0"/>
              <a:t>leren</a:t>
            </a:r>
            <a:r>
              <a:rPr lang="en-US" sz="3200" dirty="0" smtClean="0"/>
              <a:t>?</a:t>
            </a:r>
            <a:endParaRPr lang="en-US" sz="3200" dirty="0" smtClean="0"/>
          </a:p>
          <a:p>
            <a:pPr marL="457200" indent="-457200">
              <a:buFont typeface="Arial"/>
              <a:buChar char="•"/>
            </a:pPr>
            <a:r>
              <a:rPr lang="en-US" sz="3200" dirty="0" smtClean="0"/>
              <a:t>Hoe </a:t>
            </a:r>
            <a:r>
              <a:rPr lang="en-US" sz="3200" dirty="0" err="1" smtClean="0"/>
              <a:t>houdt</a:t>
            </a:r>
            <a:r>
              <a:rPr lang="en-US" sz="3200" dirty="0" smtClean="0"/>
              <a:t> de </a:t>
            </a:r>
            <a:r>
              <a:rPr lang="en-US" sz="3200" dirty="0" err="1" smtClean="0"/>
              <a:t>opdracht</a:t>
            </a:r>
            <a:r>
              <a:rPr lang="en-US" sz="3200" dirty="0" smtClean="0"/>
              <a:t> </a:t>
            </a:r>
            <a:r>
              <a:rPr lang="en-US" sz="3200" dirty="0" err="1" smtClean="0"/>
              <a:t>verband</a:t>
            </a:r>
            <a:r>
              <a:rPr lang="en-US" sz="3200" dirty="0" smtClean="0"/>
              <a:t> met de </a:t>
            </a:r>
            <a:r>
              <a:rPr lang="en-US" sz="3200" dirty="0" err="1" smtClean="0"/>
              <a:t>beroepscontext</a:t>
            </a:r>
            <a:r>
              <a:rPr lang="en-US" sz="3200" dirty="0" smtClean="0"/>
              <a:t>?</a:t>
            </a:r>
            <a:endParaRPr lang="en-US" sz="3200" dirty="0" smtClean="0"/>
          </a:p>
        </p:txBody>
      </p:sp>
      <p:pic>
        <p:nvPicPr>
          <p:cNvPr id="12" name="Picture 11"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814" y="486880"/>
            <a:ext cx="1065791" cy="1080000"/>
          </a:xfrm>
          <a:prstGeom prst="rect">
            <a:avLst/>
          </a:prstGeom>
        </p:spPr>
      </p:pic>
    </p:spTree>
    <p:extLst>
      <p:ext uri="{BB962C8B-B14F-4D97-AF65-F5344CB8AC3E}">
        <p14:creationId xmlns:p14="http://schemas.microsoft.com/office/powerpoint/2010/main" val="3731206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1221" y="440599"/>
            <a:ext cx="7121849" cy="1105346"/>
          </a:xfrm>
        </p:spPr>
        <p:txBody>
          <a:bodyPr>
            <a:normAutofit/>
          </a:bodyPr>
          <a:lstStyle/>
          <a:p>
            <a:r>
              <a:rPr lang="en-US" dirty="0" err="1" smtClean="0"/>
              <a:t>Delen</a:t>
            </a:r>
            <a:r>
              <a:rPr lang="en-US" dirty="0" smtClean="0"/>
              <a:t> - </a:t>
            </a:r>
            <a:r>
              <a:rPr lang="en-US" dirty="0" err="1" smtClean="0"/>
              <a:t>Denken</a:t>
            </a:r>
            <a:endParaRPr lang="en-US" dirty="0"/>
          </a:p>
        </p:txBody>
      </p:sp>
      <p:sp>
        <p:nvSpPr>
          <p:cNvPr id="3" name="Content Placeholder 2"/>
          <p:cNvSpPr>
            <a:spLocks noGrp="1"/>
          </p:cNvSpPr>
          <p:nvPr>
            <p:ph idx="1"/>
          </p:nvPr>
        </p:nvSpPr>
        <p:spPr>
          <a:xfrm>
            <a:off x="631164" y="1915613"/>
            <a:ext cx="6214727" cy="4024938"/>
          </a:xfrm>
        </p:spPr>
        <p:txBody>
          <a:bodyPr>
            <a:normAutofit/>
          </a:bodyPr>
          <a:lstStyle/>
          <a:p>
            <a:pPr marL="0" indent="0">
              <a:buNone/>
            </a:pPr>
            <a:r>
              <a:rPr lang="en-GB" dirty="0" smtClean="0"/>
              <a:t> </a:t>
            </a:r>
            <a:endParaRPr lang="en-US" dirty="0" smtClean="0"/>
          </a:p>
        </p:txBody>
      </p:sp>
      <p:sp>
        <p:nvSpPr>
          <p:cNvPr id="8" name="Rectangle 7"/>
          <p:cNvSpPr/>
          <p:nvPr/>
        </p:nvSpPr>
        <p:spPr>
          <a:xfrm>
            <a:off x="1051221" y="1940959"/>
            <a:ext cx="7121849" cy="3539430"/>
          </a:xfrm>
          <a:prstGeom prst="rect">
            <a:avLst/>
          </a:prstGeom>
        </p:spPr>
        <p:txBody>
          <a:bodyPr wrap="square">
            <a:spAutoFit/>
          </a:bodyPr>
          <a:lstStyle/>
          <a:p>
            <a:pPr lvl="0" fontAlgn="base"/>
            <a:r>
              <a:rPr lang="en-GB" sz="3200" dirty="0" err="1" smtClean="0"/>
              <a:t>Presenteer</a:t>
            </a:r>
            <a:r>
              <a:rPr lang="en-GB" sz="3200" dirty="0" smtClean="0"/>
              <a:t> </a:t>
            </a:r>
            <a:r>
              <a:rPr lang="en-GB" sz="3200" dirty="0" err="1" smtClean="0"/>
              <a:t>en</a:t>
            </a:r>
            <a:r>
              <a:rPr lang="en-GB" sz="3200" dirty="0" smtClean="0"/>
              <a:t> </a:t>
            </a:r>
            <a:r>
              <a:rPr lang="en-GB" sz="3200" dirty="0" err="1" smtClean="0"/>
              <a:t>bespreek</a:t>
            </a:r>
            <a:r>
              <a:rPr lang="en-GB" sz="3200" dirty="0" smtClean="0"/>
              <a:t> de </a:t>
            </a:r>
            <a:r>
              <a:rPr lang="en-GB" sz="3200" dirty="0" err="1" smtClean="0"/>
              <a:t>resultaten</a:t>
            </a:r>
            <a:r>
              <a:rPr lang="en-GB" sz="3200" dirty="0" smtClean="0"/>
              <a:t> met </a:t>
            </a:r>
            <a:r>
              <a:rPr lang="en-GB" sz="3200" dirty="0" err="1" smtClean="0"/>
              <a:t>elkaar</a:t>
            </a:r>
            <a:r>
              <a:rPr lang="en-GB" sz="3200" dirty="0" smtClean="0"/>
              <a:t>. </a:t>
            </a:r>
            <a:r>
              <a:rPr lang="en-GB" sz="3200" dirty="0" err="1" smtClean="0"/>
              <a:t>Bespreek</a:t>
            </a:r>
            <a:r>
              <a:rPr lang="en-GB" sz="3200" dirty="0" smtClean="0"/>
              <a:t> </a:t>
            </a:r>
            <a:r>
              <a:rPr lang="en-GB" sz="3200" dirty="0" err="1" smtClean="0"/>
              <a:t>ook</a:t>
            </a:r>
            <a:r>
              <a:rPr lang="en-GB" sz="3200" dirty="0" smtClean="0"/>
              <a:t> de </a:t>
            </a:r>
            <a:r>
              <a:rPr lang="en-GB" sz="3200" dirty="0" err="1" smtClean="0"/>
              <a:t>volgende</a:t>
            </a:r>
            <a:r>
              <a:rPr lang="en-GB" sz="3200" dirty="0" smtClean="0"/>
              <a:t> </a:t>
            </a:r>
            <a:r>
              <a:rPr lang="en-GB" sz="3200" dirty="0" err="1" smtClean="0"/>
              <a:t>punten</a:t>
            </a:r>
            <a:r>
              <a:rPr lang="en-GB" sz="3200" dirty="0" smtClean="0"/>
              <a:t>:</a:t>
            </a:r>
            <a:endParaRPr lang="en-GB" sz="3200" dirty="0" smtClean="0"/>
          </a:p>
          <a:p>
            <a:pPr marL="457200" lvl="0" indent="-457200" fontAlgn="base">
              <a:buFont typeface="Arial"/>
              <a:buChar char="•"/>
            </a:pPr>
            <a:r>
              <a:rPr lang="en-GB" sz="3200" dirty="0" smtClean="0"/>
              <a:t>Wat </a:t>
            </a:r>
            <a:r>
              <a:rPr lang="en-GB" sz="3200" dirty="0" err="1" smtClean="0"/>
              <a:t>zou</a:t>
            </a:r>
            <a:r>
              <a:rPr lang="en-GB" sz="3200" dirty="0" smtClean="0"/>
              <a:t> je </a:t>
            </a:r>
            <a:r>
              <a:rPr lang="en-GB" sz="3200" dirty="0" err="1" smtClean="0"/>
              <a:t>wel</a:t>
            </a:r>
            <a:r>
              <a:rPr lang="en-GB" sz="3200" dirty="0" smtClean="0"/>
              <a:t> of </a:t>
            </a:r>
            <a:r>
              <a:rPr lang="en-GB" sz="3200" dirty="0" err="1" smtClean="0"/>
              <a:t>niet</a:t>
            </a:r>
            <a:r>
              <a:rPr lang="en-GB" sz="3200" dirty="0" smtClean="0"/>
              <a:t> </a:t>
            </a:r>
            <a:r>
              <a:rPr lang="en-GB" sz="3200" dirty="0" err="1" smtClean="0"/>
              <a:t>doen</a:t>
            </a:r>
            <a:r>
              <a:rPr lang="en-GB" sz="3200" dirty="0" smtClean="0"/>
              <a:t> om </a:t>
            </a:r>
            <a:r>
              <a:rPr lang="en-GB" sz="3200" dirty="0" err="1" smtClean="0"/>
              <a:t>onderzoekend</a:t>
            </a:r>
            <a:r>
              <a:rPr lang="en-GB" sz="3200" dirty="0" smtClean="0"/>
              <a:t> </a:t>
            </a:r>
            <a:r>
              <a:rPr lang="en-GB" sz="3200" dirty="0" err="1" smtClean="0"/>
              <a:t>leren</a:t>
            </a:r>
            <a:r>
              <a:rPr lang="en-GB" sz="3200" dirty="0" smtClean="0"/>
              <a:t> </a:t>
            </a:r>
            <a:r>
              <a:rPr lang="en-GB" sz="3200" dirty="0" err="1" smtClean="0"/>
              <a:t>te</a:t>
            </a:r>
            <a:r>
              <a:rPr lang="en-GB" sz="3200" dirty="0" smtClean="0"/>
              <a:t> </a:t>
            </a:r>
            <a:r>
              <a:rPr lang="en-GB" sz="3200" dirty="0" err="1" smtClean="0"/>
              <a:t>onderstuenen</a:t>
            </a:r>
            <a:r>
              <a:rPr lang="en-GB" sz="3200" dirty="0" smtClean="0"/>
              <a:t>?</a:t>
            </a:r>
            <a:endParaRPr lang="en-GB" sz="3200" dirty="0" smtClean="0"/>
          </a:p>
          <a:p>
            <a:pPr marL="457200" lvl="0" indent="-457200" fontAlgn="base">
              <a:buFont typeface="Arial"/>
              <a:buChar char="•"/>
            </a:pPr>
            <a:r>
              <a:rPr lang="en-GB" sz="3200" dirty="0" smtClean="0"/>
              <a:t>Op </a:t>
            </a:r>
            <a:r>
              <a:rPr lang="en-GB" sz="3200" dirty="0" err="1" smtClean="0"/>
              <a:t>welke</a:t>
            </a:r>
            <a:r>
              <a:rPr lang="en-GB" sz="3200" dirty="0" smtClean="0"/>
              <a:t> </a:t>
            </a:r>
            <a:r>
              <a:rPr lang="en-GB" sz="3200" dirty="0" err="1" smtClean="0"/>
              <a:t>manier</a:t>
            </a:r>
            <a:r>
              <a:rPr lang="en-GB" sz="3200" dirty="0" smtClean="0"/>
              <a:t> kun je de </a:t>
            </a:r>
            <a:r>
              <a:rPr lang="en-GB" sz="3200" dirty="0" err="1" smtClean="0"/>
              <a:t>opdracht</a:t>
            </a:r>
            <a:r>
              <a:rPr lang="en-GB" sz="3200" dirty="0" smtClean="0"/>
              <a:t> </a:t>
            </a:r>
            <a:r>
              <a:rPr lang="en-GB" sz="3200" dirty="0" err="1" smtClean="0"/>
              <a:t>veranderen</a:t>
            </a:r>
            <a:r>
              <a:rPr lang="en-GB" sz="3200" dirty="0" smtClean="0"/>
              <a:t>, om hem </a:t>
            </a:r>
            <a:r>
              <a:rPr lang="en-GB" sz="3200" dirty="0" err="1" smtClean="0"/>
              <a:t>beter</a:t>
            </a:r>
            <a:r>
              <a:rPr lang="en-GB" sz="3200" dirty="0" smtClean="0"/>
              <a:t> </a:t>
            </a:r>
            <a:r>
              <a:rPr lang="en-GB" sz="3200" dirty="0" err="1" smtClean="0"/>
              <a:t>te</a:t>
            </a:r>
            <a:r>
              <a:rPr lang="en-GB" sz="3200" dirty="0" smtClean="0"/>
              <a:t> </a:t>
            </a:r>
            <a:r>
              <a:rPr lang="en-GB" sz="3200" dirty="0" err="1" smtClean="0"/>
              <a:t>laten</a:t>
            </a:r>
            <a:r>
              <a:rPr lang="en-GB" sz="3200" dirty="0" smtClean="0"/>
              <a:t> </a:t>
            </a:r>
            <a:r>
              <a:rPr lang="en-GB" sz="3200" dirty="0" err="1" smtClean="0"/>
              <a:t>aansluiten</a:t>
            </a:r>
            <a:r>
              <a:rPr lang="en-GB" sz="3200" dirty="0" smtClean="0"/>
              <a:t> </a:t>
            </a:r>
            <a:r>
              <a:rPr lang="en-GB" sz="3200" dirty="0" err="1" smtClean="0"/>
              <a:t>aan</a:t>
            </a:r>
            <a:r>
              <a:rPr lang="en-GB" sz="3200" dirty="0" smtClean="0"/>
              <a:t> </a:t>
            </a:r>
            <a:r>
              <a:rPr lang="en-GB" sz="3200" dirty="0" err="1" smtClean="0"/>
              <a:t>een</a:t>
            </a:r>
            <a:r>
              <a:rPr lang="en-GB" sz="3200" dirty="0" smtClean="0"/>
              <a:t> </a:t>
            </a:r>
            <a:r>
              <a:rPr lang="en-GB" sz="3200" dirty="0" err="1" smtClean="0"/>
              <a:t>beroepscontext</a:t>
            </a:r>
            <a:r>
              <a:rPr lang="en-GB" sz="3200" dirty="0" smtClean="0"/>
              <a:t>?</a:t>
            </a:r>
            <a:endParaRPr lang="en-GB" sz="3200"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164" y="440599"/>
            <a:ext cx="1065790" cy="1080000"/>
          </a:xfrm>
          <a:prstGeom prst="rect">
            <a:avLst/>
          </a:prstGeom>
        </p:spPr>
      </p:pic>
    </p:spTree>
    <p:extLst>
      <p:ext uri="{BB962C8B-B14F-4D97-AF65-F5344CB8AC3E}">
        <p14:creationId xmlns:p14="http://schemas.microsoft.com/office/powerpoint/2010/main" val="3947162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256" y="318347"/>
            <a:ext cx="7443830" cy="1080001"/>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727" y="318348"/>
            <a:ext cx="1065789" cy="1080000"/>
          </a:xfrm>
          <a:prstGeom prst="rect">
            <a:avLst/>
          </a:prstGeom>
        </p:spPr>
      </p:pic>
      <p:sp>
        <p:nvSpPr>
          <p:cNvPr id="4" name="Content Placeholder 3"/>
          <p:cNvSpPr>
            <a:spLocks noGrp="1"/>
          </p:cNvSpPr>
          <p:nvPr>
            <p:ph idx="1"/>
          </p:nvPr>
        </p:nvSpPr>
        <p:spPr>
          <a:xfrm>
            <a:off x="1786270" y="1658679"/>
            <a:ext cx="6525583" cy="4614530"/>
          </a:xfrm>
        </p:spPr>
        <p:txBody>
          <a:bodyPr>
            <a:normAutofit/>
          </a:bodyPr>
          <a:lstStyle/>
          <a:p>
            <a:pPr marL="0" lvl="0" indent="0" fontAlgn="base">
              <a:buNone/>
            </a:pPr>
            <a:r>
              <a:rPr lang="en-US" dirty="0" err="1" smtClean="0"/>
              <a:t>Stel</a:t>
            </a:r>
            <a:r>
              <a:rPr lang="en-US" dirty="0" smtClean="0"/>
              <a:t> </a:t>
            </a:r>
            <a:r>
              <a:rPr lang="en-US" dirty="0" err="1" smtClean="0"/>
              <a:t>een</a:t>
            </a:r>
            <a:r>
              <a:rPr lang="en-US" dirty="0" smtClean="0"/>
              <a:t> </a:t>
            </a:r>
            <a:r>
              <a:rPr lang="en-US" dirty="0" err="1" smtClean="0"/>
              <a:t>onderzoeksvraag</a:t>
            </a:r>
            <a:r>
              <a:rPr lang="en-US" dirty="0" smtClean="0"/>
              <a:t> over </a:t>
            </a:r>
            <a:r>
              <a:rPr lang="en-US" dirty="0" smtClean="0"/>
              <a:t>het </a:t>
            </a:r>
            <a:r>
              <a:rPr lang="en-US" dirty="0" err="1" smtClean="0"/>
              <a:t>gebruik</a:t>
            </a:r>
            <a:r>
              <a:rPr lang="en-US" dirty="0" smtClean="0"/>
              <a:t> van </a:t>
            </a:r>
            <a:r>
              <a:rPr lang="en-US" dirty="0" err="1" smtClean="0"/>
              <a:t>ondersteunende</a:t>
            </a:r>
            <a:r>
              <a:rPr lang="en-US" dirty="0" smtClean="0"/>
              <a:t> </a:t>
            </a:r>
            <a:r>
              <a:rPr lang="en-US" dirty="0" err="1" smtClean="0"/>
              <a:t>onderzoekend</a:t>
            </a:r>
            <a:r>
              <a:rPr lang="en-US" dirty="0"/>
              <a:t> </a:t>
            </a:r>
            <a:r>
              <a:rPr lang="en-US" dirty="0" err="1" smtClean="0"/>
              <a:t>leren</a:t>
            </a:r>
            <a:r>
              <a:rPr lang="en-US" dirty="0" smtClean="0"/>
              <a:t> </a:t>
            </a:r>
            <a:r>
              <a:rPr lang="en-US" dirty="0" err="1" smtClean="0"/>
              <a:t>opdrachten</a:t>
            </a:r>
            <a:r>
              <a:rPr lang="en-US" dirty="0" smtClean="0"/>
              <a:t>. </a:t>
            </a:r>
            <a:endParaRPr lang="en-US" dirty="0"/>
          </a:p>
          <a:p>
            <a:pPr marL="0" lvl="0" indent="0" fontAlgn="base">
              <a:buNone/>
            </a:pPr>
            <a:endParaRPr lang="en-US" dirty="0" smtClean="0"/>
          </a:p>
          <a:p>
            <a:pPr marL="0" lvl="0" indent="0" fontAlgn="base">
              <a:buNone/>
            </a:pPr>
            <a:r>
              <a:rPr lang="en-US" dirty="0" err="1" smtClean="0"/>
              <a:t>Kies</a:t>
            </a:r>
            <a:r>
              <a:rPr lang="en-US" dirty="0" smtClean="0"/>
              <a:t> </a:t>
            </a:r>
            <a:r>
              <a:rPr lang="en-US" dirty="0" err="1" smtClean="0"/>
              <a:t>een</a:t>
            </a:r>
            <a:r>
              <a:rPr lang="en-US" dirty="0" smtClean="0"/>
              <a:t> </a:t>
            </a:r>
            <a:r>
              <a:rPr lang="en-US" dirty="0" err="1" smtClean="0"/>
              <a:t>opdracht</a:t>
            </a:r>
            <a:r>
              <a:rPr lang="en-US" dirty="0" smtClean="0"/>
              <a:t> </a:t>
            </a:r>
            <a:r>
              <a:rPr lang="en-US" dirty="0" err="1" smtClean="0"/>
              <a:t>en</a:t>
            </a:r>
            <a:r>
              <a:rPr lang="en-US" dirty="0" smtClean="0"/>
              <a:t> </a:t>
            </a:r>
            <a:r>
              <a:rPr lang="en-US" dirty="0" err="1" smtClean="0"/>
              <a:t>voer</a:t>
            </a:r>
            <a:r>
              <a:rPr lang="en-US" dirty="0" smtClean="0"/>
              <a:t> </a:t>
            </a:r>
            <a:r>
              <a:rPr lang="en-US" dirty="0" err="1" smtClean="0"/>
              <a:t>deze</a:t>
            </a:r>
            <a:r>
              <a:rPr lang="en-US" dirty="0" smtClean="0"/>
              <a:t> </a:t>
            </a:r>
            <a:r>
              <a:rPr lang="en-US" dirty="0" err="1" smtClean="0"/>
              <a:t>uit</a:t>
            </a:r>
            <a:r>
              <a:rPr lang="en-US" dirty="0" smtClean="0"/>
              <a:t> in </a:t>
            </a:r>
            <a:r>
              <a:rPr lang="en-US" dirty="0" err="1" smtClean="0"/>
              <a:t>een</a:t>
            </a:r>
            <a:r>
              <a:rPr lang="en-US" dirty="0" smtClean="0"/>
              <a:t> van je </a:t>
            </a:r>
            <a:r>
              <a:rPr lang="en-US" dirty="0" err="1" smtClean="0"/>
              <a:t>klassen</a:t>
            </a:r>
            <a:r>
              <a:rPr lang="en-US" dirty="0" smtClean="0"/>
              <a:t>. </a:t>
            </a:r>
            <a:r>
              <a:rPr lang="en-US" dirty="0" err="1" smtClean="0"/>
              <a:t>Observeer</a:t>
            </a:r>
            <a:r>
              <a:rPr lang="en-US" dirty="0" smtClean="0"/>
              <a:t> de </a:t>
            </a:r>
            <a:r>
              <a:rPr lang="en-US" dirty="0" err="1" smtClean="0"/>
              <a:t>gevolgen</a:t>
            </a:r>
            <a:r>
              <a:rPr lang="en-US" dirty="0" smtClean="0"/>
              <a:t>. De </a:t>
            </a:r>
            <a:r>
              <a:rPr lang="en-US" dirty="0" err="1" smtClean="0"/>
              <a:t>volgende</a:t>
            </a:r>
            <a:r>
              <a:rPr lang="en-US" dirty="0" smtClean="0"/>
              <a:t> </a:t>
            </a:r>
            <a:r>
              <a:rPr lang="en-US" dirty="0" err="1" smtClean="0"/>
              <a:t>sessie</a:t>
            </a:r>
            <a:r>
              <a:rPr lang="en-US" dirty="0" smtClean="0"/>
              <a:t> </a:t>
            </a:r>
            <a:r>
              <a:rPr lang="en-US" dirty="0" err="1" smtClean="0"/>
              <a:t>bespreken</a:t>
            </a:r>
            <a:r>
              <a:rPr lang="en-US" dirty="0" smtClean="0"/>
              <a:t> we de </a:t>
            </a:r>
            <a:r>
              <a:rPr lang="en-US" dirty="0" err="1" smtClean="0"/>
              <a:t>bevindingen</a:t>
            </a:r>
            <a:r>
              <a:rPr lang="en-US" dirty="0" smtClean="0"/>
              <a:t>.</a:t>
            </a:r>
            <a:endParaRPr lang="en-GB" dirty="0"/>
          </a:p>
        </p:txBody>
      </p:sp>
      <p:pic>
        <p:nvPicPr>
          <p:cNvPr id="5" name="Picture 4" descr="nextsteps.jpg"/>
          <p:cNvPicPr>
            <a:picLocks/>
          </p:cNvPicPr>
          <p:nvPr/>
        </p:nvPicPr>
        <p:blipFill>
          <a:blip r:embed="rId4">
            <a:extLst>
              <a:ext uri="{28A0092B-C50C-407E-A947-70E740481C1C}">
                <a14:useLocalDpi xmlns:a14="http://schemas.microsoft.com/office/drawing/2010/main" val="0"/>
              </a:ext>
            </a:extLst>
          </a:blip>
          <a:stretch>
            <a:fillRect/>
          </a:stretch>
        </p:blipFill>
        <p:spPr>
          <a:xfrm>
            <a:off x="459516" y="3665449"/>
            <a:ext cx="1080000" cy="1080000"/>
          </a:xfrm>
          <a:prstGeom prst="rect">
            <a:avLst/>
          </a:prstGeom>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657</Words>
  <Application>Microsoft Office PowerPoint</Application>
  <PresentationFormat>On-screen Show (4:3)</PresentationFormat>
  <Paragraphs>68</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Onderzoekend leren  Hoe zien opdrachten voor onderzoekend leren bij wiskunde er uit? </vt:lpstr>
      <vt:lpstr>Overzicht</vt:lpstr>
      <vt:lpstr>Over onderzoeken</vt:lpstr>
      <vt:lpstr>Twee opdrachten</vt:lpstr>
      <vt:lpstr>Gedetailleerd de opdrachten bekijken</vt:lpstr>
      <vt:lpstr>Delen - Denken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73</cp:revision>
  <dcterms:created xsi:type="dcterms:W3CDTF">2014-04-13T14:15:20Z</dcterms:created>
  <dcterms:modified xsi:type="dcterms:W3CDTF">2017-06-14T07:26:27Z</dcterms:modified>
</cp:coreProperties>
</file>