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7" r:id="rId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58"/>
    <p:restoredTop sz="94641"/>
  </p:normalViewPr>
  <p:slideViewPr>
    <p:cSldViewPr snapToGrid="0" snapToObjects="1">
      <p:cViewPr varScale="1">
        <p:scale>
          <a:sx n="97" d="100"/>
          <a:sy n="97" d="100"/>
        </p:scale>
        <p:origin x="88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omas Noordeloos" userId="df9f46e9-7760-4f6a-814f-9e8180d7b46a" providerId="ADAL" clId="{55371852-E446-4067-A118-30F0D71C3AEB}"/>
    <pc:docChg chg="delSld">
      <pc:chgData name="Thomas Noordeloos" userId="df9f46e9-7760-4f6a-814f-9e8180d7b46a" providerId="ADAL" clId="{55371852-E446-4067-A118-30F0D71C3AEB}" dt="2023-12-15T12:18:24.854" v="0" actId="47"/>
      <pc:docMkLst>
        <pc:docMk/>
      </pc:docMkLst>
      <pc:sldChg chg="del">
        <pc:chgData name="Thomas Noordeloos" userId="df9f46e9-7760-4f6a-814f-9e8180d7b46a" providerId="ADAL" clId="{55371852-E446-4067-A118-30F0D71C3AEB}" dt="2023-12-15T12:18:24.854" v="0" actId="47"/>
        <pc:sldMkLst>
          <pc:docMk/>
          <pc:sldMk cId="1814981604" sldId="25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84FABF-EBCD-554F-8A1C-8D090357D6A3}"/>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7D7B3A9-305A-BB42-A55E-F54A78DFE609}"/>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Tree>
    <p:extLst>
      <p:ext uri="{BB962C8B-B14F-4D97-AF65-F5344CB8AC3E}">
        <p14:creationId xmlns:p14="http://schemas.microsoft.com/office/powerpoint/2010/main" val="1436836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A4C3C6-95BC-3140-ABD5-78E86EF472EF}"/>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7CAB260-4377-5F41-96DD-4BF8A5331E69}"/>
              </a:ext>
            </a:extLst>
          </p:cNvPr>
          <p:cNvSpPr>
            <a:spLocks noGrp="1"/>
          </p:cNvSpPr>
          <p:nvPr>
            <p:ph type="body" orient="vert" idx="1"/>
          </p:nvPr>
        </p:nvSpPr>
        <p:spPr>
          <a:xfrm>
            <a:off x="838200" y="1825625"/>
            <a:ext cx="10515600" cy="4351338"/>
          </a:xfrm>
          <a:prstGeom prst="rect">
            <a:avLst/>
          </a:prstGeo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1850622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55D4A043-5F87-3E4F-9FF5-883F80965B9A}"/>
              </a:ext>
            </a:extLst>
          </p:cNvPr>
          <p:cNvSpPr>
            <a:spLocks noGrp="1"/>
          </p:cNvSpPr>
          <p:nvPr>
            <p:ph type="title" orient="vert"/>
          </p:nvPr>
        </p:nvSpPr>
        <p:spPr>
          <a:xfrm>
            <a:off x="8724900" y="365125"/>
            <a:ext cx="2628900" cy="5811838"/>
          </a:xfrm>
          <a:prstGeom prst="rect">
            <a:avLst/>
          </a:prstGeo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EAE6FB36-82BA-4140-B5DB-521C0295EAF3}"/>
              </a:ext>
            </a:extLst>
          </p:cNvPr>
          <p:cNvSpPr>
            <a:spLocks noGrp="1"/>
          </p:cNvSpPr>
          <p:nvPr>
            <p:ph type="body" orient="vert" idx="1"/>
          </p:nvPr>
        </p:nvSpPr>
        <p:spPr>
          <a:xfrm>
            <a:off x="838200" y="365125"/>
            <a:ext cx="7734300" cy="5811838"/>
          </a:xfrm>
          <a:prstGeom prst="rect">
            <a:avLst/>
          </a:prstGeo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973597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B170952-F8CC-994D-8946-07024D86DE26}"/>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B8287039-3839-9842-88D4-18E2FCFF16CA}"/>
              </a:ext>
            </a:extLst>
          </p:cNvPr>
          <p:cNvSpPr>
            <a:spLocks noGrp="1"/>
          </p:cNvSpPr>
          <p:nvPr>
            <p:ph idx="1"/>
          </p:nvPr>
        </p:nvSpPr>
        <p:spPr>
          <a:xfrm>
            <a:off x="838200" y="1825625"/>
            <a:ext cx="10515600" cy="435133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3911188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E76696-3B94-6446-80CB-9A9B0589146F}"/>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50909B75-5EEA-914F-B246-F67AAE56D764}"/>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Tree>
    <p:extLst>
      <p:ext uri="{BB962C8B-B14F-4D97-AF65-F5344CB8AC3E}">
        <p14:creationId xmlns:p14="http://schemas.microsoft.com/office/powerpoint/2010/main" val="140796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420368E-8C54-D148-BBD7-B0822959FB9D}"/>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2E0B710D-44BF-0544-98D3-865211DCBC7D}"/>
              </a:ext>
            </a:extLst>
          </p:cNvPr>
          <p:cNvSpPr>
            <a:spLocks noGrp="1"/>
          </p:cNvSpPr>
          <p:nvPr>
            <p:ph sz="half" idx="1"/>
          </p:nvPr>
        </p:nvSpPr>
        <p:spPr>
          <a:xfrm>
            <a:off x="838200" y="1825625"/>
            <a:ext cx="5181600" cy="435133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69993AD-9305-5047-BD0B-A7D2481F22D8}"/>
              </a:ext>
            </a:extLst>
          </p:cNvPr>
          <p:cNvSpPr>
            <a:spLocks noGrp="1"/>
          </p:cNvSpPr>
          <p:nvPr>
            <p:ph sz="half" idx="2"/>
          </p:nvPr>
        </p:nvSpPr>
        <p:spPr>
          <a:xfrm>
            <a:off x="6172200" y="1825625"/>
            <a:ext cx="5181600" cy="435133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2610422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3DAA00-14EA-6B47-8A38-D1962CB3ACC8}"/>
              </a:ext>
            </a:extLst>
          </p:cNvPr>
          <p:cNvSpPr>
            <a:spLocks noGrp="1"/>
          </p:cNvSpPr>
          <p:nvPr>
            <p:ph type="title"/>
          </p:nvPr>
        </p:nvSpPr>
        <p:spPr>
          <a:xfrm>
            <a:off x="839788" y="365125"/>
            <a:ext cx="10515600" cy="1325563"/>
          </a:xfrm>
          <a:prstGeom prst="rect">
            <a:avLst/>
          </a:prstGeo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E382850-3962-784F-B071-5AAE7EF07650}"/>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DBAB0715-1742-6A43-B99B-49CE9580EA9E}"/>
              </a:ext>
            </a:extLst>
          </p:cNvPr>
          <p:cNvSpPr>
            <a:spLocks noGrp="1"/>
          </p:cNvSpPr>
          <p:nvPr>
            <p:ph sz="half" idx="2"/>
          </p:nvPr>
        </p:nvSpPr>
        <p:spPr>
          <a:xfrm>
            <a:off x="839788" y="2505075"/>
            <a:ext cx="5157787" cy="368458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4C0961E5-2AA2-8942-9329-005D90D436E4}"/>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F1270247-BAFF-A447-9E5A-0B099E8FA371}"/>
              </a:ext>
            </a:extLst>
          </p:cNvPr>
          <p:cNvSpPr>
            <a:spLocks noGrp="1"/>
          </p:cNvSpPr>
          <p:nvPr>
            <p:ph sz="quarter" idx="4"/>
          </p:nvPr>
        </p:nvSpPr>
        <p:spPr>
          <a:xfrm>
            <a:off x="6172200" y="2505075"/>
            <a:ext cx="5183188" cy="3684588"/>
          </a:xfrm>
          <a:prstGeom prst="rect">
            <a:avLst/>
          </a:prstGeo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2297897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D047339-89A1-414D-9C8E-443612C438E1}"/>
              </a:ext>
            </a:extLst>
          </p:cNvPr>
          <p:cNvSpPr>
            <a:spLocks noGrp="1"/>
          </p:cNvSpPr>
          <p:nvPr>
            <p:ph type="title"/>
          </p:nvPr>
        </p:nvSpPr>
        <p:spPr>
          <a:xfrm>
            <a:off x="838200" y="365125"/>
            <a:ext cx="10515600" cy="1325563"/>
          </a:xfrm>
          <a:prstGeom prst="rect">
            <a:avLst/>
          </a:prstGeom>
        </p:spPr>
        <p:txBody>
          <a:bodyPr/>
          <a:lstStyle/>
          <a:p>
            <a:r>
              <a:rPr lang="nl-NL"/>
              <a:t>Klik om stijl te bewerken</a:t>
            </a:r>
          </a:p>
        </p:txBody>
      </p:sp>
    </p:spTree>
    <p:extLst>
      <p:ext uri="{BB962C8B-B14F-4D97-AF65-F5344CB8AC3E}">
        <p14:creationId xmlns:p14="http://schemas.microsoft.com/office/powerpoint/2010/main" val="3548653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1249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6A9060F-D20D-7F47-AD36-FAAAB729150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9CD2E92-FA70-8D4E-85ED-2E5B6565EB67}"/>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6A3360BA-9596-924B-8866-1B51A3A46F83}"/>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3893257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DF7ADB8-608C-2B4B-8D2A-B1ACB822594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F0160194-ABD2-654C-8FD1-810EFF81B91D}"/>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BF00CC0B-BDED-6A4F-843A-B2D70EA4B37F}"/>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Tree>
    <p:extLst>
      <p:ext uri="{BB962C8B-B14F-4D97-AF65-F5344CB8AC3E}">
        <p14:creationId xmlns:p14="http://schemas.microsoft.com/office/powerpoint/2010/main" val="2973911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56093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kstvak 3"/>
          <p:cNvSpPr txBox="1"/>
          <p:nvPr/>
        </p:nvSpPr>
        <p:spPr>
          <a:xfrm>
            <a:off x="1312664" y="76025"/>
            <a:ext cx="11078245"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2800" b="0" i="0" u="none" strike="noStrike" kern="1200" cap="none" spc="0" normalizeH="0" baseline="0" noProof="0" dirty="0">
                <a:ln>
                  <a:noFill/>
                </a:ln>
                <a:solidFill>
                  <a:prstClr val="black"/>
                </a:solidFill>
                <a:effectLst/>
                <a:uLnTx/>
                <a:uFillTx/>
                <a:latin typeface="Calibri" panose="020F0502020204030204"/>
                <a:ea typeface="+mn-ea"/>
                <a:cs typeface="+mn-cs"/>
              </a:rPr>
              <a:t>2324 MON LA3 </a:t>
            </a:r>
            <a:r>
              <a:rPr lang="nl-NL" sz="2800" dirty="0">
                <a:solidFill>
                  <a:prstClr val="black"/>
                </a:solidFill>
                <a:latin typeface="Calibri" panose="020F0502020204030204"/>
              </a:rPr>
              <a:t>LS</a:t>
            </a:r>
            <a:r>
              <a:rPr kumimoji="0" lang="nl-NL" sz="2800" b="0" i="0" u="none" strike="noStrike" kern="1200" cap="none" spc="0" normalizeH="0" baseline="0" noProof="0" dirty="0">
                <a:ln>
                  <a:noFill/>
                </a:ln>
                <a:solidFill>
                  <a:prstClr val="black"/>
                </a:solidFill>
                <a:effectLst/>
                <a:uLnTx/>
                <a:uFillTx/>
                <a:latin typeface="Calibri" panose="020F0502020204030204"/>
                <a:ea typeface="+mn-ea"/>
                <a:cs typeface="+mn-cs"/>
              </a:rPr>
              <a:t> Ontwikkelingen gezonde leefstijl</a:t>
            </a:r>
            <a:endParaRPr kumimoji="0" lang="nl-NL" sz="20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endParaRPr>
          </a:p>
        </p:txBody>
      </p:sp>
      <p:sp>
        <p:nvSpPr>
          <p:cNvPr id="6" name="Text Box 7"/>
          <p:cNvSpPr txBox="1">
            <a:spLocks noChangeArrowheads="1"/>
          </p:cNvSpPr>
          <p:nvPr/>
        </p:nvSpPr>
        <p:spPr bwMode="auto">
          <a:xfrm>
            <a:off x="1319036" y="748643"/>
            <a:ext cx="5402322" cy="95410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Leerdoel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Na het maken van dit leerarrangement ben je in staat om de laatste ontwikkeling op het gebied van een gezonde leefstijl toe te lichten, hoe bedrijven hier op in spelen en welke rol de overheid als het gaat om gezonde leefstijl van de Nederlandse bevolking. Dit geeft je mogelijk ideeën voor je eigen onderneming.</a:t>
            </a:r>
          </a:p>
        </p:txBody>
      </p:sp>
      <p:sp>
        <p:nvSpPr>
          <p:cNvPr id="9" name="Text Box 14"/>
          <p:cNvSpPr txBox="1">
            <a:spLocks noChangeArrowheads="1"/>
          </p:cNvSpPr>
          <p:nvPr/>
        </p:nvSpPr>
        <p:spPr bwMode="auto">
          <a:xfrm>
            <a:off x="7772020" y="3306340"/>
            <a:ext cx="3933074" cy="830997"/>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Bronnen</a:t>
            </a:r>
            <a:r>
              <a:rPr lang="nl-NL" sz="1100" dirty="0">
                <a:solidFill>
                  <a:prstClr val="black"/>
                </a:solidFill>
                <a:ea typeface="Calibri" pitchFamily="34" charset="0"/>
                <a:cs typeface="Arial" charset="0"/>
              </a:rPr>
              <a:t>:</a:t>
            </a:r>
          </a:p>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err="1">
                <a:ln>
                  <a:noFill/>
                </a:ln>
                <a:solidFill>
                  <a:prstClr val="black"/>
                </a:solidFill>
                <a:effectLst/>
                <a:uLnTx/>
                <a:uFillTx/>
                <a:latin typeface="Arial" charset="0"/>
                <a:ea typeface="Calibri" pitchFamily="34" charset="0"/>
                <a:cs typeface="Arial" charset="0"/>
              </a:rPr>
              <a:t>Lesse</a:t>
            </a:r>
            <a:r>
              <a:rPr lang="nl-NL" sz="1200" b="1" dirty="0">
                <a:solidFill>
                  <a:prstClr val="black"/>
                </a:solidFill>
                <a:ea typeface="Calibri" pitchFamily="34" charset="0"/>
                <a:cs typeface="Arial" charset="0"/>
              </a:rPr>
              <a:t>n lifestyle</a:t>
            </a:r>
          </a:p>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Lijst met interessante boeken en website vanuit de</a:t>
            </a:r>
          </a:p>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les lifestyle</a:t>
            </a:r>
          </a:p>
        </p:txBody>
      </p:sp>
      <p:pic>
        <p:nvPicPr>
          <p:cNvPr id="12" name="Afbeelding 11"/>
          <p:cNvPicPr>
            <a:picLocks noChangeAspect="1"/>
          </p:cNvPicPr>
          <p:nvPr/>
        </p:nvPicPr>
        <p:blipFill>
          <a:blip r:embed="rId3"/>
          <a:stretch>
            <a:fillRect/>
          </a:stretch>
        </p:blipFill>
        <p:spPr>
          <a:xfrm>
            <a:off x="7283461" y="878004"/>
            <a:ext cx="363917" cy="263054"/>
          </a:xfrm>
          <a:prstGeom prst="rect">
            <a:avLst/>
          </a:prstGeom>
        </p:spPr>
      </p:pic>
      <p:pic>
        <p:nvPicPr>
          <p:cNvPr id="13" name="Afbeelding 12"/>
          <p:cNvPicPr>
            <a:picLocks noChangeAspect="1"/>
          </p:cNvPicPr>
          <p:nvPr/>
        </p:nvPicPr>
        <p:blipFill>
          <a:blip r:embed="rId4"/>
          <a:stretch>
            <a:fillRect/>
          </a:stretch>
        </p:blipFill>
        <p:spPr>
          <a:xfrm>
            <a:off x="7332089" y="3329164"/>
            <a:ext cx="315289" cy="290796"/>
          </a:xfrm>
          <a:prstGeom prst="rect">
            <a:avLst/>
          </a:prstGeom>
        </p:spPr>
      </p:pic>
      <p:pic>
        <p:nvPicPr>
          <p:cNvPr id="15" name="Afbeelding 14"/>
          <p:cNvPicPr>
            <a:picLocks noChangeAspect="1"/>
          </p:cNvPicPr>
          <p:nvPr/>
        </p:nvPicPr>
        <p:blipFill rotWithShape="1">
          <a:blip r:embed="rId5"/>
          <a:srcRect l="17050" t="33024" r="61669" b="30375"/>
          <a:stretch/>
        </p:blipFill>
        <p:spPr>
          <a:xfrm>
            <a:off x="7355165" y="2479732"/>
            <a:ext cx="292213" cy="263054"/>
          </a:xfrm>
          <a:prstGeom prst="rect">
            <a:avLst/>
          </a:prstGeom>
        </p:spPr>
      </p:pic>
      <p:pic>
        <p:nvPicPr>
          <p:cNvPr id="16" name="Afbeelding 15"/>
          <p:cNvPicPr>
            <a:picLocks noChangeAspect="1"/>
          </p:cNvPicPr>
          <p:nvPr/>
        </p:nvPicPr>
        <p:blipFill>
          <a:blip r:embed="rId6"/>
          <a:stretch>
            <a:fillRect/>
          </a:stretch>
        </p:blipFill>
        <p:spPr>
          <a:xfrm>
            <a:off x="914401" y="3619960"/>
            <a:ext cx="299030" cy="416301"/>
          </a:xfrm>
          <a:prstGeom prst="rect">
            <a:avLst/>
          </a:prstGeom>
        </p:spPr>
      </p:pic>
      <p:pic>
        <p:nvPicPr>
          <p:cNvPr id="17" name="Afbeelding 16"/>
          <p:cNvPicPr>
            <a:picLocks noChangeAspect="1"/>
          </p:cNvPicPr>
          <p:nvPr/>
        </p:nvPicPr>
        <p:blipFill>
          <a:blip r:embed="rId7"/>
          <a:stretch>
            <a:fillRect/>
          </a:stretch>
        </p:blipFill>
        <p:spPr>
          <a:xfrm>
            <a:off x="914401" y="1702251"/>
            <a:ext cx="256221" cy="321303"/>
          </a:xfrm>
          <a:prstGeom prst="rect">
            <a:avLst/>
          </a:prstGeom>
        </p:spPr>
      </p:pic>
      <p:pic>
        <p:nvPicPr>
          <p:cNvPr id="18" name="Afbeelding 17"/>
          <p:cNvPicPr>
            <a:picLocks noChangeAspect="1"/>
          </p:cNvPicPr>
          <p:nvPr/>
        </p:nvPicPr>
        <p:blipFill rotWithShape="1">
          <a:blip r:embed="rId8"/>
          <a:srcRect l="21805" r="10840"/>
          <a:stretch/>
        </p:blipFill>
        <p:spPr>
          <a:xfrm>
            <a:off x="865458" y="685797"/>
            <a:ext cx="363917" cy="476511"/>
          </a:xfrm>
          <a:prstGeom prst="rect">
            <a:avLst/>
          </a:prstGeom>
        </p:spPr>
      </p:pic>
      <p:sp>
        <p:nvSpPr>
          <p:cNvPr id="19" name="Text Box 9"/>
          <p:cNvSpPr txBox="1">
            <a:spLocks noChangeArrowheads="1"/>
          </p:cNvSpPr>
          <p:nvPr/>
        </p:nvSpPr>
        <p:spPr bwMode="auto">
          <a:xfrm>
            <a:off x="1338073" y="3721838"/>
            <a:ext cx="5408693" cy="180049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marL="176213" indent="-176213">
              <a:tabLst>
                <a:tab pos="176213" algn="l"/>
                <a:tab pos="1163638" algn="l"/>
              </a:tabLst>
              <a:defRPr sz="2400">
                <a:solidFill>
                  <a:schemeClr val="tx1"/>
                </a:solidFill>
                <a:latin typeface="Arial" charset="0"/>
                <a:ea typeface="ＭＳ Ｐゴシック" pitchFamily="36" charset="-128"/>
              </a:defRPr>
            </a:lvl1pPr>
            <a:lvl2pPr marL="37931725" indent="-37474525">
              <a:tabLst>
                <a:tab pos="176213" algn="l"/>
                <a:tab pos="1163638" algn="l"/>
              </a:tabLst>
              <a:defRPr sz="2400">
                <a:solidFill>
                  <a:schemeClr val="tx1"/>
                </a:solidFill>
                <a:latin typeface="Arial" charset="0"/>
                <a:ea typeface="ＭＳ Ｐゴシック" pitchFamily="36" charset="-128"/>
              </a:defRPr>
            </a:lvl2pPr>
            <a:lvl3pPr>
              <a:tabLst>
                <a:tab pos="176213" algn="l"/>
                <a:tab pos="1163638" algn="l"/>
              </a:tabLst>
              <a:defRPr sz="2400">
                <a:solidFill>
                  <a:schemeClr val="tx1"/>
                </a:solidFill>
                <a:latin typeface="Arial" charset="0"/>
                <a:ea typeface="ＭＳ Ｐゴシック" pitchFamily="36" charset="-128"/>
              </a:defRPr>
            </a:lvl3pPr>
            <a:lvl4pPr>
              <a:tabLst>
                <a:tab pos="176213" algn="l"/>
                <a:tab pos="1163638" algn="l"/>
              </a:tabLst>
              <a:defRPr sz="2400">
                <a:solidFill>
                  <a:schemeClr val="tx1"/>
                </a:solidFill>
                <a:latin typeface="Arial" charset="0"/>
                <a:ea typeface="ＭＳ Ｐゴシック" pitchFamily="36" charset="-128"/>
              </a:defRPr>
            </a:lvl4pPr>
            <a:lvl5pPr>
              <a:tabLst>
                <a:tab pos="176213" algn="l"/>
                <a:tab pos="1163638" algn="l"/>
              </a:tabLst>
              <a:defRPr sz="2400">
                <a:solidFill>
                  <a:schemeClr val="tx1"/>
                </a:solidFill>
                <a:latin typeface="Arial" charset="0"/>
                <a:ea typeface="ＭＳ Ｐゴシック" pitchFamily="36" charset="-128"/>
              </a:defRPr>
            </a:lvl5pPr>
            <a:lvl6pPr marL="4572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6pPr>
            <a:lvl7pPr marL="9144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tabLst>
                <a:tab pos="176213" algn="l"/>
                <a:tab pos="1163638" algn="l"/>
              </a:tabLst>
              <a:defRPr sz="2400">
                <a:solidFill>
                  <a:schemeClr val="tx1"/>
                </a:solidFill>
                <a:latin typeface="Arial" charset="0"/>
                <a:ea typeface="ＭＳ Ｐゴシック" pitchFamily="36" charset="-128"/>
              </a:defRPr>
            </a:lvl9pPr>
          </a:lstStyle>
          <a:p>
            <a:pPr marL="176213" marR="0" lvl="0" indent="-176213" algn="l" defTabSz="914400" rtl="0" eaLnBrk="1" fontAlgn="auto" latinLnBrk="0" hangingPunct="1">
              <a:lnSpc>
                <a:spcPct val="100000"/>
              </a:lnSpc>
              <a:spcBef>
                <a:spcPct val="50000"/>
              </a:spcBef>
              <a:spcAft>
                <a:spcPts val="0"/>
              </a:spcAft>
              <a:buClrTx/>
              <a:buSzTx/>
              <a:buFontTx/>
              <a:buNone/>
              <a:tabLst>
                <a:tab pos="176213" algn="l"/>
                <a:tab pos="1163638" algn="l"/>
              </a:tabLst>
              <a:defRPr/>
            </a:pPr>
            <a:r>
              <a:rPr kumimoji="0" lang="nl-NL" sz="1200" b="1"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Stappen</a:t>
            </a:r>
            <a:r>
              <a:rPr kumimoji="0" lang="nl-NL" sz="1100" b="1" i="0" u="none" strike="noStrike" kern="1200" cap="none" spc="0" normalizeH="0" baseline="0" noProof="0" dirty="0">
                <a:ln>
                  <a:noFill/>
                </a:ln>
                <a:solidFill>
                  <a:srgbClr val="CCFF33"/>
                </a:solidFill>
                <a:effectLst/>
                <a:uLnTx/>
                <a:uFillTx/>
                <a:latin typeface="Arial" charset="0"/>
                <a:ea typeface="ＭＳ Ｐゴシック" pitchFamily="36" charset="-128"/>
                <a:cs typeface="+mn-cs"/>
              </a:rPr>
              <a:t>	</a:t>
            </a:r>
            <a:r>
              <a:rPr kumimoji="0" lang="nl-NL" sz="1100" b="1" i="0" u="none" strike="noStrike" kern="1200" cap="none" spc="0" normalizeH="0" baseline="0" noProof="0" dirty="0">
                <a:ln>
                  <a:noFill/>
                </a:ln>
                <a:solidFill>
                  <a:srgbClr val="0070C0"/>
                </a:solidFill>
                <a:effectLst/>
                <a:uLnTx/>
                <a:uFillTx/>
                <a:latin typeface="Arial" charset="0"/>
                <a:ea typeface="Calibri" pitchFamily="34" charset="0"/>
                <a:cs typeface="Arial" charset="0"/>
              </a:rPr>
              <a:t>		</a:t>
            </a:r>
            <a:endPar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endParaRP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Ga op zoek naar de onderwerpen die rol spelen bij gezonde leefstijl.</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Ga op zoek naar de trends aangaande de bovengenoemde onderwerpen.</a:t>
            </a:r>
          </a:p>
          <a:p>
            <a:pPr marL="228600" indent="-228600">
              <a:buFont typeface="+mj-lt"/>
              <a:buAutoNum type="arabicPeriod"/>
              <a:defRPr/>
            </a:pPr>
            <a:r>
              <a:rPr lang="nl-NL" sz="1100" dirty="0">
                <a:solidFill>
                  <a:prstClr val="black"/>
                </a:solidFill>
                <a:ea typeface="Calibri" pitchFamily="34" charset="0"/>
                <a:cs typeface="Arial" charset="0"/>
              </a:rPr>
              <a:t>Zoek minimaal 2 bedrijven die hier op inspelen.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Welke rol heeft de overheid om een gezonde leefstijl te stimuleren?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Maak een koppeling naar </a:t>
            </a:r>
            <a:r>
              <a:rPr lang="nl-NL" sz="1100">
                <a:solidFill>
                  <a:prstClr val="black"/>
                </a:solidFill>
                <a:ea typeface="Calibri" pitchFamily="34" charset="0"/>
                <a:cs typeface="Arial" charset="0"/>
              </a:rPr>
              <a:t>het IBS/je </a:t>
            </a:r>
            <a:r>
              <a:rPr lang="nl-NL" sz="1100" dirty="0">
                <a:solidFill>
                  <a:prstClr val="black"/>
                </a:solidFill>
                <a:ea typeface="Calibri" pitchFamily="34" charset="0"/>
                <a:cs typeface="Arial" charset="0"/>
              </a:rPr>
              <a:t>eigen onderneming en geef de </a:t>
            </a:r>
            <a:r>
              <a:rPr lang="nl-NL" sz="1100" dirty="0" err="1">
                <a:solidFill>
                  <a:prstClr val="black"/>
                </a:solidFill>
                <a:ea typeface="Calibri" pitchFamily="34" charset="0"/>
                <a:cs typeface="Arial" charset="0"/>
              </a:rPr>
              <a:t>unique</a:t>
            </a:r>
            <a:r>
              <a:rPr lang="nl-NL" sz="1100" dirty="0">
                <a:solidFill>
                  <a:prstClr val="black"/>
                </a:solidFill>
                <a:ea typeface="Calibri" pitchFamily="34" charset="0"/>
                <a:cs typeface="Arial" charset="0"/>
              </a:rPr>
              <a:t> </a:t>
            </a:r>
            <a:r>
              <a:rPr lang="nl-NL" sz="1100" dirty="0" err="1">
                <a:solidFill>
                  <a:prstClr val="black"/>
                </a:solidFill>
                <a:ea typeface="Calibri" pitchFamily="34" charset="0"/>
                <a:cs typeface="Arial" charset="0"/>
              </a:rPr>
              <a:t>selling</a:t>
            </a:r>
            <a:r>
              <a:rPr lang="nl-NL" sz="1100" dirty="0">
                <a:solidFill>
                  <a:prstClr val="black"/>
                </a:solidFill>
                <a:ea typeface="Calibri" pitchFamily="34" charset="0"/>
                <a:cs typeface="Arial" charset="0"/>
              </a:rPr>
              <a:t> points (USP) aan.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tab pos="176213" algn="l"/>
                <a:tab pos="1163638" algn="l"/>
              </a:tabLst>
              <a:defRPr/>
            </a:pPr>
            <a:r>
              <a:rPr lang="nl-NL" sz="1100" dirty="0">
                <a:solidFill>
                  <a:prstClr val="black"/>
                </a:solidFill>
                <a:ea typeface="Calibri" pitchFamily="34" charset="0"/>
                <a:cs typeface="Arial" charset="0"/>
              </a:rPr>
              <a:t>Gebruik voor alle zaken betrouwbare bronnen en zorg ook voor een goede bronvermelding volgens de APA richtlijnen.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176213" algn="l"/>
                <a:tab pos="1163638" algn="l"/>
              </a:tabLst>
              <a:defRPr/>
            </a:pPr>
            <a:endPar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endParaRPr>
          </a:p>
        </p:txBody>
      </p:sp>
      <p:sp>
        <p:nvSpPr>
          <p:cNvPr id="20" name="Text Box 17"/>
          <p:cNvSpPr txBox="1">
            <a:spLocks noChangeArrowheads="1"/>
          </p:cNvSpPr>
          <p:nvPr/>
        </p:nvSpPr>
        <p:spPr bwMode="auto">
          <a:xfrm>
            <a:off x="7772020" y="870622"/>
            <a:ext cx="3933074" cy="1461939"/>
          </a:xfrm>
          <a:prstGeom prst="rect">
            <a:avLst/>
          </a:prstGeom>
          <a:noFill/>
          <a:ln w="9525">
            <a:solidFill>
              <a:schemeClr val="tx1"/>
            </a:solidFill>
            <a:miter lim="800000"/>
            <a:headEnd/>
            <a:tailEnd/>
          </a:ln>
          <a:effectLst/>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panose="020B0604020202020204" pitchFamily="34" charset="0"/>
                <a:ea typeface="Calibri" pitchFamily="34" charset="0"/>
                <a:cs typeface="Arial" panose="020B0604020202020204" pitchFamily="34" charset="0"/>
              </a:rPr>
              <a:t>Samenwerken</a:t>
            </a:r>
            <a:r>
              <a:rPr kumimoji="0" lang="nl-NL" sz="1100" b="1" i="0" u="none" strike="noStrike" kern="1200" cap="none" spc="0" normalizeH="0" baseline="0" noProof="0" dirty="0">
                <a:ln>
                  <a:noFill/>
                </a:ln>
                <a:solidFill>
                  <a:prstClr val="black"/>
                </a:solidFill>
                <a:effectLst/>
                <a:uLnTx/>
                <a:uFillTx/>
                <a:latin typeface="Arial" panose="020B0604020202020204" pitchFamily="34" charset="0"/>
                <a:ea typeface="Calibri" pitchFamily="34" charset="0"/>
                <a:cs typeface="Arial" panose="020B0604020202020204" pitchFamily="34" charset="0"/>
              </a:rPr>
              <a:t>			</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Dit product maak je alleen.</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Lever je product in via Teams</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Je wordt een groepje feedback </a:t>
            </a:r>
            <a:r>
              <a:rPr kumimoji="0" lang="nl-NL" sz="1100" b="0" i="0" u="none" strike="noStrike" kern="1200" cap="none" spc="0" normalizeH="0" baseline="0" noProof="0" dirty="0" err="1">
                <a:ln>
                  <a:noFill/>
                </a:ln>
                <a:solidFill>
                  <a:prstClr val="black"/>
                </a:solidFill>
                <a:effectLst/>
                <a:uLnTx/>
                <a:uFillTx/>
                <a:latin typeface="Calibri" panose="020F0502020204030204"/>
                <a:ea typeface="Calibri" pitchFamily="34" charset="0"/>
                <a:cs typeface="Arial" charset="0"/>
              </a:rPr>
              <a:t>friends</a:t>
            </a: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 geplaatst</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Geef feedback op de producten van anderen en ontvang feedback</a:t>
            </a:r>
          </a:p>
          <a:p>
            <a:pPr marL="171450" marR="0" lvl="0" indent="-171450" algn="l" defTabSz="914400" rtl="0" eaLnBrk="0" fontAlgn="auto" latinLnBrk="0" hangingPunct="0">
              <a:lnSpc>
                <a:spcPct val="100000"/>
              </a:lnSpc>
              <a:spcBef>
                <a:spcPts val="0"/>
              </a:spcBef>
              <a:spcAft>
                <a:spcPts val="0"/>
              </a:spcAft>
              <a:buClrTx/>
              <a:buSzTx/>
              <a:buFont typeface="Arial" pitchFamily="34" charset="0"/>
              <a:buChar char="•"/>
              <a:tabLst/>
              <a:defRPr/>
            </a:pPr>
            <a:r>
              <a:rPr kumimoji="0" lang="nl-NL" sz="1100" b="0" i="0" u="none" strike="noStrike" kern="1200" cap="none" spc="0" normalizeH="0" baseline="0" noProof="0" dirty="0">
                <a:ln>
                  <a:noFill/>
                </a:ln>
                <a:solidFill>
                  <a:prstClr val="black"/>
                </a:solidFill>
                <a:effectLst/>
                <a:uLnTx/>
                <a:uFillTx/>
                <a:latin typeface="Calibri" panose="020F0502020204030204"/>
                <a:ea typeface="Calibri" pitchFamily="34" charset="0"/>
                <a:cs typeface="Arial" charset="0"/>
              </a:rPr>
              <a:t>Beschrijf in je reflectieverslag hoe je het feedback geven ervaren hebt. </a:t>
            </a:r>
          </a:p>
        </p:txBody>
      </p:sp>
      <p:sp>
        <p:nvSpPr>
          <p:cNvPr id="21" name="Text Box 8"/>
          <p:cNvSpPr txBox="1">
            <a:spLocks noChangeArrowheads="1"/>
          </p:cNvSpPr>
          <p:nvPr/>
        </p:nvSpPr>
        <p:spPr bwMode="auto">
          <a:xfrm>
            <a:off x="1338073" y="1964928"/>
            <a:ext cx="5408693" cy="1292662"/>
          </a:xfrm>
          <a:prstGeom prst="rect">
            <a:avLst/>
          </a:prstGeom>
          <a:noFill/>
          <a:ln w="9525">
            <a:solidFill>
              <a:schemeClr val="tx1"/>
            </a:solidFill>
            <a:miter lim="800000"/>
            <a:headEnd/>
            <a:tailEnd/>
          </a:ln>
          <a:effectLst/>
        </p:spPr>
        <p:txBody>
          <a:bodyPr wrap="square">
            <a:spAutoFit/>
          </a:bodyPr>
          <a:lstStyle>
            <a:lvl1pPr>
              <a:defRPr sz="2400">
                <a:solidFill>
                  <a:schemeClr val="tx1"/>
                </a:solidFill>
                <a:latin typeface="Arial" charset="0"/>
                <a:ea typeface="ＭＳ Ｐゴシック" pitchFamily="36" charset="-128"/>
              </a:defRPr>
            </a:lvl1pPr>
            <a:lvl2pPr marL="37931725" indent="-37474525">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0" marR="0" lvl="0" indent="0" algn="l" defTabSz="914400" rtl="0" eaLnBrk="1" fontAlgn="auto" latinLnBrk="0" hangingPunct="1">
              <a:lnSpc>
                <a:spcPct val="100000"/>
              </a:lnSpc>
              <a:spcBef>
                <a:spcPct val="5000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ＭＳ Ｐゴシック" pitchFamily="36" charset="-128"/>
                <a:cs typeface="+mn-cs"/>
              </a:rPr>
              <a:t>Product </a:t>
            </a:r>
            <a:r>
              <a:rPr kumimoji="0" lang="nl-NL" sz="1100" b="1" i="0" u="none" strike="noStrike" kern="1200" cap="none" spc="0" normalizeH="0" baseline="0" noProof="0" dirty="0">
                <a:ln>
                  <a:noFill/>
                </a:ln>
                <a:solidFill>
                  <a:srgbClr val="0099FF"/>
                </a:solidFill>
                <a:effectLst/>
                <a:uLnTx/>
                <a:uFillTx/>
                <a:latin typeface="Arial" charset="0"/>
                <a:ea typeface="ＭＳ Ｐゴシック" pitchFamily="36" charset="-128"/>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Een </a:t>
            </a:r>
            <a:r>
              <a:rPr lang="nl-NL" sz="1100" dirty="0">
                <a:solidFill>
                  <a:prstClr val="black"/>
                </a:solidFill>
                <a:ea typeface="Calibri" pitchFamily="34" charset="0"/>
                <a:cs typeface="Arial" charset="0"/>
              </a:rPr>
              <a:t>interessant artikel waar je de volgende onderwerpen in verwerkt:</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Welke onderwerpen spelen een rol bij een gezonde leefstijl</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Welke trends kun je vinden bij deze onderwerpen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Op welke wijze geven bedrijven hier invulling aan</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Welke rol speelt de overheid bij een gezonde leefstijl van Nederlanders</a:t>
            </a:r>
          </a:p>
          <a:p>
            <a:pPr marL="228600" marR="0" lvl="0" indent="-228600" algn="l" defTabSz="914400" rtl="0" eaLnBrk="1" fontAlgn="auto" latinLnBrk="0" hangingPunct="1">
              <a:lnSpc>
                <a:spcPct val="100000"/>
              </a:lnSpc>
              <a:spcBef>
                <a:spcPts val="0"/>
              </a:spcBef>
              <a:spcAft>
                <a:spcPts val="0"/>
              </a:spcAft>
              <a:buClrTx/>
              <a:buSzTx/>
              <a:buFont typeface="+mj-lt"/>
              <a:buAutoNum type="arabicPeriod"/>
              <a:tabLst/>
              <a:defRPr/>
            </a:pPr>
            <a:r>
              <a:rPr lang="nl-NL" sz="1100" dirty="0">
                <a:solidFill>
                  <a:prstClr val="black"/>
                </a:solidFill>
                <a:ea typeface="Calibri" pitchFamily="34" charset="0"/>
                <a:cs typeface="Arial" charset="0"/>
              </a:rPr>
              <a:t>Geef als laatste jouw persoonlijke mening</a:t>
            </a:r>
          </a:p>
        </p:txBody>
      </p:sp>
      <p:sp>
        <p:nvSpPr>
          <p:cNvPr id="23" name="Text Box 14"/>
          <p:cNvSpPr txBox="1">
            <a:spLocks noChangeArrowheads="1"/>
          </p:cNvSpPr>
          <p:nvPr/>
        </p:nvSpPr>
        <p:spPr bwMode="auto">
          <a:xfrm>
            <a:off x="7772020" y="2474458"/>
            <a:ext cx="3933074" cy="615553"/>
          </a:xfrm>
          <a:prstGeom prst="rect">
            <a:avLst/>
          </a:prstGeom>
          <a:noFill/>
          <a:ln w="9525">
            <a:solidFill>
              <a:schemeClr val="tx1"/>
            </a:solidFill>
            <a:miter lim="800000"/>
            <a:headEnd/>
            <a:tailEnd/>
          </a:ln>
          <a:effectLst/>
        </p:spPr>
        <p:txBody>
          <a:bodyPr wrap="square">
            <a:spAutoFit/>
          </a:bodyPr>
          <a:lstStyle>
            <a:lvl1pPr marL="457200" indent="-457200" defTabSz="808038">
              <a:defRPr sz="2400">
                <a:solidFill>
                  <a:schemeClr val="tx1"/>
                </a:solidFill>
                <a:latin typeface="Arial" charset="0"/>
                <a:ea typeface="ＭＳ Ｐゴシック" pitchFamily="36" charset="-128"/>
              </a:defRPr>
            </a:lvl1pPr>
            <a:lvl2pPr marL="37931725" indent="-37474525" defTabSz="808038">
              <a:defRPr sz="2400">
                <a:solidFill>
                  <a:schemeClr val="tx1"/>
                </a:solidFill>
                <a:latin typeface="Arial" charset="0"/>
                <a:ea typeface="ＭＳ Ｐゴシック" pitchFamily="36" charset="-128"/>
              </a:defRPr>
            </a:lvl2pPr>
            <a:lvl3pPr>
              <a:defRPr sz="2400">
                <a:solidFill>
                  <a:schemeClr val="tx1"/>
                </a:solidFill>
                <a:latin typeface="Arial" charset="0"/>
                <a:ea typeface="ＭＳ Ｐゴシック" pitchFamily="36" charset="-128"/>
              </a:defRPr>
            </a:lvl3pPr>
            <a:lvl4pPr>
              <a:defRPr sz="2400">
                <a:solidFill>
                  <a:schemeClr val="tx1"/>
                </a:solidFill>
                <a:latin typeface="Arial" charset="0"/>
                <a:ea typeface="ＭＳ Ｐゴシック" pitchFamily="36" charset="-128"/>
              </a:defRPr>
            </a:lvl4pPr>
            <a:lvl5pPr>
              <a:defRPr sz="2400">
                <a:solidFill>
                  <a:schemeClr val="tx1"/>
                </a:solidFill>
                <a:latin typeface="Arial" charset="0"/>
                <a:ea typeface="ＭＳ Ｐゴシック" pitchFamily="36" charset="-128"/>
              </a:defRPr>
            </a:lvl5pPr>
            <a:lvl6pPr marL="457200" eaLnBrk="0" fontAlgn="base" hangingPunct="0">
              <a:spcBef>
                <a:spcPct val="0"/>
              </a:spcBef>
              <a:spcAft>
                <a:spcPct val="0"/>
              </a:spcAft>
              <a:defRPr sz="2400">
                <a:solidFill>
                  <a:schemeClr val="tx1"/>
                </a:solidFill>
                <a:latin typeface="Arial" charset="0"/>
                <a:ea typeface="ＭＳ Ｐゴシック" pitchFamily="36" charset="-128"/>
              </a:defRPr>
            </a:lvl6pPr>
            <a:lvl7pPr marL="914400" eaLnBrk="0" fontAlgn="base" hangingPunct="0">
              <a:spcBef>
                <a:spcPct val="0"/>
              </a:spcBef>
              <a:spcAft>
                <a:spcPct val="0"/>
              </a:spcAft>
              <a:defRPr sz="2400">
                <a:solidFill>
                  <a:schemeClr val="tx1"/>
                </a:solidFill>
                <a:latin typeface="Arial" charset="0"/>
                <a:ea typeface="ＭＳ Ｐゴシック" pitchFamily="36" charset="-128"/>
              </a:defRPr>
            </a:lvl7pPr>
            <a:lvl8pPr marL="1371600" eaLnBrk="0" fontAlgn="base" hangingPunct="0">
              <a:spcBef>
                <a:spcPct val="0"/>
              </a:spcBef>
              <a:spcAft>
                <a:spcPct val="0"/>
              </a:spcAft>
              <a:defRPr sz="2400">
                <a:solidFill>
                  <a:schemeClr val="tx1"/>
                </a:solidFill>
                <a:latin typeface="Arial" charset="0"/>
                <a:ea typeface="ＭＳ Ｐゴシック" pitchFamily="36" charset="-128"/>
              </a:defRPr>
            </a:lvl8pPr>
            <a:lvl9pPr marL="1828800" eaLnBrk="0" fontAlgn="base" hangingPunct="0">
              <a:spcBef>
                <a:spcPct val="0"/>
              </a:spcBef>
              <a:spcAft>
                <a:spcPct val="0"/>
              </a:spcAft>
              <a:defRPr sz="2400">
                <a:solidFill>
                  <a:schemeClr val="tx1"/>
                </a:solidFill>
                <a:latin typeface="Arial" charset="0"/>
                <a:ea typeface="ＭＳ Ｐゴシック" pitchFamily="36" charset="-128"/>
              </a:defRPr>
            </a:lvl9pPr>
          </a:lstStyle>
          <a:p>
            <a:pPr marL="457200" marR="0" lvl="0" indent="-457200" algn="l" defTabSz="808038" rtl="0" eaLnBrk="1" fontAlgn="auto" latinLnBrk="0" hangingPunct="1">
              <a:lnSpc>
                <a:spcPct val="100000"/>
              </a:lnSpc>
              <a:spcBef>
                <a:spcPts val="0"/>
              </a:spcBef>
              <a:spcAft>
                <a:spcPts val="0"/>
              </a:spcAft>
              <a:buClrTx/>
              <a:buSzTx/>
              <a:buFontTx/>
              <a:buNone/>
              <a:tabLst/>
              <a:defRPr/>
            </a:pPr>
            <a:r>
              <a:rPr kumimoji="0" lang="nl-NL" sz="1200" b="1" i="0" u="none" strike="noStrike" kern="1200" cap="none" spc="0" normalizeH="0" baseline="0" noProof="0" dirty="0">
                <a:ln>
                  <a:noFill/>
                </a:ln>
                <a:solidFill>
                  <a:prstClr val="black"/>
                </a:solidFill>
                <a:effectLst/>
                <a:uLnTx/>
                <a:uFillTx/>
                <a:latin typeface="Arial" charset="0"/>
                <a:ea typeface="Calibri" pitchFamily="34" charset="0"/>
                <a:cs typeface="Arial" charset="0"/>
              </a:rPr>
              <a:t>Bijeenkomsten &amp; Tijd</a:t>
            </a:r>
          </a:p>
          <a:p>
            <a:pPr marL="0" marR="0" lvl="0" indent="0" algn="l" defTabSz="808038"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Specialisatie lessen </a:t>
            </a:r>
            <a:r>
              <a:rPr lang="nl-NL" sz="1100" dirty="0">
                <a:solidFill>
                  <a:prstClr val="black"/>
                </a:solidFill>
                <a:ea typeface="Calibri" pitchFamily="34" charset="0"/>
                <a:cs typeface="Arial" charset="0"/>
              </a:rPr>
              <a:t>lifestyle</a:t>
            </a:r>
            <a:endPar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endParaRPr>
          </a:p>
          <a:p>
            <a:pPr marL="0" marR="0" lvl="0" indent="0" algn="l" defTabSz="808038" rtl="0" eaLnBrk="1" fontAlgn="auto" latinLnBrk="0" hangingPunct="1">
              <a:lnSpc>
                <a:spcPct val="100000"/>
              </a:lnSpc>
              <a:spcBef>
                <a:spcPts val="0"/>
              </a:spcBef>
              <a:spcAft>
                <a:spcPts val="0"/>
              </a:spcAft>
              <a:buClrTx/>
              <a:buSzTx/>
              <a:buFontTx/>
              <a:buNone/>
              <a:tabLst/>
              <a:defRPr/>
            </a:pP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Deadline: </a:t>
            </a:r>
            <a:r>
              <a:rPr lang="nl-NL" sz="1100" dirty="0">
                <a:solidFill>
                  <a:prstClr val="black"/>
                </a:solidFill>
                <a:ea typeface="Calibri" pitchFamily="34" charset="0"/>
                <a:cs typeface="Arial" charset="0"/>
              </a:rPr>
              <a:t>22-12</a:t>
            </a:r>
            <a:r>
              <a:rPr kumimoji="0" lang="nl-NL" sz="1100" b="0" i="0" u="none" strike="noStrike" kern="1200" cap="none" spc="0" normalizeH="0" baseline="0" noProof="0" dirty="0">
                <a:ln>
                  <a:noFill/>
                </a:ln>
                <a:solidFill>
                  <a:prstClr val="black"/>
                </a:solidFill>
                <a:effectLst/>
                <a:uLnTx/>
                <a:uFillTx/>
                <a:latin typeface="Arial" charset="0"/>
                <a:ea typeface="Calibri" pitchFamily="34" charset="0"/>
                <a:cs typeface="Arial" charset="0"/>
              </a:rPr>
              <a:t>-2023</a:t>
            </a:r>
            <a:endParaRPr kumimoji="0" lang="nl-NL" sz="1100" b="0" i="0" u="none" strike="noStrike" kern="1200" cap="none" spc="0" normalizeH="0" baseline="0" noProof="0" dirty="0">
              <a:ln>
                <a:noFill/>
              </a:ln>
              <a:solidFill>
                <a:srgbClr val="FF0000"/>
              </a:solidFill>
              <a:effectLst/>
              <a:uLnTx/>
              <a:uFillTx/>
              <a:latin typeface="Arial" charset="0"/>
              <a:ea typeface="Calibri" pitchFamily="34" charset="0"/>
              <a:cs typeface="Arial" charset="0"/>
            </a:endParaRPr>
          </a:p>
        </p:txBody>
      </p:sp>
    </p:spTree>
    <p:extLst>
      <p:ext uri="{BB962C8B-B14F-4D97-AF65-F5344CB8AC3E}">
        <p14:creationId xmlns:p14="http://schemas.microsoft.com/office/powerpoint/2010/main" val="2511553166"/>
      </p:ext>
    </p:extLst>
  </p:cSld>
  <p:clrMapOvr>
    <a:masterClrMapping/>
  </p:clrMapOvr>
</p:sld>
</file>

<file path=ppt/theme/theme1.xml><?xml version="1.0" encoding="utf-8"?>
<a:theme xmlns:a="http://schemas.openxmlformats.org/drawingml/2006/main" name="1_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58E09137C68A74EA55321485504F917" ma:contentTypeVersion="13" ma:contentTypeDescription="Een nieuw document maken." ma:contentTypeScope="" ma:versionID="bd0271150be9f8e9bec974e355b2f8a7">
  <xsd:schema xmlns:xsd="http://www.w3.org/2001/XMLSchema" xmlns:xs="http://www.w3.org/2001/XMLSchema" xmlns:p="http://schemas.microsoft.com/office/2006/metadata/properties" xmlns:ns2="2c4f0c93-2979-4f27-aab2-70de95932352" xmlns:ns3="c6f82ce1-f6df-49a5-8b49-cf8409a27aa4" targetNamespace="http://schemas.microsoft.com/office/2006/metadata/properties" ma:root="true" ma:fieldsID="59377b08247893b8b844217c25199b5d" ns2:_="" ns3:_="">
    <xsd:import namespace="2c4f0c93-2979-4f27-aab2-70de95932352"/>
    <xsd:import namespace="c6f82ce1-f6df-49a5-8b49-cf8409a27aa4"/>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4f0c93-2979-4f27-aab2-70de95932352" elementFormDefault="qualified">
    <xsd:import namespace="http://schemas.microsoft.com/office/2006/documentManagement/types"/>
    <xsd:import namespace="http://schemas.microsoft.com/office/infopath/2007/PartnerControls"/>
    <xsd:element name="SharedWithUsers" ma:index="8" nillable="true" ma:displayName="Gedeeld met"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Gedeeld met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f82ce1-f6df-49a5-8b49-cf8409a27aa4"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Length (seconds)"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5"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0D189E5-3D64-46CD-BF80-1A4224F99A81}">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4858DCB-A73E-444F-8FE3-A826E6E90195}">
  <ds:schemaRefs>
    <ds:schemaRef ds:uri="http://schemas.microsoft.com/sharepoint/v3/contenttype/forms"/>
  </ds:schemaRefs>
</ds:datastoreItem>
</file>

<file path=customXml/itemProps3.xml><?xml version="1.0" encoding="utf-8"?>
<ds:datastoreItem xmlns:ds="http://schemas.openxmlformats.org/officeDocument/2006/customXml" ds:itemID="{805C37DF-FE80-4B43-AC7B-284AD783325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4f0c93-2979-4f27-aab2-70de95932352"/>
    <ds:schemaRef ds:uri="c6f82ce1-f6df-49a5-8b49-cf8409a27aa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289</TotalTime>
  <Words>276</Words>
  <Application>Microsoft Office PowerPoint</Application>
  <PresentationFormat>Breedbeeld</PresentationFormat>
  <Paragraphs>30</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1_Kantoorthema</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Mariska de Rouw</dc:creator>
  <cp:lastModifiedBy>Thomas Noordeloos</cp:lastModifiedBy>
  <cp:revision>7</cp:revision>
  <dcterms:created xsi:type="dcterms:W3CDTF">2021-11-10T14:34:25Z</dcterms:created>
  <dcterms:modified xsi:type="dcterms:W3CDTF">2023-12-15T12:18:28Z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0x010100858E09137C68A74EA55321485504F917</vt:lpwstr>
  </property>
</Properties>
</file>