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4" r:id="rId2"/>
    <p:sldId id="275" r:id="rId3"/>
    <p:sldId id="323" r:id="rId4"/>
    <p:sldId id="324" r:id="rId5"/>
    <p:sldId id="325" r:id="rId6"/>
    <p:sldId id="314" r:id="rId7"/>
    <p:sldId id="311" r:id="rId8"/>
    <p:sldId id="285" r:id="rId9"/>
    <p:sldId id="326" r:id="rId10"/>
    <p:sldId id="287" r:id="rId11"/>
    <p:sldId id="301" r:id="rId12"/>
    <p:sldId id="300" r:id="rId13"/>
    <p:sldId id="327" r:id="rId14"/>
    <p:sldId id="303" r:id="rId15"/>
    <p:sldId id="330" r:id="rId16"/>
    <p:sldId id="304" r:id="rId17"/>
    <p:sldId id="328" r:id="rId18"/>
    <p:sldId id="329" r:id="rId19"/>
    <p:sldId id="309" r:id="rId20"/>
    <p:sldId id="291" r:id="rId21"/>
    <p:sldId id="295" r:id="rId22"/>
    <p:sldId id="261" r:id="rId23"/>
    <p:sldId id="269" r:id="rId24"/>
    <p:sldId id="307" r:id="rId25"/>
    <p:sldId id="308" r:id="rId26"/>
    <p:sldId id="332" r:id="rId27"/>
    <p:sldId id="331" r:id="rId28"/>
    <p:sldId id="270" r:id="rId29"/>
    <p:sldId id="31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6215" autoAdjust="0"/>
  </p:normalViewPr>
  <p:slideViewPr>
    <p:cSldViewPr snapToObjects="1"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8" d="100"/>
          <a:sy n="68" d="100"/>
        </p:scale>
        <p:origin x="31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3CA9A-2C68-43B0-94A7-E4C3AE9278FC}" type="datetimeFigureOut">
              <a:rPr lang="nl-NL" smtClean="0"/>
              <a:t>30-12-2014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88925-50FD-4759-8DE7-6DDB9BE824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90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D614D-7852-4620-876F-6682E57CF73D}" type="datetimeFigureOut">
              <a:rPr lang="nl-NL" smtClean="0"/>
              <a:t>30-12-2014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0AA1F-D722-4F6E-A696-5F9DA61568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5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98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03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18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69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30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AA1F-D722-4F6E-A696-5F9DA61568C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147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554E4-6CDB-514A-97C9-C85682D01BE1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5540-86B8-6148-8D26-A355F9091432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763688" y="245973"/>
            <a:ext cx="7704856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Duurzaamheid is </a:t>
            </a:r>
          </a:p>
          <a:p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de ecologische voetafdruk van je bestaan</a:t>
            </a:r>
          </a:p>
          <a:p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Deze terugbrengen tot een niveau dat de wereld aan kan.</a:t>
            </a:r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3 Thermische schil – comfort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7741"/>
            <a:ext cx="2127746" cy="160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5394" r="3505" b="2917"/>
          <a:stretch/>
        </p:blipFill>
        <p:spPr bwMode="auto">
          <a:xfrm>
            <a:off x="700090" y="4149080"/>
            <a:ext cx="18531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6589" r="2982" b="5297"/>
          <a:stretch/>
        </p:blipFill>
        <p:spPr bwMode="auto">
          <a:xfrm>
            <a:off x="129456" y="2245618"/>
            <a:ext cx="23042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34" y="3789040"/>
            <a:ext cx="5622160" cy="248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8"/>
          <a:stretch>
            <a:fillRect/>
          </a:stretch>
        </p:blipFill>
        <p:spPr bwMode="auto">
          <a:xfrm>
            <a:off x="748829" y="2102275"/>
            <a:ext cx="1446907" cy="13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1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7741"/>
            <a:ext cx="2127746" cy="160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1"/>
          <a:stretch>
            <a:fillRect/>
          </a:stretch>
        </p:blipFill>
        <p:spPr bwMode="auto">
          <a:xfrm>
            <a:off x="482934" y="3886406"/>
            <a:ext cx="3729025" cy="252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3"/>
          <a:stretch>
            <a:fillRect/>
          </a:stretch>
        </p:blipFill>
        <p:spPr bwMode="auto">
          <a:xfrm>
            <a:off x="5004048" y="3925828"/>
            <a:ext cx="3528392" cy="24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3 Thermische schil – comfort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7741"/>
            <a:ext cx="2127746" cy="160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9" y="4050335"/>
            <a:ext cx="4024647" cy="27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30" y="4085908"/>
            <a:ext cx="3719997" cy="271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83568" y="2348880"/>
            <a:ext cx="5472608" cy="175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U-waarde van vloeren, muren, daken ≤0,15 W/m²K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U-waarde van buitenschrijnwerk ≤ 0,8 W/m²K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U-waarde van beglazing ≤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0,6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W/m²K </a:t>
            </a:r>
          </a:p>
          <a:p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3 Thermische schil – comfort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7741"/>
            <a:ext cx="2127746" cy="160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83568" y="2348880"/>
            <a:ext cx="7632848" cy="1293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Lineaire warmtedoorgangscoëfficiënt 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	(koudebruggen) ≤ </a:t>
            </a:r>
            <a:r>
              <a:rPr lang="nl-NL" altLang="nl-N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0,01 W/</a:t>
            </a:r>
            <a:r>
              <a:rPr lang="nl-NL" altLang="nl-NL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mK</a:t>
            </a:r>
            <a:r>
              <a:rPr lang="nl-NL" altLang="nl-N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koudebruggen vrij</a:t>
            </a:r>
          </a:p>
          <a:p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4 koudenbruggen-vrij </a:t>
            </a:r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  comfort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4" y="3371106"/>
            <a:ext cx="2819836" cy="348689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68" y="3592355"/>
            <a:ext cx="4214686" cy="30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77823" y="2391269"/>
            <a:ext cx="6984776" cy="178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nieuwbouw: n50-waarde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≤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0,6 h</a:t>
            </a:r>
            <a:r>
              <a:rPr lang="nl-NL" altLang="nl-NL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renovatie: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n50-waarde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≤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1,0 h</a:t>
            </a:r>
            <a:r>
              <a:rPr lang="nl-NL" altLang="nl-NL" sz="10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of 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q </a:t>
            </a:r>
            <a:r>
              <a:rPr lang="nl-NL" altLang="nl-NL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v;10;kar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=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0,25dm</a:t>
            </a:r>
            <a:r>
              <a:rPr lang="nl-NL" altLang="nl-NL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3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/s.m</a:t>
            </a:r>
            <a:r>
              <a:rPr lang="nl-NL" altLang="nl-NL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endParaRPr lang="nl-NL" altLang="nl-NL" baseline="30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 smtClean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5 Kier/luchtdichtheid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" y="3360979"/>
            <a:ext cx="18002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" y="5015459"/>
            <a:ext cx="4292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45" y="576149"/>
            <a:ext cx="1686197" cy="12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6737" r="20218" b="5630"/>
          <a:stretch>
            <a:fillRect/>
          </a:stretch>
        </p:blipFill>
        <p:spPr bwMode="auto">
          <a:xfrm>
            <a:off x="6825245" y="4671515"/>
            <a:ext cx="1970714" cy="182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995" t="6737" r="20218" b="5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9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25826" y="2225931"/>
            <a:ext cx="6984776" cy="2228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nieuwbouw: n50-waarde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≤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0,6 h</a:t>
            </a:r>
            <a:r>
              <a:rPr lang="nl-NL" altLang="nl-NL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renovatie: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n50-waarde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≤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1,0 h</a:t>
            </a:r>
            <a:r>
              <a:rPr lang="nl-NL" altLang="nl-NL" sz="10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of 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q </a:t>
            </a:r>
            <a:r>
              <a:rPr lang="nl-NL" altLang="nl-NL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v;10;kar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=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0,25dm</a:t>
            </a:r>
            <a:r>
              <a:rPr lang="nl-NL" altLang="nl-NL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3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/s.</a:t>
            </a:r>
          </a:p>
          <a:p>
            <a:pPr marL="106363">
              <a:lnSpc>
                <a:spcPct val="102000"/>
              </a:lnSpc>
              <a:spcAft>
                <a:spcPts val="1413"/>
              </a:spcAft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sz="2800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								afwijking</a:t>
            </a:r>
            <a:endParaRPr lang="nl-NL" altLang="nl-NL" sz="2800" baseline="30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 smtClean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5 Kier/luchtdichtheid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" y="3360979"/>
            <a:ext cx="18002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" y="5015459"/>
            <a:ext cx="4292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45" y="576149"/>
            <a:ext cx="1686197" cy="12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6737" r="20218" b="5630"/>
          <a:stretch>
            <a:fillRect/>
          </a:stretch>
        </p:blipFill>
        <p:spPr bwMode="auto">
          <a:xfrm>
            <a:off x="6825245" y="4671515"/>
            <a:ext cx="1970714" cy="182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995" t="6737" r="20218" b="5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3115468" y="3593486"/>
            <a:ext cx="2824684" cy="132343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+/- van 0,1</a:t>
            </a:r>
            <a:r>
              <a:rPr lang="nl-NL" altLang="nl-NL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altLang="nl-NL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h-1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      of                                     </a:t>
            </a:r>
          </a:p>
          <a:p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+/- van 0,025</a:t>
            </a:r>
            <a:r>
              <a:rPr lang="nl-NL" altLang="nl-NL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dm</a:t>
            </a:r>
            <a:r>
              <a:rPr lang="nl-NL" altLang="nl-NL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  <a:r>
              <a:rPr lang="nl-NL" altLang="nl-NL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/s.m</a:t>
            </a:r>
            <a:r>
              <a:rPr lang="nl-NL" altLang="nl-NL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</a:p>
          <a:p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nl-N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228980" y="3910971"/>
            <a:ext cx="2282462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+/- 7 kWh/m</a:t>
            </a:r>
            <a:r>
              <a:rPr lang="nl-NL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6363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83568" y="2348880"/>
            <a:ext cx="7632848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efficiënte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gelijkstroomventilatoren verbruik ≤ 0,45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Wh/m³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rendement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warmterecuperatie- ≥ 75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%   geluidsarm 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≤ </a:t>
            </a: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0,25dB</a:t>
            </a:r>
            <a:r>
              <a:rPr lang="nl-NL" altLang="nl-NL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! 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609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 WTW met warmteterugwinning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20" y="1229339"/>
            <a:ext cx="1943620" cy="146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59210"/>
            <a:ext cx="4264479" cy="296381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53486" r="55128" b="3370"/>
          <a:stretch/>
        </p:blipFill>
        <p:spPr>
          <a:xfrm>
            <a:off x="6310536" y="4221088"/>
            <a:ext cx="2376264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83568" y="2348880"/>
            <a:ext cx="7632848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Misschien automatische buitenzonwering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Zomernacht-ventilatie</a:t>
            </a:r>
            <a:endParaRPr lang="nl-NL" altLang="nl-NL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609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7 Passieve koeling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53486" r="55128" b="3370"/>
          <a:stretch/>
        </p:blipFill>
        <p:spPr>
          <a:xfrm>
            <a:off x="7164288" y="1161025"/>
            <a:ext cx="1296144" cy="187220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000"/>
            <a:ext cx="2185279" cy="31234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02" y="3248179"/>
            <a:ext cx="2657338" cy="33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83568" y="2348880"/>
            <a:ext cx="7632848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Ook i.v.m. interne warmtelast!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Daglicht kost geen energie!</a:t>
            </a:r>
            <a:endParaRPr lang="nl-NL" altLang="nl-NL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433712" y="1436258"/>
            <a:ext cx="609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 Energiezuinige apparatuur en installatie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9" t="53659" r="26172" b="3197"/>
          <a:stretch/>
        </p:blipFill>
        <p:spPr>
          <a:xfrm>
            <a:off x="6641936" y="2188010"/>
            <a:ext cx="1698440" cy="187220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1"/>
            <a:ext cx="3205552" cy="23467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20" y="4169102"/>
            <a:ext cx="3493496" cy="16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2433712" y="1436258"/>
            <a:ext cx="609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Energiebalans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1161096" cy="134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4" y="3706712"/>
            <a:ext cx="3322712" cy="251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2" name="Groep 31"/>
          <p:cNvGrpSpPr/>
          <p:nvPr/>
        </p:nvGrpSpPr>
        <p:grpSpPr>
          <a:xfrm>
            <a:off x="4873252" y="1625021"/>
            <a:ext cx="3404777" cy="3607957"/>
            <a:chOff x="4831226" y="2896152"/>
            <a:chExt cx="3404777" cy="3607957"/>
          </a:xfrm>
        </p:grpSpPr>
        <p:sp>
          <p:nvSpPr>
            <p:cNvPr id="4" name="Tekstvak 3"/>
            <p:cNvSpPr txBox="1"/>
            <p:nvPr/>
          </p:nvSpPr>
          <p:spPr>
            <a:xfrm>
              <a:off x="4831227" y="4005064"/>
              <a:ext cx="146896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Infiltratieverliezen</a:t>
              </a:r>
              <a:endParaRPr lang="nl-NL" sz="1200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4831226" y="3468126"/>
              <a:ext cx="1468965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Ventilatieverliezen</a:t>
              </a:r>
              <a:endParaRPr lang="nl-NL" sz="1200" dirty="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4831226" y="2899973"/>
              <a:ext cx="1468965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Transmissieverliezen</a:t>
              </a:r>
              <a:endParaRPr lang="nl-NL" sz="1200" dirty="0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4831227" y="5585361"/>
              <a:ext cx="146896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Warmteverlies</a:t>
              </a:r>
              <a:endParaRPr lang="nl-NL" sz="120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6767038" y="2896152"/>
              <a:ext cx="1468965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Zonnewinst</a:t>
              </a:r>
              <a:endParaRPr lang="nl-NL" sz="12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6740113" y="3468126"/>
              <a:ext cx="1468965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Interne</a:t>
              </a:r>
            </a:p>
            <a:p>
              <a:pPr algn="ctr"/>
              <a:r>
                <a:rPr lang="nl-NL" sz="1200" dirty="0" smtClean="0"/>
                <a:t>warmtebronnen</a:t>
              </a:r>
              <a:endParaRPr lang="nl-NL" sz="1200" dirty="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6767038" y="4290266"/>
              <a:ext cx="1468965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Vrije warmte</a:t>
              </a:r>
              <a:endParaRPr lang="nl-NL" sz="1200" dirty="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6767037" y="4886913"/>
              <a:ext cx="1468965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Gebruiksfactor</a:t>
              </a:r>
              <a:endParaRPr lang="nl-NL" sz="1200" dirty="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767038" y="5586890"/>
              <a:ext cx="1468965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Warmtewinst</a:t>
              </a:r>
              <a:endParaRPr lang="nl-NL" sz="1200" dirty="0"/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5657528" y="6227110"/>
              <a:ext cx="1955481" cy="276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 smtClean="0"/>
                <a:t>Warmtevraag</a:t>
              </a:r>
              <a:endParaRPr lang="nl-NL" sz="1200" dirty="0"/>
            </a:p>
          </p:txBody>
        </p:sp>
        <p:sp>
          <p:nvSpPr>
            <p:cNvPr id="6" name="Plus 5"/>
            <p:cNvSpPr/>
            <p:nvPr/>
          </p:nvSpPr>
          <p:spPr>
            <a:xfrm>
              <a:off x="5450049" y="3206889"/>
              <a:ext cx="231319" cy="23131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Plus 22"/>
            <p:cNvSpPr/>
            <p:nvPr/>
          </p:nvSpPr>
          <p:spPr>
            <a:xfrm>
              <a:off x="5450049" y="3745603"/>
              <a:ext cx="231319" cy="23131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Gelijk 6"/>
            <p:cNvSpPr/>
            <p:nvPr/>
          </p:nvSpPr>
          <p:spPr>
            <a:xfrm>
              <a:off x="5456043" y="4882178"/>
              <a:ext cx="250300" cy="250300"/>
            </a:xfrm>
            <a:prstGeom prst="mathEqua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Plus 23"/>
            <p:cNvSpPr/>
            <p:nvPr/>
          </p:nvSpPr>
          <p:spPr>
            <a:xfrm>
              <a:off x="7358937" y="3206888"/>
              <a:ext cx="231319" cy="231319"/>
            </a:xfrm>
            <a:prstGeom prst="mathPlus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Gelijk 25"/>
            <p:cNvSpPr/>
            <p:nvPr/>
          </p:nvSpPr>
          <p:spPr>
            <a:xfrm>
              <a:off x="7349445" y="3983535"/>
              <a:ext cx="250300" cy="250300"/>
            </a:xfrm>
            <a:prstGeom prst="mathEqua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Vermenigvuldigen 26"/>
            <p:cNvSpPr/>
            <p:nvPr/>
          </p:nvSpPr>
          <p:spPr>
            <a:xfrm>
              <a:off x="7315329" y="4578064"/>
              <a:ext cx="286459" cy="286459"/>
            </a:xfrm>
            <a:prstGeom prst="mathMultiply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Gelijk 27"/>
            <p:cNvSpPr/>
            <p:nvPr/>
          </p:nvSpPr>
          <p:spPr>
            <a:xfrm>
              <a:off x="7333408" y="5234184"/>
              <a:ext cx="250300" cy="250300"/>
            </a:xfrm>
            <a:prstGeom prst="mathEqua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9" name="Min 28"/>
            <p:cNvSpPr/>
            <p:nvPr/>
          </p:nvSpPr>
          <p:spPr>
            <a:xfrm>
              <a:off x="6369144" y="5559390"/>
              <a:ext cx="328940" cy="328940"/>
            </a:xfrm>
            <a:prstGeom prst="mathMinus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1" name="Rechte verbindingslijn 30"/>
            <p:cNvCxnSpPr/>
            <p:nvPr/>
          </p:nvCxnSpPr>
          <p:spPr>
            <a:xfrm>
              <a:off x="4831226" y="6031381"/>
              <a:ext cx="34047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307101" y="5461584"/>
            <a:ext cx="5003926" cy="212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Ruimteverwarming ≤ 25 kWh/m</a:t>
            </a:r>
            <a:r>
              <a:rPr lang="nl-NL" altLang="nl-NL" sz="1600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/a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max. 130 kWh </a:t>
            </a:r>
            <a:r>
              <a:rPr lang="nl-NL" altLang="nl-NL" sz="16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pri</a:t>
            </a: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. m</a:t>
            </a:r>
            <a:r>
              <a:rPr lang="nl-NL" altLang="nl-NL" sz="1600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/a voor </a:t>
            </a:r>
          </a:p>
          <a:p>
            <a:pPr marL="106363">
              <a:lnSpc>
                <a:spcPct val="102000"/>
              </a:lnSpc>
              <a:spcAft>
                <a:spcPts val="1413"/>
              </a:spcAft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nl-NL" altLang="nl-NL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gebouw gebonden en gebruiker gebonden energie</a:t>
            </a: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altLang="nl-NL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4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mij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naar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energieneutraal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Tijdelijke aanduiding voor inhoud 11" descr="slide-1-1024.jpg - IrfanView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 t="64856" r="28256" b="23865"/>
          <a:stretch/>
        </p:blipFill>
        <p:spPr>
          <a:xfrm>
            <a:off x="5111724" y="5013176"/>
            <a:ext cx="2700300" cy="864096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76" y="2492896"/>
            <a:ext cx="6480048" cy="21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40854"/>
            <a:ext cx="2394765" cy="2136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Advies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opbouw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inhoud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i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</a:rPr>
              <a:t> Tekstuele omschrijving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</a:rPr>
              <a:t> Tekeningen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</a:rPr>
              <a:t> Bijlagen</a:t>
            </a:r>
            <a:endParaRPr lang="nl-NL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11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40854"/>
            <a:ext cx="2394765" cy="2136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Tekstuele omschrijving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4925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endParaRPr lang="nl-NL" sz="18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1).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inleiding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uitgangspunten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renovatieconcept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2.)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Huidige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staat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3.)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Renovatiemogelijkheden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Thermische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schil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3.1 –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Gevelisolatie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opake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bouwdelen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3.2 –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Kozijnen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, ramen,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deuren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en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beglazing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3.3 –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Daken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dakkapellen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3.4 –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Vloer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begane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grond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4.)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Renovatiemogelijkheden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installatie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5.)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Bijlagen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-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Wensenlijst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-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Bouwfysische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beoordeling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-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Opname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en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aandachtspunten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Cauberg-Huygen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	-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Conclusies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PHPP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berekening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volgens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Cauberg-Huygen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38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Tekeningen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Overzicht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fbeelding 4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00" y="4206510"/>
            <a:ext cx="3839075" cy="2480302"/>
          </a:xfrm>
          <a:prstGeom prst="rect">
            <a:avLst/>
          </a:prstGeom>
        </p:spPr>
      </p:pic>
      <p:pic>
        <p:nvPicPr>
          <p:cNvPr id="7" name="Tijdelijke aanduiding voor inhoud 6" descr="Schermopnam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91" y="87357"/>
            <a:ext cx="4094953" cy="3926667"/>
          </a:xfrm>
        </p:spPr>
      </p:pic>
      <p:pic>
        <p:nvPicPr>
          <p:cNvPr id="8" name="Afbeelding 7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010320" cy="5058481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427984" y="116632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Techniek 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(ventilatie)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Afbeelding 9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3" y="1479025"/>
            <a:ext cx="4823951" cy="5153596"/>
          </a:xfrm>
          <a:prstGeom prst="rect">
            <a:avLst/>
          </a:prstGeom>
        </p:spPr>
      </p:pic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904"/>
            <a:ext cx="2160486" cy="272575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2" y="2492896"/>
            <a:ext cx="3096344" cy="21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Techniek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(verwarming)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Afbeelding 7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" y="1340768"/>
            <a:ext cx="4513968" cy="3383945"/>
          </a:xfrm>
          <a:prstGeom prst="rect">
            <a:avLst/>
          </a:prstGeom>
        </p:spPr>
      </p:pic>
      <p:pic>
        <p:nvPicPr>
          <p:cNvPr id="9" name="Afbeelding 8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18" y="4921338"/>
            <a:ext cx="1945764" cy="146116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194033" y="6380124"/>
            <a:ext cx="3794050" cy="459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&amp; PV &amp; Zonnecollectoren …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 descr="KFAS16.1.1.DA.0113 - PDF-XChange View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15629" r="18501" b="18174"/>
          <a:stretch/>
        </p:blipFill>
        <p:spPr>
          <a:xfrm>
            <a:off x="6094512" y="2520507"/>
            <a:ext cx="2592288" cy="3744416"/>
          </a:xfrm>
          <a:prstGeom prst="rect">
            <a:avLst/>
          </a:prstGeom>
        </p:spPr>
      </p:pic>
      <p:pic>
        <p:nvPicPr>
          <p:cNvPr id="5" name="Afbeelding 4" descr="Flyer-FILU - PDF-XChange View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42362" r="15350" b="9264"/>
          <a:stretch/>
        </p:blipFill>
        <p:spPr>
          <a:xfrm>
            <a:off x="457200" y="4724714"/>
            <a:ext cx="2701637" cy="17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Bijlagen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(samenvatting)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428335" y="855938"/>
            <a:ext cx="4572000" cy="374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bouwfysische beoordeling </a:t>
            </a:r>
            <a:endParaRPr lang="nl-NL" altLang="nl-NL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 descr="Advies Marieke en Bart PRINTversie -4.0 - ENKELZIJDIG -  - PDF-XChange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21993" r="34250" b="39816"/>
          <a:stretch/>
        </p:blipFill>
        <p:spPr>
          <a:xfrm>
            <a:off x="1394409" y="2142148"/>
            <a:ext cx="5688633" cy="4162415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kstvak 3"/>
          <p:cNvSpPr txBox="1"/>
          <p:nvPr/>
        </p:nvSpPr>
        <p:spPr>
          <a:xfrm>
            <a:off x="683568" y="17728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Voorbeeld van samenstelling en U-waarde berekening van dakisolatie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34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Bijlagen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(samenvatting)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428335" y="855938"/>
            <a:ext cx="4572000" cy="365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0213" indent="-323850">
              <a:lnSpc>
                <a:spcPct val="102000"/>
              </a:lnSpc>
              <a:spcAft>
                <a:spcPts val="1413"/>
              </a:spcAft>
              <a:buSzPct val="45000"/>
              <a:buFont typeface="Wingdings" panose="05000000000000000000" pitchFamily="2" charset="2"/>
              <a:buChar char="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wensenlijst</a:t>
            </a:r>
          </a:p>
        </p:txBody>
      </p:sp>
      <p:pic>
        <p:nvPicPr>
          <p:cNvPr id="10" name="Tijdelijke aanduiding voor inhoud 7" descr="Wensenlijst op weg naar energieneutraal_Marieke en Bas.odt - OpenOffice Writ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t="12809" r="47626" b="18136"/>
          <a:stretch/>
        </p:blipFill>
        <p:spPr>
          <a:xfrm>
            <a:off x="2771800" y="1998938"/>
            <a:ext cx="3022397" cy="366027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kstvak 7"/>
          <p:cNvSpPr txBox="1"/>
          <p:nvPr/>
        </p:nvSpPr>
        <p:spPr>
          <a:xfrm>
            <a:off x="683568" y="152250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Uitgangspunt voor renovatie is een wensenlijst van de bewoners.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45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Bijlagen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(samenvatting)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194033" y="6380124"/>
            <a:ext cx="3794050" cy="459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….. conclusie CH  </a:t>
            </a:r>
            <a:r>
              <a:rPr lang="nl-NL" sz="24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428335" y="855938"/>
            <a:ext cx="4572000" cy="365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6363">
              <a:lnSpc>
                <a:spcPct val="102000"/>
              </a:lnSpc>
              <a:spcAft>
                <a:spcPts val="1413"/>
              </a:spcAft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nl-NL" altLang="nl-NL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Aandacht voor alle plaatsen met luchtlekkage</a:t>
            </a:r>
          </a:p>
        </p:txBody>
      </p:sp>
      <p:pic>
        <p:nvPicPr>
          <p:cNvPr id="7" name="Afbeelding 6" descr="Advies Marieke en Bart PRINTversie -4.0 - ENKELZIJDIG -  - PDF-XChange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t="30905" r="20863" b="11808"/>
          <a:stretch/>
        </p:blipFill>
        <p:spPr>
          <a:xfrm>
            <a:off x="755576" y="2005638"/>
            <a:ext cx="3888432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..Resultaat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5" y="2616644"/>
            <a:ext cx="5916245" cy="3955481"/>
          </a:xfrm>
          <a:prstGeom prst="rect">
            <a:avLst/>
          </a:prstGeom>
        </p:spPr>
      </p:pic>
      <p:pic>
        <p:nvPicPr>
          <p:cNvPr id="3" name="Afbeelding 2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66"/>
            <a:ext cx="5076056" cy="2901632"/>
          </a:xfrm>
          <a:prstGeom prst="rect">
            <a:avLst/>
          </a:prstGeom>
        </p:spPr>
      </p:pic>
      <p:sp>
        <p:nvSpPr>
          <p:cNvPr id="6" name="Afgeronde rechthoek 5"/>
          <p:cNvSpPr/>
          <p:nvPr/>
        </p:nvSpPr>
        <p:spPr>
          <a:xfrm>
            <a:off x="4644008" y="5157192"/>
            <a:ext cx="1728192" cy="8640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7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8976" y="4581128"/>
            <a:ext cx="866164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i="1" dirty="0" smtClean="0">
                <a:solidFill>
                  <a:schemeClr val="accent1">
                    <a:lumMod val="75000"/>
                  </a:schemeClr>
                </a:solidFill>
              </a:rPr>
              <a:t>Nu </a:t>
            </a:r>
            <a:r>
              <a:rPr lang="en-US" sz="5400" i="1" dirty="0" err="1" smtClean="0">
                <a:solidFill>
                  <a:schemeClr val="accent1">
                    <a:lumMod val="75000"/>
                  </a:schemeClr>
                </a:solidFill>
              </a:rPr>
              <a:t>aan</a:t>
            </a:r>
            <a:r>
              <a:rPr lang="en-US" sz="5400" i="1" dirty="0" smtClean="0">
                <a:solidFill>
                  <a:schemeClr val="accent1">
                    <a:lumMod val="75000"/>
                  </a:schemeClr>
                </a:solidFill>
              </a:rPr>
              <a:t> het </a:t>
            </a:r>
            <a:r>
              <a:rPr lang="en-US" sz="5400" i="1" dirty="0" err="1" smtClean="0">
                <a:solidFill>
                  <a:schemeClr val="accent1">
                    <a:lumMod val="75000"/>
                  </a:schemeClr>
                </a:solidFill>
              </a:rPr>
              <a:t>werk</a:t>
            </a:r>
            <a:r>
              <a:rPr lang="en-US" sz="5400" i="1" dirty="0" smtClean="0">
                <a:solidFill>
                  <a:schemeClr val="accent1">
                    <a:lumMod val="75000"/>
                  </a:schemeClr>
                </a:solidFill>
              </a:rPr>
              <a:t>….</a:t>
            </a:r>
          </a:p>
          <a:p>
            <a:pPr algn="l"/>
            <a:endParaRPr lang="en-US" sz="5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US" sz="5400" i="1" dirty="0" err="1" smtClean="0">
                <a:solidFill>
                  <a:schemeClr val="accent1">
                    <a:lumMod val="75000"/>
                  </a:schemeClr>
                </a:solidFill>
              </a:rPr>
              <a:t>Ontwerp</a:t>
            </a:r>
            <a:r>
              <a:rPr lang="en-US" sz="5400" i="1" dirty="0" smtClean="0">
                <a:solidFill>
                  <a:schemeClr val="accent1">
                    <a:lumMod val="75000"/>
                  </a:schemeClr>
                </a:solidFill>
              </a:rPr>
              <a:t> je </a:t>
            </a:r>
            <a:r>
              <a:rPr lang="en-US" sz="5400" i="1" dirty="0" err="1" smtClean="0">
                <a:solidFill>
                  <a:schemeClr val="accent1">
                    <a:lumMod val="75000"/>
                  </a:schemeClr>
                </a:solidFill>
              </a:rPr>
              <a:t>eigen</a:t>
            </a:r>
            <a:r>
              <a:rPr lang="en-US" sz="5400" i="1" dirty="0" smtClean="0">
                <a:solidFill>
                  <a:schemeClr val="accent1">
                    <a:lumMod val="75000"/>
                  </a:schemeClr>
                </a:solidFill>
              </a:rPr>
              <a:t> energieneutrale </a:t>
            </a:r>
            <a:r>
              <a:rPr lang="en-US" sz="5400" i="1" dirty="0" err="1" smtClean="0">
                <a:solidFill>
                  <a:schemeClr val="accent1">
                    <a:lumMod val="75000"/>
                  </a:schemeClr>
                </a:solidFill>
              </a:rPr>
              <a:t>woning</a:t>
            </a:r>
            <a:endParaRPr lang="en-US" sz="5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Uitgangsprincipes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warmtevraag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beperken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21" y="1600200"/>
            <a:ext cx="6061557" cy="4525963"/>
          </a:xfrm>
        </p:spPr>
      </p:pic>
    </p:spTree>
    <p:extLst>
      <p:ext uri="{BB962C8B-B14F-4D97-AF65-F5344CB8AC3E}">
        <p14:creationId xmlns:p14="http://schemas.microsoft.com/office/powerpoint/2010/main" val="960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Uitgangsprincipes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warmtevraag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beperken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179305" cy="4277072"/>
          </a:xfrm>
        </p:spPr>
      </p:pic>
    </p:spTree>
    <p:extLst>
      <p:ext uri="{BB962C8B-B14F-4D97-AF65-F5344CB8AC3E}">
        <p14:creationId xmlns:p14="http://schemas.microsoft.com/office/powerpoint/2010/main" val="6101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Uitgangsprincipes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warmtevraag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beperken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64803"/>
            <a:ext cx="6624736" cy="4376631"/>
          </a:xfrm>
        </p:spPr>
      </p:pic>
    </p:spTree>
    <p:extLst>
      <p:ext uri="{BB962C8B-B14F-4D97-AF65-F5344CB8AC3E}">
        <p14:creationId xmlns:p14="http://schemas.microsoft.com/office/powerpoint/2010/main" val="33330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Uitgangsprincipes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warmtevraag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beperken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8" t="35200" r="35235" b="33720"/>
          <a:stretch/>
        </p:blipFill>
        <p:spPr>
          <a:xfrm>
            <a:off x="900323" y="1207742"/>
            <a:ext cx="7343353" cy="53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-27052014_0001 - PDF-XChange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32178" r="25588" b="25812"/>
          <a:stretch/>
        </p:blipFill>
        <p:spPr>
          <a:xfrm rot="21438210">
            <a:off x="3980187" y="869987"/>
            <a:ext cx="5088282" cy="3498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Uitgangsprincipes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93643" y="2852936"/>
            <a:ext cx="83567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Definitie energieneutraal</a:t>
            </a:r>
          </a:p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(Agentschap NL):</a:t>
            </a:r>
          </a:p>
          <a:p>
            <a:endParaRPr lang="nl-NL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sz="2400" dirty="0" smtClean="0">
              <a:solidFill>
                <a:srgbClr val="C00000"/>
              </a:solidFill>
            </a:endParaRPr>
          </a:p>
          <a:p>
            <a:r>
              <a:rPr lang="nl-NL" sz="2400" dirty="0" smtClean="0">
                <a:solidFill>
                  <a:srgbClr val="C00000"/>
                </a:solidFill>
              </a:rPr>
              <a:t>Je </a:t>
            </a:r>
            <a:r>
              <a:rPr lang="nl-NL" sz="2400" dirty="0">
                <a:solidFill>
                  <a:srgbClr val="C00000"/>
                </a:solidFill>
              </a:rPr>
              <a:t>wekt </a:t>
            </a:r>
            <a:r>
              <a:rPr lang="nl-NL" sz="2400" dirty="0" smtClean="0">
                <a:solidFill>
                  <a:srgbClr val="C00000"/>
                </a:solidFill>
              </a:rPr>
              <a:t>gezien </a:t>
            </a:r>
            <a:r>
              <a:rPr lang="nl-NL" sz="2400" dirty="0">
                <a:solidFill>
                  <a:srgbClr val="C00000"/>
                </a:solidFill>
              </a:rPr>
              <a:t>over de periode van </a:t>
            </a:r>
            <a:r>
              <a:rPr lang="nl-NL" sz="2400" dirty="0" smtClean="0">
                <a:solidFill>
                  <a:srgbClr val="C00000"/>
                </a:solidFill>
              </a:rPr>
              <a:t>één </a:t>
            </a:r>
            <a:r>
              <a:rPr lang="nl-NL" sz="2400" dirty="0">
                <a:solidFill>
                  <a:srgbClr val="C00000"/>
                </a:solidFill>
              </a:rPr>
              <a:t>jaar ten minste even veel energie duurzaam </a:t>
            </a:r>
            <a:r>
              <a:rPr lang="nl-NL" sz="2400" dirty="0" smtClean="0">
                <a:solidFill>
                  <a:srgbClr val="C00000"/>
                </a:solidFill>
              </a:rPr>
              <a:t>(binnen de systeemgrens) op, </a:t>
            </a:r>
            <a:r>
              <a:rPr lang="nl-NL" sz="2400" dirty="0">
                <a:solidFill>
                  <a:srgbClr val="C00000"/>
                </a:solidFill>
              </a:rPr>
              <a:t>dan wat je aan </a:t>
            </a:r>
            <a:endParaRPr lang="nl-NL" sz="2400" dirty="0" smtClean="0">
              <a:solidFill>
                <a:srgbClr val="C00000"/>
              </a:solidFill>
            </a:endParaRPr>
          </a:p>
          <a:p>
            <a:r>
              <a:rPr lang="nl-NL" sz="2400" b="1" dirty="0" smtClean="0">
                <a:solidFill>
                  <a:srgbClr val="C00000"/>
                </a:solidFill>
              </a:rPr>
              <a:t>gebouw </a:t>
            </a:r>
            <a:r>
              <a:rPr lang="nl-NL" sz="2400" b="1" dirty="0">
                <a:solidFill>
                  <a:srgbClr val="C00000"/>
                </a:solidFill>
              </a:rPr>
              <a:t>gebonden </a:t>
            </a:r>
            <a:r>
              <a:rPr lang="nl-NL" sz="2400" dirty="0">
                <a:solidFill>
                  <a:srgbClr val="C00000"/>
                </a:solidFill>
              </a:rPr>
              <a:t>&amp; </a:t>
            </a:r>
            <a:r>
              <a:rPr lang="nl-NL" sz="2400" b="1" dirty="0">
                <a:solidFill>
                  <a:srgbClr val="C00000"/>
                </a:solidFill>
              </a:rPr>
              <a:t>huishoudelijke energie </a:t>
            </a:r>
            <a:r>
              <a:rPr lang="nl-NL" sz="2400" dirty="0">
                <a:solidFill>
                  <a:srgbClr val="C00000"/>
                </a:solidFill>
              </a:rPr>
              <a:t>gaat verbruiken</a:t>
            </a:r>
            <a:r>
              <a:rPr lang="nl-NL" sz="2400" dirty="0" smtClean="0">
                <a:solidFill>
                  <a:srgbClr val="C00000"/>
                </a:solidFill>
              </a:rPr>
              <a:t>.</a:t>
            </a:r>
          </a:p>
          <a:p>
            <a:endParaRPr lang="nl-NL" sz="2400" dirty="0" smtClean="0">
              <a:solidFill>
                <a:srgbClr val="C00000"/>
              </a:solidFill>
            </a:endParaRPr>
          </a:p>
          <a:p>
            <a:r>
              <a:rPr lang="nl-NL" sz="2400" dirty="0" smtClean="0">
                <a:solidFill>
                  <a:srgbClr val="C00000"/>
                </a:solidFill>
              </a:rPr>
              <a:t>Duurzame, hernieuwbare energiebronnen zijn b.v. zonne-energie, bodemwarmte, biomassa/gas..</a:t>
            </a:r>
            <a:endParaRPr lang="nl-NL" sz="2400" dirty="0">
              <a:solidFill>
                <a:srgbClr val="C00000"/>
              </a:solidFill>
            </a:endParaRPr>
          </a:p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2195736" y="161508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Voordelen passief bouwen/renoveren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60159"/>
            <a:ext cx="5616624" cy="43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3322836" y="3789040"/>
            <a:ext cx="504056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2195736" y="162805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1">
                    <a:lumMod val="75000"/>
                  </a:schemeClr>
                </a:solidFill>
              </a:rPr>
              <a:t>Synergie in een Passiefhuis – één geheel</a:t>
            </a: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Passiefhuis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principes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657869" cy="4853136"/>
          </a:xfrm>
        </p:spPr>
      </p:pic>
    </p:spTree>
    <p:extLst>
      <p:ext uri="{BB962C8B-B14F-4D97-AF65-F5344CB8AC3E}">
        <p14:creationId xmlns:p14="http://schemas.microsoft.com/office/powerpoint/2010/main" val="28172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401</Words>
  <Application>Microsoft Office PowerPoint</Application>
  <PresentationFormat>Diavoorstelling (4:3)</PresentationFormat>
  <Paragraphs>121</Paragraphs>
  <Slides>29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 New</vt:lpstr>
      <vt:lpstr>Wingdings</vt:lpstr>
      <vt:lpstr>Office Theme</vt:lpstr>
      <vt:lpstr>PowerPoint-presentatie</vt:lpstr>
      <vt:lpstr>Met mij (naar energieneutraal)</vt:lpstr>
      <vt:lpstr>Uitgangsprincipes (warmtevraag beperken)</vt:lpstr>
      <vt:lpstr>Uitgangsprincipes (warmtevraag beperken)</vt:lpstr>
      <vt:lpstr>Uitgangsprincipes (warmtevraag beperken)</vt:lpstr>
      <vt:lpstr>Uitgangsprincipes (warmtevraag beperken)</vt:lpstr>
      <vt:lpstr>Uitgangsprincipes 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Passiefhuis -principes</vt:lpstr>
      <vt:lpstr>Advies (opbouw/ inhoud)</vt:lpstr>
      <vt:lpstr>Tekstuele omschrijving</vt:lpstr>
      <vt:lpstr>Tekeningen (Overzicht)</vt:lpstr>
      <vt:lpstr>Techniek (ventilatie)</vt:lpstr>
      <vt:lpstr>Techniek (verwarming)</vt:lpstr>
      <vt:lpstr>Bijlagen (samenvatting)</vt:lpstr>
      <vt:lpstr>Bijlagen (samenvatting)</vt:lpstr>
      <vt:lpstr>Bijlagen (samenvatting)</vt:lpstr>
      <vt:lpstr>..Resultaat</vt:lpstr>
      <vt:lpstr>PowerPoint-presentatie</vt:lpstr>
    </vt:vector>
  </TitlesOfParts>
  <Company>beersol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E naar A of Beter</dc:title>
  <dc:creator>oogappel</dc:creator>
  <cp:lastModifiedBy>Gebruiker</cp:lastModifiedBy>
  <cp:revision>154</cp:revision>
  <dcterms:created xsi:type="dcterms:W3CDTF">2014-03-24T09:41:40Z</dcterms:created>
  <dcterms:modified xsi:type="dcterms:W3CDTF">2014-12-30T13:20:11Z</dcterms:modified>
</cp:coreProperties>
</file>