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76" r:id="rId4"/>
    <p:sldId id="271" r:id="rId5"/>
    <p:sldId id="266" r:id="rId6"/>
    <p:sldId id="272" r:id="rId7"/>
    <p:sldId id="273" r:id="rId8"/>
    <p:sldId id="269" r:id="rId9"/>
    <p:sldId id="27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D236"/>
    <a:srgbClr val="8DA375"/>
    <a:srgbClr val="C1CF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794" autoAdjust="0"/>
  </p:normalViewPr>
  <p:slideViewPr>
    <p:cSldViewPr snapToGrid="0" snapToObjects="1">
      <p:cViewPr varScale="1">
        <p:scale>
          <a:sx n="75" d="100"/>
          <a:sy n="75" d="100"/>
        </p:scale>
        <p:origin x="-183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1DB13-8B38-B042-8945-119E2A2B7D54}" type="datetimeFigureOut">
              <a:rPr lang="en-US" smtClean="0"/>
              <a:t>23-11-14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A12D4-6A2B-9E46-B80F-705C9EA321A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645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6A12D4-6A2B-9E46-B80F-705C9EA321A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29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6A12D4-6A2B-9E46-B80F-705C9EA321A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497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6A12D4-6A2B-9E46-B80F-705C9EA321A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497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6A12D4-6A2B-9E46-B80F-705C9EA321A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2389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6A12D4-6A2B-9E46-B80F-705C9EA321A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497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t>23-11-14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t>23-11-14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t>23-11-14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t>23-11-14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t>23-11-14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t>23-11-14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t>23-11-14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t>23-11-14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t>23-11-14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t>23-11-14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t>23-11-14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4" Type="http://schemas.openxmlformats.org/officeDocument/2006/relationships/image" Target="../media/image2.jpeg"/><Relationship Id="rId15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E1BD8-D732-3649-BF4F-B81352AC8426}" type="datetimeFigureOut">
              <a:rPr lang="en-US" smtClean="0"/>
              <a:t>23-11-14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Centre for Research in Mathematics Education, University of Nottingham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E06CA-0160-C047-90C8-0DF1167D882B}" type="slidenum">
              <a:rPr lang="en-US" smtClean="0"/>
              <a:t>‹nr.›</a:t>
            </a:fld>
            <a:endParaRPr lang="en-US"/>
          </a:p>
        </p:txBody>
      </p:sp>
      <p:pic>
        <p:nvPicPr>
          <p:cNvPr id="7" name="Picture 6" descr="mascil_Logo_4C.eps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33917" y="6070600"/>
            <a:ext cx="1117600" cy="571500"/>
          </a:xfrm>
          <a:prstGeom prst="rect">
            <a:avLst/>
          </a:prstGeom>
        </p:spPr>
      </p:pic>
      <p:pic>
        <p:nvPicPr>
          <p:cNvPr id="8" name="Grafik 2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5287" y="6149025"/>
            <a:ext cx="850354" cy="572450"/>
          </a:xfrm>
          <a:prstGeom prst="rect">
            <a:avLst/>
          </a:prstGeom>
        </p:spPr>
      </p:pic>
      <p:pic>
        <p:nvPicPr>
          <p:cNvPr id="9" name="Grafik 4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7193" y="6149025"/>
            <a:ext cx="708094" cy="576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google.co.uk/url?url=http://mom.me/in-the-loop/7930-video-deaf-boy-hears-fathers-voice-first-time/&amp;rct=j&amp;frm=1&amp;q=&amp;esrc=s&amp;sa=U&amp;ei=wGvrU9KmO66p7Abd1IDoAQ&amp;ved=0CB4Q9QEwBA&amp;usg=AFQjCNGYgeKzhX6sL1oD19JsvBOqrN-6VQ" TargetMode="External"/><Relationship Id="rId3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youtube.com/watch?v=9u9Ja4wyUaU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ontinuingeducation.com/Audiology" TargetMode="External"/><Relationship Id="rId3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030148" y="1083822"/>
            <a:ext cx="7115536" cy="16495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3600" dirty="0" smtClean="0"/>
              <a:t>Probleem van de maand</a:t>
            </a:r>
            <a:br>
              <a:rPr lang="nl-NL" sz="3600" dirty="0" smtClean="0"/>
            </a:br>
            <a:endParaRPr lang="nl-NL" sz="3600" dirty="0" smtClean="0"/>
          </a:p>
          <a:p>
            <a:r>
              <a:rPr lang="nl-NL" sz="3600" dirty="0" smtClean="0">
                <a:solidFill>
                  <a:srgbClr val="8DA375"/>
                </a:solidFill>
              </a:rPr>
              <a:t>   Een gehoorprobleem</a:t>
            </a:r>
            <a:endParaRPr lang="nl-NL" sz="3600" dirty="0">
              <a:solidFill>
                <a:srgbClr val="8DA375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371600" y="3277373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 sz="3600" dirty="0"/>
          </a:p>
        </p:txBody>
      </p:sp>
      <p:pic>
        <p:nvPicPr>
          <p:cNvPr id="5" name="Picture 4" descr="https://encrypted-tbn1.gstatic.com/images?q=tbn:ANd9GcQjoCNW6qlmhj7VwXMuX1Z-Vcs6mpOyuS0OX_QmSt0CoYDIFFkft3V1ms5K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8987" y="3277373"/>
            <a:ext cx="3437680" cy="23860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2287" y="331788"/>
            <a:ext cx="5029199" cy="1143000"/>
          </a:xfrm>
        </p:spPr>
        <p:txBody>
          <a:bodyPr>
            <a:normAutofit/>
          </a:bodyPr>
          <a:lstStyle/>
          <a:p>
            <a:r>
              <a:rPr lang="nl-NL" sz="4000" dirty="0" smtClean="0"/>
              <a:t>Overzicht</a:t>
            </a:r>
            <a:endParaRPr lang="nl-NL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8572" y="1335892"/>
            <a:ext cx="7234177" cy="42507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600" dirty="0" smtClean="0"/>
              <a:t>Doelen: </a:t>
            </a:r>
          </a:p>
          <a:p>
            <a:pPr lvl="0"/>
            <a:r>
              <a:rPr lang="nl-NL" sz="2600" dirty="0" smtClean="0"/>
              <a:t>Een eenvoudige gehoortest ontwerpen en gebruiken;</a:t>
            </a:r>
          </a:p>
          <a:p>
            <a:r>
              <a:rPr lang="nl-NL" sz="2600" dirty="0" smtClean="0"/>
              <a:t>Kritisch ontwerpen met anderen vergelijken; </a:t>
            </a:r>
          </a:p>
          <a:p>
            <a:pPr lvl="0"/>
            <a:r>
              <a:rPr lang="nl-NL" sz="2600" dirty="0" smtClean="0"/>
              <a:t>Begrip voor het werk van een audioloog;</a:t>
            </a:r>
            <a:endParaRPr lang="nl-NL" sz="2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Overzicht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We zullen:</a:t>
            </a:r>
          </a:p>
          <a:p>
            <a:r>
              <a:rPr lang="nl-NL" dirty="0"/>
              <a:t>w</a:t>
            </a:r>
            <a:r>
              <a:rPr lang="nl-NL" dirty="0" smtClean="0"/>
              <a:t>erken als groep in het ontwerpen van een eenvoudige gehoortest;</a:t>
            </a:r>
          </a:p>
          <a:p>
            <a:r>
              <a:rPr lang="nl-NL" dirty="0"/>
              <a:t>l</a:t>
            </a:r>
            <a:r>
              <a:rPr lang="nl-NL" dirty="0" smtClean="0"/>
              <a:t>eren over verschillende soorten gehoorverlies en hoe ze gediagnosticeerd worden;</a:t>
            </a:r>
          </a:p>
          <a:p>
            <a:pPr lvl="0"/>
            <a:r>
              <a:rPr lang="nl-NL" dirty="0"/>
              <a:t>d</a:t>
            </a:r>
            <a:r>
              <a:rPr lang="nl-NL" dirty="0" smtClean="0"/>
              <a:t>e </a:t>
            </a:r>
            <a:r>
              <a:rPr lang="nl-NL" dirty="0"/>
              <a:t>rol van </a:t>
            </a:r>
            <a:r>
              <a:rPr lang="nl-NL" dirty="0" smtClean="0"/>
              <a:t>audioloog aannemen </a:t>
            </a:r>
            <a:r>
              <a:rPr lang="nl-NL" dirty="0"/>
              <a:t>door </a:t>
            </a:r>
            <a:r>
              <a:rPr lang="nl-NL" dirty="0" smtClean="0"/>
              <a:t>veelvoorkomende gehoorproblemen te diagnosticeren aan de hand van audiogrammen.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30539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699" y="451676"/>
            <a:ext cx="7008430" cy="1195347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nl-NL" dirty="0" smtClean="0"/>
              <a:t>Discussie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8" name="Rectangle 7"/>
          <p:cNvSpPr/>
          <p:nvPr/>
        </p:nvSpPr>
        <p:spPr>
          <a:xfrm>
            <a:off x="625033" y="1615453"/>
            <a:ext cx="80212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 </a:t>
            </a:r>
          </a:p>
          <a:p>
            <a:r>
              <a:rPr lang="en-GB" sz="2400" dirty="0"/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1122745" y="1667575"/>
            <a:ext cx="702583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600" dirty="0" smtClean="0"/>
              <a:t>Er is berekend dat onder de bevolking:</a:t>
            </a: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nl-NL" sz="2600" dirty="0" smtClean="0"/>
              <a:t>1 op de 6 enige vorm van gehoorverlies heeft;</a:t>
            </a: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nl-NL" sz="2600" dirty="0" smtClean="0"/>
              <a:t>1 op de 30 een gehoorapparaat draagt;</a:t>
            </a: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nl-NL" sz="2600" dirty="0" smtClean="0"/>
              <a:t>1 op de 10 zou profijt hebben bij een gehoorapparaat.</a:t>
            </a:r>
          </a:p>
          <a:p>
            <a:r>
              <a:rPr lang="nl-NL" sz="2600" dirty="0" smtClean="0"/>
              <a:t> </a:t>
            </a:r>
            <a:endParaRPr lang="nl-NL" sz="2600" dirty="0"/>
          </a:p>
        </p:txBody>
      </p:sp>
      <p:pic>
        <p:nvPicPr>
          <p:cNvPr id="9" name="Picture 2" descr="Audiology Services at Therapies Summer Hi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214" y="4169841"/>
            <a:ext cx="2522155" cy="2294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4352081" y="3842037"/>
            <a:ext cx="391803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 smtClean="0"/>
              <a:t>Er zijn verschillende gradaties van gehoorverlies tussen goed horen en niks horen, maar er is ook sprake van een natuurlijke achteruitgang met de jaren.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935992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6915" y="274638"/>
            <a:ext cx="6910087" cy="1624271"/>
          </a:xfrm>
        </p:spPr>
        <p:txBody>
          <a:bodyPr>
            <a:normAutofit/>
          </a:bodyPr>
          <a:lstStyle/>
          <a:p>
            <a:r>
              <a:rPr lang="nl-NL" sz="4000" dirty="0" smtClean="0"/>
              <a:t>Een sociaal probleem</a:t>
            </a:r>
            <a:endParaRPr lang="nl-NL" sz="4000" dirty="0"/>
          </a:p>
        </p:txBody>
      </p:sp>
      <p:sp>
        <p:nvSpPr>
          <p:cNvPr id="8" name="Rectangle 7"/>
          <p:cNvSpPr/>
          <p:nvPr/>
        </p:nvSpPr>
        <p:spPr>
          <a:xfrm>
            <a:off x="631164" y="2074191"/>
            <a:ext cx="73410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dirty="0"/>
              <a:t>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30147" y="1576480"/>
            <a:ext cx="738464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Gehoorproblemen kunnen leiden tot de volgende sociale problemen: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2400" dirty="0"/>
              <a:t>m</a:t>
            </a:r>
            <a:r>
              <a:rPr lang="nl-NL" sz="2400" dirty="0" smtClean="0"/>
              <a:t>oeite met deelname aan gesprekken;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2400" dirty="0"/>
              <a:t>m</a:t>
            </a:r>
            <a:r>
              <a:rPr lang="nl-NL" sz="2400" dirty="0" smtClean="0"/>
              <a:t>oeite met gehoor in een groepssituatie, vooral bij achtergrondgeluiden;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2400" dirty="0" smtClean="0"/>
              <a:t>minder moeite hebben om mannenstemmen te verstaan dan vrouwenstemmen;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2400" dirty="0"/>
              <a:t>d</a:t>
            </a:r>
            <a:r>
              <a:rPr lang="nl-NL" sz="2400" dirty="0" smtClean="0"/>
              <a:t>e tv moet harder dan bij andere gezinsleden;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2400" dirty="0"/>
              <a:t>v</a:t>
            </a:r>
            <a:r>
              <a:rPr lang="nl-NL" sz="2400" dirty="0" smtClean="0"/>
              <a:t>erkeerd begrijpen wat er gezegd wordt;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2400" dirty="0"/>
              <a:t>b</a:t>
            </a:r>
            <a:r>
              <a:rPr lang="nl-NL" sz="2400" dirty="0" smtClean="0"/>
              <a:t>eter horen met het ene oor dan met het andere;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2400" dirty="0"/>
              <a:t>d</a:t>
            </a:r>
            <a:r>
              <a:rPr lang="nl-NL" sz="2400" dirty="0" smtClean="0"/>
              <a:t>elen van gesprekken missen;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2400" dirty="0"/>
              <a:t>s</a:t>
            </a:r>
            <a:r>
              <a:rPr lang="nl-NL" sz="2400" dirty="0" smtClean="0"/>
              <a:t>ociale situaties vermijden.</a:t>
            </a:r>
          </a:p>
          <a:p>
            <a:pPr algn="r"/>
            <a:r>
              <a:rPr lang="nl-NL" dirty="0" smtClean="0"/>
              <a:t>(Bron: </a:t>
            </a:r>
            <a:r>
              <a:rPr lang="nl-NL" dirty="0" err="1" smtClean="0"/>
              <a:t>Chime</a:t>
            </a:r>
            <a:r>
              <a:rPr lang="nl-NL" dirty="0" smtClean="0"/>
              <a:t> </a:t>
            </a:r>
            <a:r>
              <a:rPr lang="nl-NL" dirty="0" err="1" smtClean="0"/>
              <a:t>Social</a:t>
            </a:r>
            <a:r>
              <a:rPr lang="nl-NL" dirty="0" smtClean="0"/>
              <a:t> Enterprises</a:t>
            </a:r>
            <a:r>
              <a:rPr lang="en-US" dirty="0" smtClean="0"/>
              <a:t>, 2014)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1206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8491" y="398324"/>
            <a:ext cx="6562845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Het ontwerpen van een gehoortest</a:t>
            </a:r>
            <a:endParaRPr lang="nl-NL" dirty="0"/>
          </a:p>
        </p:txBody>
      </p:sp>
      <p:sp>
        <p:nvSpPr>
          <p:cNvPr id="4" name="Rectangle 3"/>
          <p:cNvSpPr/>
          <p:nvPr/>
        </p:nvSpPr>
        <p:spPr>
          <a:xfrm>
            <a:off x="1134319" y="1752391"/>
            <a:ext cx="6921661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NL" sz="2600" dirty="0" smtClean="0"/>
              <a:t>Ontwerp een korte gehoortest die je kunt gebruiken om het gehoorbereik te meten en een definitie op te kunnen stellen van wat ‘normaal’ gehoor is.</a:t>
            </a:r>
            <a:endParaRPr lang="nl-NL" sz="2600" dirty="0"/>
          </a:p>
        </p:txBody>
      </p:sp>
      <p:pic>
        <p:nvPicPr>
          <p:cNvPr id="1030" name="Picture 6" descr="http://teachmag.com/wp-content/uploads/2010/09/hearingimpaired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5797" y="3265350"/>
            <a:ext cx="3518703" cy="2530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0444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Kenmerken van het ontwerp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/>
          </a:p>
        </p:txBody>
      </p:sp>
      <p:sp>
        <p:nvSpPr>
          <p:cNvPr id="6" name="Rectangle 5"/>
          <p:cNvSpPr/>
          <p:nvPr/>
        </p:nvSpPr>
        <p:spPr>
          <a:xfrm>
            <a:off x="613458" y="1417638"/>
            <a:ext cx="789393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NL" sz="2400" dirty="0" smtClean="0"/>
              <a:t>Kenmerken om over na te denken: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Wat zijn de belangrijkste variabelen?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Hoe kunnen proefgeluiden eenvoudig geproduceerd en consequent nagebootst worden?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Welke groep mensen zal getest worden?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Moeten beide oren apart getest worden of is het gecombineerde gehoor het meest geschikt?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Is het voorspelde antwoord van ‘normaal’ gehoor een enkele meting of een bereik?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In welke vorm kunnen de resultaten het beste weergegeven worden?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Welke gezondheids- en veiligheidscontroles zijn er nodig?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371685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394" y="643222"/>
            <a:ext cx="6483458" cy="1072449"/>
          </a:xfrm>
        </p:spPr>
        <p:txBody>
          <a:bodyPr>
            <a:normAutofit/>
          </a:bodyPr>
          <a:lstStyle/>
          <a:p>
            <a:r>
              <a:rPr lang="nl-NL" dirty="0" smtClean="0"/>
              <a:t>Audiologie</a:t>
            </a:r>
            <a:endParaRPr lang="nl-NL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56527" y="1715671"/>
            <a:ext cx="7597360" cy="3759154"/>
          </a:xfrm>
        </p:spPr>
        <p:txBody>
          <a:bodyPr>
            <a:normAutofit/>
          </a:bodyPr>
          <a:lstStyle/>
          <a:p>
            <a:pPr marL="0" lvl="0" indent="0" fontAlgn="base">
              <a:buNone/>
            </a:pPr>
            <a:r>
              <a:rPr lang="nl-NL" sz="2600" dirty="0" smtClean="0"/>
              <a:t>Bekijk de video </a:t>
            </a:r>
            <a:r>
              <a:rPr lang="nl-NL" sz="2600" u="sng" dirty="0" smtClean="0">
                <a:hlinkClick r:id="rId3"/>
              </a:rPr>
              <a:t>https://www.youtube.com/watch?v=9u9Ja4wyUaU</a:t>
            </a:r>
            <a:r>
              <a:rPr lang="nl-NL" sz="2600" dirty="0" smtClean="0"/>
              <a:t> </a:t>
            </a:r>
          </a:p>
          <a:p>
            <a:pPr marL="0" lvl="0" indent="0" fontAlgn="base">
              <a:buNone/>
            </a:pPr>
            <a:r>
              <a:rPr lang="nl-NL" sz="2600" dirty="0" smtClean="0"/>
              <a:t>en gebruik Hand-out 1 om meer te leren over:</a:t>
            </a:r>
          </a:p>
          <a:p>
            <a:pPr fontAlgn="base"/>
            <a:r>
              <a:rPr lang="nl-NL" sz="2600" dirty="0"/>
              <a:t>h</a:t>
            </a:r>
            <a:r>
              <a:rPr lang="nl-NL" sz="2600" dirty="0" smtClean="0"/>
              <a:t>et werk van een audioloog;</a:t>
            </a:r>
          </a:p>
          <a:p>
            <a:pPr fontAlgn="base"/>
            <a:r>
              <a:rPr lang="nl-NL" sz="2600" dirty="0"/>
              <a:t>v</a:t>
            </a:r>
            <a:r>
              <a:rPr lang="nl-NL" sz="2600" dirty="0" smtClean="0"/>
              <a:t>erschillende gehoortesten;</a:t>
            </a:r>
          </a:p>
          <a:p>
            <a:pPr fontAlgn="base"/>
            <a:r>
              <a:rPr lang="nl-NL" sz="2600" dirty="0"/>
              <a:t>v</a:t>
            </a:r>
            <a:r>
              <a:rPr lang="nl-NL" sz="2600" dirty="0" smtClean="0"/>
              <a:t>erschillende gehoorproblemen;</a:t>
            </a:r>
          </a:p>
          <a:p>
            <a:pPr fontAlgn="base"/>
            <a:r>
              <a:rPr lang="nl-NL" sz="2600" dirty="0"/>
              <a:t>h</a:t>
            </a:r>
            <a:r>
              <a:rPr lang="nl-NL" sz="2600" dirty="0" smtClean="0"/>
              <a:t>oe audiogrammen gebruikt worden in diagnoses</a:t>
            </a:r>
            <a:r>
              <a:rPr lang="en-US" sz="2600" dirty="0" smtClean="0"/>
              <a:t>.</a:t>
            </a:r>
          </a:p>
          <a:p>
            <a:pPr marL="0" lvl="0" indent="0" fontAlgn="base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389366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Laatste vragen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1722" y="1623350"/>
            <a:ext cx="7025832" cy="3376914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Welke vaardigheden, kennis en persoonlijke kwaliteiten heeft een audioloog nodig?</a:t>
            </a:r>
            <a:endParaRPr lang="nl-NL" dirty="0"/>
          </a:p>
        </p:txBody>
      </p:sp>
      <p:pic>
        <p:nvPicPr>
          <p:cNvPr id="2050" name="Picture 2" descr="http://www.continuingeducation.com/CourseImages/CELogo/box_prof_image_audiology.jpg">
            <a:hlinkClick r:id="rId2" tooltip="Continuing Education Audiologist/SL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824" y="3311807"/>
            <a:ext cx="4988688" cy="2771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7615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10629</TotalTime>
  <Words>400</Words>
  <Application>Microsoft Macintosh PowerPoint</Application>
  <PresentationFormat>Diavoorstelling (4:3)</PresentationFormat>
  <Paragraphs>63</Paragraphs>
  <Slides>9</Slides>
  <Notes>5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Office Theme</vt:lpstr>
      <vt:lpstr>PowerPoint-presentatie</vt:lpstr>
      <vt:lpstr>Overzicht</vt:lpstr>
      <vt:lpstr>Overzicht</vt:lpstr>
      <vt:lpstr> Discussie </vt:lpstr>
      <vt:lpstr>Een sociaal probleem</vt:lpstr>
      <vt:lpstr>Het ontwerpen van een gehoortest</vt:lpstr>
      <vt:lpstr>Kenmerken van het ontwerp</vt:lpstr>
      <vt:lpstr>Audiologie</vt:lpstr>
      <vt:lpstr>Laatste vragen</vt:lpstr>
    </vt:vector>
  </TitlesOfParts>
  <Company>Graduate School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Domain: Issue (e.g. WoW) Question (e.g. M&amp;S in the WoW)</dc:title>
  <dc:creator>Marie Joubert</dc:creator>
  <cp:lastModifiedBy>Vincent Jonker</cp:lastModifiedBy>
  <cp:revision>130</cp:revision>
  <dcterms:created xsi:type="dcterms:W3CDTF">2014-04-13T14:15:20Z</dcterms:created>
  <dcterms:modified xsi:type="dcterms:W3CDTF">2014-11-23T20:39:13Z</dcterms:modified>
</cp:coreProperties>
</file>