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69" r:id="rId8"/>
    <p:sldId id="271" r:id="rId9"/>
    <p:sldId id="270" r:id="rId10"/>
    <p:sldId id="272" r:id="rId11"/>
    <p:sldId id="280" r:id="rId12"/>
    <p:sldId id="281" r:id="rId13"/>
    <p:sldId id="282" r:id="rId14"/>
    <p:sldId id="284" r:id="rId15"/>
    <p:sldId id="285" r:id="rId16"/>
    <p:sldId id="287" r:id="rId17"/>
    <p:sldId id="286" r:id="rId18"/>
    <p:sldId id="274" r:id="rId19"/>
    <p:sldId id="288" r:id="rId20"/>
    <p:sldId id="289" r:id="rId21"/>
    <p:sldId id="290" r:id="rId22"/>
    <p:sldId id="265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66765-95B8-40AF-8EDE-8463845939D1}" v="596" dt="2020-11-07T13:22:03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7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CF536-02DC-484D-96B3-819AC01E16B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52C5B8-3B98-493E-BBE5-A79FF851FD32}">
      <dgm:prSet custT="1"/>
      <dgm:spPr/>
      <dgm:t>
        <a:bodyPr/>
        <a:lstStyle/>
        <a:p>
          <a:r>
            <a:rPr lang="nl-NL" sz="2800" dirty="0"/>
            <a:t>Samenvattend:</a:t>
          </a:r>
          <a:endParaRPr lang="en-US" sz="2800" dirty="0"/>
        </a:p>
      </dgm:t>
    </dgm:pt>
    <dgm:pt modelId="{549D663E-1B76-4BB7-8DAC-C2FE0105AB2C}" type="parTrans" cxnId="{BFA80915-A755-4C6D-BF2F-6435DDC4485C}">
      <dgm:prSet/>
      <dgm:spPr/>
      <dgm:t>
        <a:bodyPr/>
        <a:lstStyle/>
        <a:p>
          <a:endParaRPr lang="en-US" sz="2400"/>
        </a:p>
      </dgm:t>
    </dgm:pt>
    <dgm:pt modelId="{2941A6BF-76B6-43F7-B1B3-5ABE20D8D505}" type="sibTrans" cxnId="{BFA80915-A755-4C6D-BF2F-6435DDC4485C}">
      <dgm:prSet/>
      <dgm:spPr/>
      <dgm:t>
        <a:bodyPr/>
        <a:lstStyle/>
        <a:p>
          <a:endParaRPr lang="en-US" sz="2400"/>
        </a:p>
      </dgm:t>
    </dgm:pt>
    <dgm:pt modelId="{F43161DD-C067-441E-8361-B879E1D3EE81}">
      <dgm:prSet custT="1"/>
      <dgm:spPr/>
      <dgm:t>
        <a:bodyPr/>
        <a:lstStyle/>
        <a:p>
          <a:r>
            <a:rPr lang="nl-NL" sz="2800"/>
            <a:t>Woorden bestaan uit letters </a:t>
          </a:r>
          <a:endParaRPr lang="en-US" sz="2800"/>
        </a:p>
      </dgm:t>
    </dgm:pt>
    <dgm:pt modelId="{277CFFE1-48EA-413C-8F09-3A2D540803BD}" type="parTrans" cxnId="{00A9FBE8-7C41-4527-9EA0-FDFA4EFFE8F2}">
      <dgm:prSet/>
      <dgm:spPr/>
      <dgm:t>
        <a:bodyPr/>
        <a:lstStyle/>
        <a:p>
          <a:endParaRPr lang="en-US" sz="2400"/>
        </a:p>
      </dgm:t>
    </dgm:pt>
    <dgm:pt modelId="{26413FFD-49EC-4D41-B75D-965CE73EDAC7}" type="sibTrans" cxnId="{00A9FBE8-7C41-4527-9EA0-FDFA4EFFE8F2}">
      <dgm:prSet/>
      <dgm:spPr/>
      <dgm:t>
        <a:bodyPr/>
        <a:lstStyle/>
        <a:p>
          <a:endParaRPr lang="en-US" sz="2400"/>
        </a:p>
      </dgm:t>
    </dgm:pt>
    <dgm:pt modelId="{2ADFDC77-0585-4B4D-9F85-46AA6F3F6CE3}">
      <dgm:prSet custT="1"/>
      <dgm:spPr/>
      <dgm:t>
        <a:bodyPr/>
        <a:lstStyle/>
        <a:p>
          <a:r>
            <a:rPr lang="nl-NL" sz="2800"/>
            <a:t>Getallen bestaan uit cijfers</a:t>
          </a:r>
          <a:endParaRPr lang="en-US" sz="2800"/>
        </a:p>
      </dgm:t>
    </dgm:pt>
    <dgm:pt modelId="{168577F8-C867-4F1D-811B-8169B80A1F22}" type="parTrans" cxnId="{8F5EBD30-D29D-415C-9E11-C8FE81F64608}">
      <dgm:prSet/>
      <dgm:spPr/>
      <dgm:t>
        <a:bodyPr/>
        <a:lstStyle/>
        <a:p>
          <a:endParaRPr lang="en-US" sz="2400"/>
        </a:p>
      </dgm:t>
    </dgm:pt>
    <dgm:pt modelId="{677E712F-BE71-4F73-8713-9CA0CE352BF2}" type="sibTrans" cxnId="{8F5EBD30-D29D-415C-9E11-C8FE81F64608}">
      <dgm:prSet/>
      <dgm:spPr/>
      <dgm:t>
        <a:bodyPr/>
        <a:lstStyle/>
        <a:p>
          <a:endParaRPr lang="en-US" sz="2400"/>
        </a:p>
      </dgm:t>
    </dgm:pt>
    <dgm:pt modelId="{AEF4AE38-C13C-45BB-9972-062F9542F488}">
      <dgm:prSet custT="1"/>
      <dgm:spPr/>
      <dgm:t>
        <a:bodyPr/>
        <a:lstStyle/>
        <a:p>
          <a:r>
            <a:rPr lang="nl-NL" sz="2800" dirty="0"/>
            <a:t>En door cijfers te combineren, kun je heel veel verschillende getallen maken!!</a:t>
          </a:r>
          <a:endParaRPr lang="en-US" sz="2800" dirty="0"/>
        </a:p>
      </dgm:t>
    </dgm:pt>
    <dgm:pt modelId="{4F1CA776-925E-4B5E-BF48-372A6494F7EC}" type="parTrans" cxnId="{59AC177D-F2D9-4BB8-9929-B524C434BC35}">
      <dgm:prSet/>
      <dgm:spPr/>
      <dgm:t>
        <a:bodyPr/>
        <a:lstStyle/>
        <a:p>
          <a:endParaRPr lang="en-US" sz="2400"/>
        </a:p>
      </dgm:t>
    </dgm:pt>
    <dgm:pt modelId="{FC4CE3C9-1B27-43A4-AC4F-36BF7ED98E49}" type="sibTrans" cxnId="{59AC177D-F2D9-4BB8-9929-B524C434BC35}">
      <dgm:prSet/>
      <dgm:spPr/>
      <dgm:t>
        <a:bodyPr/>
        <a:lstStyle/>
        <a:p>
          <a:endParaRPr lang="en-US" sz="2400"/>
        </a:p>
      </dgm:t>
    </dgm:pt>
    <dgm:pt modelId="{40DA7BC7-FB0E-49BB-A6EF-B3D33EBD6067}" type="pres">
      <dgm:prSet presAssocID="{91FCF536-02DC-484D-96B3-819AC01E16B8}" presName="Name0" presStyleCnt="0">
        <dgm:presLayoutVars>
          <dgm:dir/>
          <dgm:animLvl val="lvl"/>
          <dgm:resizeHandles val="exact"/>
        </dgm:presLayoutVars>
      </dgm:prSet>
      <dgm:spPr/>
    </dgm:pt>
    <dgm:pt modelId="{E7D96492-5822-4386-A455-2C546B5079A5}" type="pres">
      <dgm:prSet presAssocID="{AEF4AE38-C13C-45BB-9972-062F9542F488}" presName="boxAndChildren" presStyleCnt="0"/>
      <dgm:spPr/>
    </dgm:pt>
    <dgm:pt modelId="{BB0A4AA1-711B-43C6-9BA5-AAA65B3D3778}" type="pres">
      <dgm:prSet presAssocID="{AEF4AE38-C13C-45BB-9972-062F9542F488}" presName="parentTextBox" presStyleLbl="node1" presStyleIdx="0" presStyleCnt="4"/>
      <dgm:spPr/>
    </dgm:pt>
    <dgm:pt modelId="{9387D119-798F-4FD4-A3EE-8B8D27F09FDA}" type="pres">
      <dgm:prSet presAssocID="{677E712F-BE71-4F73-8713-9CA0CE352BF2}" presName="sp" presStyleCnt="0"/>
      <dgm:spPr/>
    </dgm:pt>
    <dgm:pt modelId="{A5C984EF-3CF3-431A-B8F1-C88A654FAA28}" type="pres">
      <dgm:prSet presAssocID="{2ADFDC77-0585-4B4D-9F85-46AA6F3F6CE3}" presName="arrowAndChildren" presStyleCnt="0"/>
      <dgm:spPr/>
    </dgm:pt>
    <dgm:pt modelId="{5E9E322B-E98D-4BFF-A8F7-9B4BDD341BE1}" type="pres">
      <dgm:prSet presAssocID="{2ADFDC77-0585-4B4D-9F85-46AA6F3F6CE3}" presName="parentTextArrow" presStyleLbl="node1" presStyleIdx="1" presStyleCnt="4"/>
      <dgm:spPr/>
    </dgm:pt>
    <dgm:pt modelId="{24372E15-3A83-4171-9E04-2C6CAAEDB350}" type="pres">
      <dgm:prSet presAssocID="{26413FFD-49EC-4D41-B75D-965CE73EDAC7}" presName="sp" presStyleCnt="0"/>
      <dgm:spPr/>
    </dgm:pt>
    <dgm:pt modelId="{A8FDEFE1-897A-429F-AF09-31886F406A91}" type="pres">
      <dgm:prSet presAssocID="{F43161DD-C067-441E-8361-B879E1D3EE81}" presName="arrowAndChildren" presStyleCnt="0"/>
      <dgm:spPr/>
    </dgm:pt>
    <dgm:pt modelId="{358C211B-6A52-4CE7-A8BF-B06103E07F08}" type="pres">
      <dgm:prSet presAssocID="{F43161DD-C067-441E-8361-B879E1D3EE81}" presName="parentTextArrow" presStyleLbl="node1" presStyleIdx="2" presStyleCnt="4"/>
      <dgm:spPr/>
    </dgm:pt>
    <dgm:pt modelId="{8C233829-00D4-4599-9666-78F09B8EDB26}" type="pres">
      <dgm:prSet presAssocID="{2941A6BF-76B6-43F7-B1B3-5ABE20D8D505}" presName="sp" presStyleCnt="0"/>
      <dgm:spPr/>
    </dgm:pt>
    <dgm:pt modelId="{3133835C-9007-469C-8BC4-DDDA242B3E1F}" type="pres">
      <dgm:prSet presAssocID="{2852C5B8-3B98-493E-BBE5-A79FF851FD32}" presName="arrowAndChildren" presStyleCnt="0"/>
      <dgm:spPr/>
    </dgm:pt>
    <dgm:pt modelId="{447AEA19-7F74-4BCF-A9BA-20260240BDE0}" type="pres">
      <dgm:prSet presAssocID="{2852C5B8-3B98-493E-BBE5-A79FF851FD32}" presName="parentTextArrow" presStyleLbl="node1" presStyleIdx="3" presStyleCnt="4"/>
      <dgm:spPr/>
    </dgm:pt>
  </dgm:ptLst>
  <dgm:cxnLst>
    <dgm:cxn modelId="{BFA80915-A755-4C6D-BF2F-6435DDC4485C}" srcId="{91FCF536-02DC-484D-96B3-819AC01E16B8}" destId="{2852C5B8-3B98-493E-BBE5-A79FF851FD32}" srcOrd="0" destOrd="0" parTransId="{549D663E-1B76-4BB7-8DAC-C2FE0105AB2C}" sibTransId="{2941A6BF-76B6-43F7-B1B3-5ABE20D8D505}"/>
    <dgm:cxn modelId="{C3E94827-B0F7-4C92-A69A-162181C20FD4}" type="presOf" srcId="{F43161DD-C067-441E-8361-B879E1D3EE81}" destId="{358C211B-6A52-4CE7-A8BF-B06103E07F08}" srcOrd="0" destOrd="0" presId="urn:microsoft.com/office/officeart/2005/8/layout/process4"/>
    <dgm:cxn modelId="{8F5EBD30-D29D-415C-9E11-C8FE81F64608}" srcId="{91FCF536-02DC-484D-96B3-819AC01E16B8}" destId="{2ADFDC77-0585-4B4D-9F85-46AA6F3F6CE3}" srcOrd="2" destOrd="0" parTransId="{168577F8-C867-4F1D-811B-8169B80A1F22}" sibTransId="{677E712F-BE71-4F73-8713-9CA0CE352BF2}"/>
    <dgm:cxn modelId="{29453063-C756-4C3B-9B42-47FF099DBD9D}" type="presOf" srcId="{AEF4AE38-C13C-45BB-9972-062F9542F488}" destId="{BB0A4AA1-711B-43C6-9BA5-AAA65B3D3778}" srcOrd="0" destOrd="0" presId="urn:microsoft.com/office/officeart/2005/8/layout/process4"/>
    <dgm:cxn modelId="{59AC177D-F2D9-4BB8-9929-B524C434BC35}" srcId="{91FCF536-02DC-484D-96B3-819AC01E16B8}" destId="{AEF4AE38-C13C-45BB-9972-062F9542F488}" srcOrd="3" destOrd="0" parTransId="{4F1CA776-925E-4B5E-BF48-372A6494F7EC}" sibTransId="{FC4CE3C9-1B27-43A4-AC4F-36BF7ED98E49}"/>
    <dgm:cxn modelId="{C308DFC2-C369-44D7-8741-9CCA7C48764C}" type="presOf" srcId="{2852C5B8-3B98-493E-BBE5-A79FF851FD32}" destId="{447AEA19-7F74-4BCF-A9BA-20260240BDE0}" srcOrd="0" destOrd="0" presId="urn:microsoft.com/office/officeart/2005/8/layout/process4"/>
    <dgm:cxn modelId="{5A3E71DB-4B4D-4A60-BF61-CC4ED6E3BDA5}" type="presOf" srcId="{2ADFDC77-0585-4B4D-9F85-46AA6F3F6CE3}" destId="{5E9E322B-E98D-4BFF-A8F7-9B4BDD341BE1}" srcOrd="0" destOrd="0" presId="urn:microsoft.com/office/officeart/2005/8/layout/process4"/>
    <dgm:cxn modelId="{00A9FBE8-7C41-4527-9EA0-FDFA4EFFE8F2}" srcId="{91FCF536-02DC-484D-96B3-819AC01E16B8}" destId="{F43161DD-C067-441E-8361-B879E1D3EE81}" srcOrd="1" destOrd="0" parTransId="{277CFFE1-48EA-413C-8F09-3A2D540803BD}" sibTransId="{26413FFD-49EC-4D41-B75D-965CE73EDAC7}"/>
    <dgm:cxn modelId="{A21551ED-3F29-4339-9104-9EA108AEF34B}" type="presOf" srcId="{91FCF536-02DC-484D-96B3-819AC01E16B8}" destId="{40DA7BC7-FB0E-49BB-A6EF-B3D33EBD6067}" srcOrd="0" destOrd="0" presId="urn:microsoft.com/office/officeart/2005/8/layout/process4"/>
    <dgm:cxn modelId="{C91A3349-08D6-4E4E-BFBA-892B9FB125E7}" type="presParOf" srcId="{40DA7BC7-FB0E-49BB-A6EF-B3D33EBD6067}" destId="{E7D96492-5822-4386-A455-2C546B5079A5}" srcOrd="0" destOrd="0" presId="urn:microsoft.com/office/officeart/2005/8/layout/process4"/>
    <dgm:cxn modelId="{99DDB098-B1F1-44E5-B9B9-0F81AE2B3CB7}" type="presParOf" srcId="{E7D96492-5822-4386-A455-2C546B5079A5}" destId="{BB0A4AA1-711B-43C6-9BA5-AAA65B3D3778}" srcOrd="0" destOrd="0" presId="urn:microsoft.com/office/officeart/2005/8/layout/process4"/>
    <dgm:cxn modelId="{815F1597-2DF0-443C-B470-F72C72D0EA29}" type="presParOf" srcId="{40DA7BC7-FB0E-49BB-A6EF-B3D33EBD6067}" destId="{9387D119-798F-4FD4-A3EE-8B8D27F09FDA}" srcOrd="1" destOrd="0" presId="urn:microsoft.com/office/officeart/2005/8/layout/process4"/>
    <dgm:cxn modelId="{8A8A5C7B-22B6-45CE-A6D7-D02D240447D6}" type="presParOf" srcId="{40DA7BC7-FB0E-49BB-A6EF-B3D33EBD6067}" destId="{A5C984EF-3CF3-431A-B8F1-C88A654FAA28}" srcOrd="2" destOrd="0" presId="urn:microsoft.com/office/officeart/2005/8/layout/process4"/>
    <dgm:cxn modelId="{6D984BF3-AB0B-4013-84FB-ACEAF321877F}" type="presParOf" srcId="{A5C984EF-3CF3-431A-B8F1-C88A654FAA28}" destId="{5E9E322B-E98D-4BFF-A8F7-9B4BDD341BE1}" srcOrd="0" destOrd="0" presId="urn:microsoft.com/office/officeart/2005/8/layout/process4"/>
    <dgm:cxn modelId="{9CB709C7-1547-440A-8170-9CBE65D351D9}" type="presParOf" srcId="{40DA7BC7-FB0E-49BB-A6EF-B3D33EBD6067}" destId="{24372E15-3A83-4171-9E04-2C6CAAEDB350}" srcOrd="3" destOrd="0" presId="urn:microsoft.com/office/officeart/2005/8/layout/process4"/>
    <dgm:cxn modelId="{CD039748-023A-47D6-8A7B-8E082DFDAD10}" type="presParOf" srcId="{40DA7BC7-FB0E-49BB-A6EF-B3D33EBD6067}" destId="{A8FDEFE1-897A-429F-AF09-31886F406A91}" srcOrd="4" destOrd="0" presId="urn:microsoft.com/office/officeart/2005/8/layout/process4"/>
    <dgm:cxn modelId="{6C571389-6579-4A3E-9729-FAECDA3E06A5}" type="presParOf" srcId="{A8FDEFE1-897A-429F-AF09-31886F406A91}" destId="{358C211B-6A52-4CE7-A8BF-B06103E07F08}" srcOrd="0" destOrd="0" presId="urn:microsoft.com/office/officeart/2005/8/layout/process4"/>
    <dgm:cxn modelId="{28FCDA3F-EA43-4399-B84A-B3E602A81272}" type="presParOf" srcId="{40DA7BC7-FB0E-49BB-A6EF-B3D33EBD6067}" destId="{8C233829-00D4-4599-9666-78F09B8EDB26}" srcOrd="5" destOrd="0" presId="urn:microsoft.com/office/officeart/2005/8/layout/process4"/>
    <dgm:cxn modelId="{DF76022E-446A-4EB8-B45A-6D49306FE81D}" type="presParOf" srcId="{40DA7BC7-FB0E-49BB-A6EF-B3D33EBD6067}" destId="{3133835C-9007-469C-8BC4-DDDA242B3E1F}" srcOrd="6" destOrd="0" presId="urn:microsoft.com/office/officeart/2005/8/layout/process4"/>
    <dgm:cxn modelId="{7E4046B5-0CFA-4898-9255-C53A4D3A886C}" type="presParOf" srcId="{3133835C-9007-469C-8BC4-DDDA242B3E1F}" destId="{447AEA19-7F74-4BCF-A9BA-20260240BD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A4AA1-711B-43C6-9BA5-AAA65B3D3778}">
      <dsp:nvSpPr>
        <dsp:cNvPr id="0" name=""/>
        <dsp:cNvSpPr/>
      </dsp:nvSpPr>
      <dsp:spPr>
        <a:xfrm>
          <a:off x="0" y="4760823"/>
          <a:ext cx="6298596" cy="10415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En door cijfers te combineren, kun je heel veel verschillende getallen maken!!</a:t>
          </a:r>
          <a:endParaRPr lang="en-US" sz="2800" kern="1200" dirty="0"/>
        </a:p>
      </dsp:txBody>
      <dsp:txXfrm>
        <a:off x="0" y="4760823"/>
        <a:ext cx="6298596" cy="1041551"/>
      </dsp:txXfrm>
    </dsp:sp>
    <dsp:sp modelId="{5E9E322B-E98D-4BFF-A8F7-9B4BDD341BE1}">
      <dsp:nvSpPr>
        <dsp:cNvPr id="0" name=""/>
        <dsp:cNvSpPr/>
      </dsp:nvSpPr>
      <dsp:spPr>
        <a:xfrm rot="10800000">
          <a:off x="0" y="3174540"/>
          <a:ext cx="6298596" cy="160190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Getallen bestaan uit cijfers</a:t>
          </a:r>
          <a:endParaRPr lang="en-US" sz="2800" kern="1200"/>
        </a:p>
      </dsp:txBody>
      <dsp:txXfrm rot="10800000">
        <a:off x="0" y="3174540"/>
        <a:ext cx="6298596" cy="1040870"/>
      </dsp:txXfrm>
    </dsp:sp>
    <dsp:sp modelId="{358C211B-6A52-4CE7-A8BF-B06103E07F08}">
      <dsp:nvSpPr>
        <dsp:cNvPr id="0" name=""/>
        <dsp:cNvSpPr/>
      </dsp:nvSpPr>
      <dsp:spPr>
        <a:xfrm rot="10800000">
          <a:off x="0" y="1588256"/>
          <a:ext cx="6298596" cy="16019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Woorden bestaan uit letters </a:t>
          </a:r>
          <a:endParaRPr lang="en-US" sz="2800" kern="1200"/>
        </a:p>
      </dsp:txBody>
      <dsp:txXfrm rot="10800000">
        <a:off x="0" y="1588256"/>
        <a:ext cx="6298596" cy="1040870"/>
      </dsp:txXfrm>
    </dsp:sp>
    <dsp:sp modelId="{447AEA19-7F74-4BCF-A9BA-20260240BDE0}">
      <dsp:nvSpPr>
        <dsp:cNvPr id="0" name=""/>
        <dsp:cNvSpPr/>
      </dsp:nvSpPr>
      <dsp:spPr>
        <a:xfrm rot="10800000">
          <a:off x="0" y="1973"/>
          <a:ext cx="6298596" cy="160190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Samenvattend:</a:t>
          </a:r>
          <a:endParaRPr lang="en-US" sz="2800" kern="1200" dirty="0"/>
        </a:p>
      </dsp:txBody>
      <dsp:txXfrm rot="10800000">
        <a:off x="0" y="1973"/>
        <a:ext cx="6298596" cy="104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7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4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9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9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7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0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0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8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5949-F990-4BAE-AEEB-CB3B6239128A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B1AC23-46CD-48B6-A2AA-ACE6D3DDF5F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06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0">
            <a:extLst>
              <a:ext uri="{FF2B5EF4-FFF2-40B4-BE49-F238E27FC236}">
                <a16:creationId xmlns:a16="http://schemas.microsoft.com/office/drawing/2014/main" id="{352BB3D1-FC10-43EE-8114-34C0EBA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DF1761-78B6-49BD-8709-41F285440AC4}"/>
              </a:ext>
            </a:extLst>
          </p:cNvPr>
          <p:cNvSpPr txBox="1"/>
          <p:nvPr/>
        </p:nvSpPr>
        <p:spPr>
          <a:xfrm>
            <a:off x="4976636" y="992221"/>
            <a:ext cx="6247308" cy="487355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atin typeface="+mj-lt"/>
                <a:ea typeface="+mj-ea"/>
                <a:cs typeface="+mj-cs"/>
              </a:rPr>
              <a:t>Getallen</a:t>
            </a:r>
          </a:p>
        </p:txBody>
      </p:sp>
      <p:cxnSp>
        <p:nvCxnSpPr>
          <p:cNvPr id="42" name="Straight Connector 12">
            <a:extLst>
              <a:ext uri="{FF2B5EF4-FFF2-40B4-BE49-F238E27FC236}">
                <a16:creationId xmlns:a16="http://schemas.microsoft.com/office/drawing/2014/main" id="{7766695C-9F91-4225-8954-E3288BC5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tro">
            <a:hlinkClick r:id="" action="ppaction://media"/>
            <a:extLst>
              <a:ext uri="{FF2B5EF4-FFF2-40B4-BE49-F238E27FC236}">
                <a16:creationId xmlns:a16="http://schemas.microsoft.com/office/drawing/2014/main" id="{E8D33430-BD13-42DC-888F-C8B779092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297" y="48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38</a:t>
            </a:r>
            <a:r>
              <a:rPr lang="en-US" sz="5400" b="0" i="0" kern="1200" cap="all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5</a:t>
            </a:r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890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572002" y="2440168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800" dirty="0">
                <a:sym typeface="Wingdings" panose="05000000000000000000" pitchFamily="2" charset="2"/>
              </a:rPr>
              <a:t>3  300000  3 x 100000 = driehonderdduizend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72002" y="2988807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ym typeface="Wingdings" panose="05000000000000000000" pitchFamily="2" charset="2"/>
              </a:rPr>
              <a:t>8    80000  8 x 10000   = tachtigduizend 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72002" y="341449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5      5000  5 x 1000     = vijfduizend  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929182F-6DEC-43E5-9C1C-A29F890E3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457" y="40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38</a:t>
            </a:r>
            <a:r>
              <a:rPr lang="en-US" sz="5400" b="0" i="0" kern="1200" cap="all" dirty="0">
                <a:effectLst/>
                <a:latin typeface="+mj-lt"/>
                <a:ea typeface="+mj-ea"/>
                <a:cs typeface="+mj-cs"/>
              </a:rPr>
              <a:t>5</a:t>
            </a:r>
            <a:r>
              <a:rPr lang="en-US" sz="5400" b="0" i="0" kern="1200" cap="all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8</a:t>
            </a:r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90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618374" y="2333844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3  300000  3 x 100000 = driehonderdduizend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93268" y="2882484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8    80000  8 x 10000   = tachtigduizend 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54467" y="3345768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5      5000  5 x 1000     = vijfduizend 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5D2FC3-7ACD-495F-8112-AABDE1658E3F}"/>
              </a:ext>
            </a:extLst>
          </p:cNvPr>
          <p:cNvSpPr/>
          <p:nvPr/>
        </p:nvSpPr>
        <p:spPr>
          <a:xfrm>
            <a:off x="4554467" y="3809052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8        800  8 x 100       = achthonderd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3D3AB13-CBCD-4103-A039-2A296E2A98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076" y="393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32098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38</a:t>
            </a:r>
            <a:r>
              <a:rPr lang="en-US" sz="5400" b="0" i="0" kern="1200" cap="all" dirty="0">
                <a:effectLst/>
                <a:latin typeface="+mj-lt"/>
                <a:ea typeface="+mj-ea"/>
                <a:cs typeface="+mj-cs"/>
              </a:rPr>
              <a:t>58</a:t>
            </a:r>
            <a:r>
              <a:rPr lang="en-US" sz="5400" b="0" i="0" kern="1200" cap="all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9</a:t>
            </a:r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0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607741" y="2301952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3  300000  3 x 100000 = driehonderdduizend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93268" y="2850592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8    80000  8 x 10000   = tachtigduizend 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65100" y="331387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5      5000  5 x 1000     = vijfduizend 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5D2FC3-7ACD-495F-8112-AABDE1658E3F}"/>
              </a:ext>
            </a:extLst>
          </p:cNvPr>
          <p:cNvSpPr/>
          <p:nvPr/>
        </p:nvSpPr>
        <p:spPr>
          <a:xfrm>
            <a:off x="4565100" y="3777160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8        800  8 x 100       = achthonderd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9EB2DC-E0F6-4223-967A-C886272F3802}"/>
              </a:ext>
            </a:extLst>
          </p:cNvPr>
          <p:cNvSpPr/>
          <p:nvPr/>
        </p:nvSpPr>
        <p:spPr>
          <a:xfrm>
            <a:off x="4565100" y="4269930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9          90  9 x 10         = negentig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EE93100-B776-4D07-888C-A379E252C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381" y="2593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32098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38</a:t>
            </a:r>
            <a:r>
              <a:rPr lang="en-US" sz="5400" b="0" i="0" kern="1200" cap="all" dirty="0">
                <a:effectLst/>
                <a:latin typeface="+mj-lt"/>
                <a:ea typeface="+mj-ea"/>
                <a:cs typeface="+mj-cs"/>
              </a:rPr>
              <a:t>589</a:t>
            </a:r>
            <a:r>
              <a:rPr lang="en-US" sz="5400" b="0" i="0" kern="1200" cap="all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0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607741" y="2248788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3  300000  3 x 100000 = driehonderdduizend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93268" y="2797428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8    80000  8 x 10000   = tachtigduizend 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65100" y="3260712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5      5000  5 x 1000     = vijfduizend 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5D2FC3-7ACD-495F-8112-AABDE1658E3F}"/>
              </a:ext>
            </a:extLst>
          </p:cNvPr>
          <p:cNvSpPr/>
          <p:nvPr/>
        </p:nvSpPr>
        <p:spPr>
          <a:xfrm>
            <a:off x="4565100" y="372399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8        800  8 x 100       = achthonderd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9EB2DC-E0F6-4223-967A-C886272F3802}"/>
              </a:ext>
            </a:extLst>
          </p:cNvPr>
          <p:cNvSpPr/>
          <p:nvPr/>
        </p:nvSpPr>
        <p:spPr>
          <a:xfrm>
            <a:off x="4565100" y="421676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9          90  9 x 10         = negentig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5BDA73-DEA5-4C33-8315-209F7E31E106}"/>
              </a:ext>
            </a:extLst>
          </p:cNvPr>
          <p:cNvSpPr/>
          <p:nvPr/>
        </p:nvSpPr>
        <p:spPr>
          <a:xfrm>
            <a:off x="4565100" y="4632264"/>
            <a:ext cx="5211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0            0  0 x 1           = nul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9CFA3C3-2F75-4F17-9E28-A2A995F3B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32098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38</a:t>
            </a:r>
            <a:r>
              <a:rPr lang="en-US" sz="5400" b="0" i="0" kern="1200" cap="all" dirty="0">
                <a:effectLst/>
                <a:latin typeface="+mj-lt"/>
                <a:ea typeface="+mj-ea"/>
                <a:cs typeface="+mj-cs"/>
              </a:rPr>
              <a:t>589</a:t>
            </a:r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0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607741" y="2248788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3  300000  3 x 100000 = driehonderdduizend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93268" y="2797428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8    80000  8 x 10000   = tachtigduizend 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65100" y="3260712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5      5000  5 x 1000     = vijfduizend 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5D2FC3-7ACD-495F-8112-AABDE1658E3F}"/>
              </a:ext>
            </a:extLst>
          </p:cNvPr>
          <p:cNvSpPr/>
          <p:nvPr/>
        </p:nvSpPr>
        <p:spPr>
          <a:xfrm>
            <a:off x="4565100" y="372399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8        800  8 x 100       = achthonderd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9EB2DC-E0F6-4223-967A-C886272F3802}"/>
              </a:ext>
            </a:extLst>
          </p:cNvPr>
          <p:cNvSpPr/>
          <p:nvPr/>
        </p:nvSpPr>
        <p:spPr>
          <a:xfrm>
            <a:off x="4565100" y="421676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9          90  9 x 10         = negentig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D0EF329-B671-4118-B546-1453EF7B4A22}"/>
              </a:ext>
            </a:extLst>
          </p:cNvPr>
          <p:cNvSpPr/>
          <p:nvPr/>
        </p:nvSpPr>
        <p:spPr>
          <a:xfrm>
            <a:off x="4565100" y="4680050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latin typeface="Gill Sans MT" panose="020B0502020104020203"/>
                <a:sym typeface="Wingdings" panose="05000000000000000000" pitchFamily="2" charset="2"/>
              </a:rPr>
              <a:t>0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      </a:t>
            </a:r>
            <a:r>
              <a:rPr lang="nl-NL" sz="2800" dirty="0">
                <a:latin typeface="Gill Sans MT" panose="020B0502020104020203"/>
                <a:sym typeface="Wingdings" panose="05000000000000000000" pitchFamily="2" charset="2"/>
              </a:rPr>
              <a:t>0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</a:t>
            </a:r>
            <a:r>
              <a:rPr lang="nl-NL" sz="2800" dirty="0">
                <a:latin typeface="Gill Sans MT" panose="020B0502020104020203"/>
                <a:sym typeface="Wingdings" panose="05000000000000000000" pitchFamily="2" charset="2"/>
              </a:rPr>
              <a:t>0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</a:t>
            </a:r>
            <a:r>
              <a:rPr lang="nl-NL" sz="2800" dirty="0">
                <a:latin typeface="Gill Sans MT" panose="020B0502020104020203"/>
                <a:sym typeface="Wingdings" panose="05000000000000000000" pitchFamily="2" charset="2"/>
              </a:rPr>
              <a:t>1 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       = nul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D3B7E47-968F-4279-80B4-424C1BF65E77}"/>
              </a:ext>
            </a:extLst>
          </p:cNvPr>
          <p:cNvCxnSpPr/>
          <p:nvPr/>
        </p:nvCxnSpPr>
        <p:spPr>
          <a:xfrm>
            <a:off x="5441947" y="5339669"/>
            <a:ext cx="13078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ruis 5">
            <a:extLst>
              <a:ext uri="{FF2B5EF4-FFF2-40B4-BE49-F238E27FC236}">
                <a16:creationId xmlns:a16="http://schemas.microsoft.com/office/drawing/2014/main" id="{8D797CB3-5439-421F-B598-4FEF8B983E47}"/>
              </a:ext>
            </a:extLst>
          </p:cNvPr>
          <p:cNvSpPr/>
          <p:nvPr/>
        </p:nvSpPr>
        <p:spPr>
          <a:xfrm>
            <a:off x="6787569" y="5203270"/>
            <a:ext cx="287080" cy="28313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B019A88-6D66-47F2-ACE9-921E49554B8A}"/>
              </a:ext>
            </a:extLst>
          </p:cNvPr>
          <p:cNvSpPr txBox="1"/>
          <p:nvPr/>
        </p:nvSpPr>
        <p:spPr>
          <a:xfrm>
            <a:off x="5429659" y="5384303"/>
            <a:ext cx="250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/>
              <a:t>385890</a:t>
            </a:r>
            <a:endParaRPr lang="nl-NL" sz="3600" dirty="0"/>
          </a:p>
        </p:txBody>
      </p:sp>
      <p:pic>
        <p:nvPicPr>
          <p:cNvPr id="11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B1D0121-9AC9-4F81-8E07-3FC843AD9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544" y="3018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5C586B-A455-4754-89D6-D51DA560D5F7}"/>
              </a:ext>
            </a:extLst>
          </p:cNvPr>
          <p:cNvSpPr txBox="1">
            <a:spLocks/>
          </p:cNvSpPr>
          <p:nvPr/>
        </p:nvSpPr>
        <p:spPr>
          <a:xfrm>
            <a:off x="844476" y="1600199"/>
            <a:ext cx="3539266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Gehele getallen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3AB3EB-1509-45F0-AFF9-1346B3B0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79" y="2462348"/>
            <a:ext cx="6130003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2" indent="0">
              <a:spcAft>
                <a:spcPts val="600"/>
              </a:spcAft>
              <a:buNone/>
            </a:pPr>
            <a:r>
              <a:rPr lang="en-US" sz="3200" dirty="0" err="1"/>
              <a:t>Waardes</a:t>
            </a:r>
            <a:r>
              <a:rPr lang="en-US" sz="3200" dirty="0"/>
              <a:t> van </a:t>
            </a:r>
            <a:r>
              <a:rPr lang="en-US" sz="3200" dirty="0" err="1"/>
              <a:t>getallen</a:t>
            </a:r>
            <a:endParaRPr lang="en-US" sz="320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37AF7E2-CEEB-449C-8F78-4CD55EFEDD9F}"/>
              </a:ext>
            </a:extLst>
          </p:cNvPr>
          <p:cNvSpPr txBox="1">
            <a:spLocks/>
          </p:cNvSpPr>
          <p:nvPr/>
        </p:nvSpPr>
        <p:spPr>
          <a:xfrm>
            <a:off x="4713070" y="267789"/>
            <a:ext cx="7613904" cy="563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b="1" dirty="0"/>
              <a:t>Opdracht: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/>
              <a:t>Werk de volgende getallen hetzelfde uit zoals voor gedaan op de vorige slides.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600" dirty="0"/>
              <a:t>291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600" dirty="0"/>
              <a:t>1042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600" dirty="0"/>
              <a:t>834610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/>
              <a:t>Op de volgende slide staan de antwoorden gegeven. 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D281DBB-9A8D-4C7C-AC8F-AD2921DF1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279" y="979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291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572002" y="2440168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2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	200	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2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200 = tweehonderd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72002" y="2988807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9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90	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9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10   =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negentig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72002" y="341449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1 		1	 1 x 1	</a:t>
            </a:r>
            <a:r>
              <a:rPr kumimoji="0" lang="nl-NL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  = eén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30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32098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1042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607741" y="2248788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1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	1000 	 1 x 1000 = duizend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93268" y="2797428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0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100  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0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100   = nul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65100" y="3260712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4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  40  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4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10     = veertig  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5D2FC3-7ACD-495F-8112-AABDE1658E3F}"/>
              </a:ext>
            </a:extLst>
          </p:cNvPr>
          <p:cNvSpPr/>
          <p:nvPr/>
        </p:nvSpPr>
        <p:spPr>
          <a:xfrm>
            <a:off x="4565100" y="372399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2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    2   2 x 1       = twee</a:t>
            </a:r>
          </a:p>
        </p:txBody>
      </p:sp>
    </p:spTree>
    <p:extLst>
      <p:ext uri="{BB962C8B-B14F-4D97-AF65-F5344CB8AC3E}">
        <p14:creationId xmlns:p14="http://schemas.microsoft.com/office/powerpoint/2010/main" val="217151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32098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5400" dirty="0"/>
              <a:t>834610</a:t>
            </a:r>
            <a:b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607741" y="2248788"/>
            <a:ext cx="7697967" cy="12111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8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800000  8 x 100000 = achthonderdduizend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63CDAE-1F4C-4667-B31C-4C099BF4872F}"/>
              </a:ext>
            </a:extLst>
          </p:cNvPr>
          <p:cNvSpPr/>
          <p:nvPr/>
        </p:nvSpPr>
        <p:spPr>
          <a:xfrm>
            <a:off x="4593268" y="2797428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3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30000 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3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10000   =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dertig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duizend 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E6E6B5-4E53-4F85-B9D9-2E1F79D44CBF}"/>
              </a:ext>
            </a:extLst>
          </p:cNvPr>
          <p:cNvSpPr/>
          <p:nvPr/>
        </p:nvSpPr>
        <p:spPr>
          <a:xfrm>
            <a:off x="4565100" y="3260712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4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4000 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4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1000     = vierduizend 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5D2FC3-7ACD-495F-8112-AABDE1658E3F}"/>
              </a:ext>
            </a:extLst>
          </p:cNvPr>
          <p:cNvSpPr/>
          <p:nvPr/>
        </p:nvSpPr>
        <p:spPr>
          <a:xfrm>
            <a:off x="4565100" y="372399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6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  600 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6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100       =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zes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honderd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9EB2DC-E0F6-4223-967A-C886272F3802}"/>
              </a:ext>
            </a:extLst>
          </p:cNvPr>
          <p:cNvSpPr/>
          <p:nvPr/>
        </p:nvSpPr>
        <p:spPr>
          <a:xfrm>
            <a:off x="4565100" y="4216766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1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         10 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1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x 10         </a:t>
            </a:r>
            <a:r>
              <a:rPr lang="nl-NL" sz="2800" dirty="0">
                <a:solidFill>
                  <a:prstClr val="black"/>
                </a:solidFill>
                <a:latin typeface="Gill Sans MT" panose="020B0502020104020203"/>
                <a:sym typeface="Wingdings" panose="05000000000000000000" pitchFamily="2" charset="2"/>
              </a:rPr>
              <a:t>= tien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5BDA73-DEA5-4C33-8315-209F7E31E106}"/>
              </a:ext>
            </a:extLst>
          </p:cNvPr>
          <p:cNvSpPr/>
          <p:nvPr/>
        </p:nvSpPr>
        <p:spPr>
          <a:xfrm>
            <a:off x="4565100" y="4632264"/>
            <a:ext cx="5211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0            0  0 x 1           = nul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9CFA3C3-2F75-4F17-9E28-A2A995F3B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AD5AD7C-248A-43A8-A78A-402C8DFF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waardes van getallen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8B096-6AA6-49EA-AB89-9C90E356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9568"/>
          </a:xfrm>
        </p:spPr>
        <p:txBody>
          <a:bodyPr>
            <a:normAutofit/>
          </a:bodyPr>
          <a:lstStyle/>
          <a:p>
            <a:r>
              <a:rPr lang="nl-NL" sz="3200" dirty="0"/>
              <a:t>Welke waarde heeft het getal 3 in de volgende getallen?</a:t>
            </a:r>
          </a:p>
          <a:p>
            <a:pPr lvl="1"/>
            <a:r>
              <a:rPr lang="nl-NL" sz="2800" dirty="0"/>
              <a:t>4300</a:t>
            </a:r>
          </a:p>
          <a:p>
            <a:pPr lvl="1"/>
            <a:r>
              <a:rPr lang="nl-NL" sz="2800" dirty="0"/>
              <a:t>7830</a:t>
            </a:r>
          </a:p>
          <a:p>
            <a:pPr lvl="1"/>
            <a:r>
              <a:rPr lang="nl-NL" sz="2800" dirty="0"/>
              <a:t>3456790</a:t>
            </a:r>
          </a:p>
          <a:p>
            <a:pPr lvl="1"/>
            <a:r>
              <a:rPr lang="nl-NL" sz="2800" dirty="0"/>
              <a:t>3</a:t>
            </a:r>
          </a:p>
          <a:p>
            <a:pPr lvl="1"/>
            <a:r>
              <a:rPr lang="nl-NL" sz="2800" dirty="0"/>
              <a:t>3456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EEB902-A95D-4C34-9702-7C58E8FE1300}"/>
              </a:ext>
            </a:extLst>
          </p:cNvPr>
          <p:cNvSpPr txBox="1"/>
          <p:nvPr/>
        </p:nvSpPr>
        <p:spPr>
          <a:xfrm>
            <a:off x="4638674" y="3148340"/>
            <a:ext cx="4048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Honderdtal</a:t>
            </a:r>
          </a:p>
          <a:p>
            <a:r>
              <a:rPr lang="nl-NL" sz="3600" dirty="0"/>
              <a:t>Tiental</a:t>
            </a:r>
          </a:p>
          <a:p>
            <a:r>
              <a:rPr lang="nl-NL" sz="3600" dirty="0"/>
              <a:t>Miljoen</a:t>
            </a:r>
          </a:p>
          <a:p>
            <a:r>
              <a:rPr lang="nl-NL" sz="3600" dirty="0"/>
              <a:t>Eenheid</a:t>
            </a:r>
          </a:p>
          <a:p>
            <a:r>
              <a:rPr lang="nl-NL" sz="3600" dirty="0"/>
              <a:t>Duizendtal  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E5615BA-F8FF-45B3-873C-E8FDB6719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074" y="2486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650F452-0B2D-4689-8D83-59F3C42BA3BC}"/>
              </a:ext>
            </a:extLst>
          </p:cNvPr>
          <p:cNvSpPr txBox="1"/>
          <p:nvPr/>
        </p:nvSpPr>
        <p:spPr>
          <a:xfrm>
            <a:off x="849683" y="1240076"/>
            <a:ext cx="2727813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Wat </a:t>
            </a:r>
            <a:r>
              <a:rPr lang="en-US" sz="3200" b="0" i="0" kern="1200" cap="all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staat</a:t>
            </a:r>
            <a:r>
              <a:rPr lang="en-US" sz="32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cap="all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er</a:t>
            </a:r>
            <a:r>
              <a:rPr lang="en-US" sz="32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in de </a:t>
            </a:r>
            <a:r>
              <a:rPr lang="en-US" sz="3200" b="0" i="0" kern="1200" cap="all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kennisclip</a:t>
            </a:r>
            <a:r>
              <a:rPr lang="en-US" sz="32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460E5ED-8D59-401C-B276-341004602426}"/>
              </a:ext>
            </a:extLst>
          </p:cNvPr>
          <p:cNvSpPr txBox="1"/>
          <p:nvPr/>
        </p:nvSpPr>
        <p:spPr>
          <a:xfrm>
            <a:off x="5210361" y="1472466"/>
            <a:ext cx="5198913" cy="2461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err="1"/>
              <a:t>Gehele</a:t>
            </a:r>
            <a:r>
              <a:rPr lang="en-US" sz="3200" dirty="0"/>
              <a:t> </a:t>
            </a:r>
            <a:r>
              <a:rPr lang="en-US" sz="3200" dirty="0" err="1"/>
              <a:t>getallen</a:t>
            </a:r>
            <a:endParaRPr lang="en-US" sz="3200" dirty="0"/>
          </a:p>
          <a:p>
            <a:pPr marL="1200150" lvl="2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err="1"/>
              <a:t>Cijfers</a:t>
            </a:r>
            <a:r>
              <a:rPr lang="en-US" sz="3200" dirty="0"/>
              <a:t> en </a:t>
            </a:r>
            <a:r>
              <a:rPr lang="en-US" sz="3200" dirty="0" err="1"/>
              <a:t>getallen</a:t>
            </a:r>
            <a:endParaRPr lang="en-US" sz="3200" dirty="0"/>
          </a:p>
          <a:p>
            <a:pPr marL="1200150" lvl="2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err="1"/>
              <a:t>Waarde</a:t>
            </a:r>
            <a:r>
              <a:rPr lang="en-US" sz="3200" dirty="0"/>
              <a:t> van </a:t>
            </a:r>
            <a:r>
              <a:rPr lang="en-US" sz="3200" dirty="0" err="1"/>
              <a:t>getallen</a:t>
            </a:r>
            <a:endParaRPr lang="en-US" sz="3200" dirty="0"/>
          </a:p>
          <a:p>
            <a:pPr marL="1200150" lvl="2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err="1"/>
              <a:t>Groter</a:t>
            </a:r>
            <a:r>
              <a:rPr lang="en-US" sz="3200" dirty="0"/>
              <a:t> dan, </a:t>
            </a:r>
            <a:r>
              <a:rPr lang="en-US" sz="3200" dirty="0" err="1"/>
              <a:t>kleiner</a:t>
            </a:r>
            <a:r>
              <a:rPr lang="en-US" sz="3200" dirty="0"/>
              <a:t> dan</a:t>
            </a:r>
          </a:p>
        </p:txBody>
      </p:sp>
      <p:pic>
        <p:nvPicPr>
          <p:cNvPr id="9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BC228EC-92A4-4F37-9C4D-F4CBB5D5E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870" y="4053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47EA3B-B8BE-4149-A8AB-B07DEA04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nl-NL" dirty="0"/>
              <a:t>Hele getallen</a:t>
            </a:r>
            <a:br>
              <a:rPr lang="nl-NL" sz="2600" dirty="0"/>
            </a:br>
            <a:r>
              <a:rPr lang="nl-NL" sz="2600" dirty="0"/>
              <a:t>groter of kleiner dan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059C1A-5E4E-440D-8840-DC7459ABA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Notatie</a:t>
            </a:r>
          </a:p>
          <a:p>
            <a:pPr marL="0" indent="0">
              <a:buNone/>
            </a:pPr>
            <a:r>
              <a:rPr lang="nl-NL" sz="3200" dirty="0"/>
              <a:t>Groter dan 	</a:t>
            </a:r>
            <a:r>
              <a:rPr lang="nl-NL" sz="3200" dirty="0">
                <a:sym typeface="Wingdings" panose="05000000000000000000" pitchFamily="2" charset="2"/>
              </a:rPr>
              <a:t> 	&gt;</a:t>
            </a:r>
          </a:p>
          <a:p>
            <a:pPr marL="0" indent="0">
              <a:buNone/>
            </a:pPr>
            <a:r>
              <a:rPr lang="nl-NL" sz="3200" dirty="0">
                <a:sym typeface="Wingdings" panose="05000000000000000000" pitchFamily="2" charset="2"/>
              </a:rPr>
              <a:t>Kleiner dan 	 	&lt;</a:t>
            </a:r>
            <a:endParaRPr lang="nl-NL" sz="3200" dirty="0"/>
          </a:p>
        </p:txBody>
      </p:sp>
      <p:pic>
        <p:nvPicPr>
          <p:cNvPr id="3074" name="Picture 2" descr="rekenen uitleg, oefenen, werkbladen, huiswerksommen">
            <a:extLst>
              <a:ext uri="{FF2B5EF4-FFF2-40B4-BE49-F238E27FC236}">
                <a16:creationId xmlns:a16="http://schemas.microsoft.com/office/drawing/2014/main" id="{0B4B3B03-81EE-406D-8C5A-02D5794F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1128652"/>
            <a:ext cx="4637119" cy="463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434F841-10CF-4CCC-815A-790B03AC41F8}"/>
              </a:ext>
            </a:extLst>
          </p:cNvPr>
          <p:cNvSpPr txBox="1"/>
          <p:nvPr/>
        </p:nvSpPr>
        <p:spPr>
          <a:xfrm rot="5400000">
            <a:off x="4669516" y="3855706"/>
            <a:ext cx="12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------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B5529CC-4CCF-4E11-A333-36E3833CF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218" y="291214"/>
            <a:ext cx="406400" cy="406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3361931-0C66-47AB-BE49-4370E8855B82}"/>
              </a:ext>
            </a:extLst>
          </p:cNvPr>
          <p:cNvSpPr txBox="1"/>
          <p:nvPr/>
        </p:nvSpPr>
        <p:spPr>
          <a:xfrm>
            <a:off x="1451276" y="4467250"/>
            <a:ext cx="328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Voorbeeld: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15 &gt;14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999 &lt; 9999</a:t>
            </a:r>
          </a:p>
          <a:p>
            <a:endParaRPr lang="nl-NL" sz="2800" dirty="0"/>
          </a:p>
        </p:txBody>
      </p:sp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8928AC9-FF19-405E-AB76-B236D4D12A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A289F-E94A-461F-BB11-CBE5266E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896" y="2168132"/>
            <a:ext cx="4071053" cy="3450613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1000 	&lt; 	1001</a:t>
            </a:r>
          </a:p>
          <a:p>
            <a:r>
              <a:rPr lang="nl-NL" sz="2800" dirty="0"/>
              <a:t>5 		&lt;	55</a:t>
            </a:r>
          </a:p>
          <a:p>
            <a:r>
              <a:rPr lang="nl-NL" sz="2800" dirty="0"/>
              <a:t>1,1 		&gt;	1,01</a:t>
            </a:r>
          </a:p>
          <a:p>
            <a:r>
              <a:rPr lang="nl-NL" sz="2800" dirty="0"/>
              <a:t>33331	&gt;	3331</a:t>
            </a:r>
          </a:p>
          <a:p>
            <a:r>
              <a:rPr lang="nl-NL" sz="2800" dirty="0"/>
              <a:t>0,001	&lt;	0,1</a:t>
            </a:r>
          </a:p>
          <a:p>
            <a:r>
              <a:rPr lang="nl-NL" sz="2800" dirty="0"/>
              <a:t>2221 	&gt;	222,1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0FA9D6-BB39-4B64-A2B1-74EF910E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>
            <a:normAutofit/>
          </a:bodyPr>
          <a:lstStyle/>
          <a:p>
            <a:r>
              <a:rPr lang="nl-NL" dirty="0"/>
              <a:t>Hele getallen</a:t>
            </a:r>
            <a:br>
              <a:rPr lang="nl-NL" sz="2600" dirty="0"/>
            </a:br>
            <a:r>
              <a:rPr lang="nl-NL" sz="2600" dirty="0"/>
              <a:t>groter of kleiner dan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EF4949E-B625-4069-848E-3DD98A01F76F}"/>
              </a:ext>
            </a:extLst>
          </p:cNvPr>
          <p:cNvSpPr txBox="1">
            <a:spLocks/>
          </p:cNvSpPr>
          <p:nvPr/>
        </p:nvSpPr>
        <p:spPr>
          <a:xfrm>
            <a:off x="1603979" y="2168132"/>
            <a:ext cx="333307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1000 …….  1001</a:t>
            </a:r>
          </a:p>
          <a:p>
            <a:r>
              <a:rPr lang="nl-NL" sz="2800" dirty="0"/>
              <a:t>5      …......   55</a:t>
            </a:r>
          </a:p>
          <a:p>
            <a:r>
              <a:rPr lang="nl-NL" sz="2800" dirty="0"/>
              <a:t>1,1   ……..   1,01</a:t>
            </a:r>
          </a:p>
          <a:p>
            <a:r>
              <a:rPr lang="nl-NL" sz="2800" dirty="0"/>
              <a:t>3331……..  33331</a:t>
            </a:r>
          </a:p>
          <a:p>
            <a:r>
              <a:rPr lang="nl-NL" sz="2800" dirty="0"/>
              <a:t>0,001……. 0,1</a:t>
            </a:r>
          </a:p>
          <a:p>
            <a:r>
              <a:rPr lang="nl-NL" sz="2800" dirty="0"/>
              <a:t>2221……..222,1</a:t>
            </a:r>
          </a:p>
        </p:txBody>
      </p:sp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0F91F5A-8A48-46F0-B3BC-05284F3D9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358" y="2380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05200A-E93C-4DC7-83B7-430136F1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Gehele GETALLEN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C142BBD4-9CE3-4726-A183-66958A066C85}"/>
              </a:ext>
            </a:extLst>
          </p:cNvPr>
          <p:cNvSpPr/>
          <p:nvPr/>
        </p:nvSpPr>
        <p:spPr>
          <a:xfrm>
            <a:off x="207583" y="4201821"/>
            <a:ext cx="6130003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2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3200" dirty="0" err="1"/>
              <a:t>Cijfers</a:t>
            </a:r>
            <a:r>
              <a:rPr lang="en-US" sz="3200" dirty="0"/>
              <a:t> en </a:t>
            </a:r>
            <a:r>
              <a:rPr lang="en-US" sz="3200" dirty="0" err="1"/>
              <a:t>getallen</a:t>
            </a:r>
            <a:endParaRPr lang="en-US" sz="32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74B4B2-0D3C-4C02-8731-A6CFF7F7E6C0}"/>
              </a:ext>
            </a:extLst>
          </p:cNvPr>
          <p:cNvSpPr txBox="1"/>
          <p:nvPr/>
        </p:nvSpPr>
        <p:spPr>
          <a:xfrm>
            <a:off x="5222121" y="1515613"/>
            <a:ext cx="3572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FF0000"/>
                </a:solidFill>
              </a:rPr>
              <a:t>Getallenlijn</a:t>
            </a:r>
          </a:p>
          <a:p>
            <a:pPr algn="ctr"/>
            <a:r>
              <a:rPr lang="nl-NL" sz="4800" b="1" dirty="0">
                <a:solidFill>
                  <a:srgbClr val="FF0000"/>
                </a:solidFill>
              </a:rPr>
              <a:t>12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3AB5C20-3753-4D4B-BDBF-5DABB0DC29FF}"/>
              </a:ext>
            </a:extLst>
          </p:cNvPr>
          <p:cNvSpPr txBox="1"/>
          <p:nvPr/>
        </p:nvSpPr>
        <p:spPr>
          <a:xfrm>
            <a:off x="8020573" y="2521455"/>
            <a:ext cx="417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B050"/>
                </a:solidFill>
              </a:rPr>
              <a:t>Miljoenen</a:t>
            </a:r>
          </a:p>
          <a:p>
            <a:pPr algn="ctr"/>
            <a:r>
              <a:rPr lang="nl-NL" sz="4800" b="1" dirty="0">
                <a:solidFill>
                  <a:srgbClr val="00B050"/>
                </a:solidFill>
              </a:rPr>
              <a:t>9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3100A68-AB45-4FF4-9537-D2240391D495}"/>
              </a:ext>
            </a:extLst>
          </p:cNvPr>
          <p:cNvSpPr txBox="1"/>
          <p:nvPr/>
        </p:nvSpPr>
        <p:spPr>
          <a:xfrm>
            <a:off x="5020635" y="3575256"/>
            <a:ext cx="458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</a:rPr>
              <a:t>Honderdtallen</a:t>
            </a:r>
          </a:p>
          <a:p>
            <a:pPr algn="ctr"/>
            <a:r>
              <a:rPr lang="nl-NL" sz="4800" b="1" dirty="0">
                <a:solidFill>
                  <a:srgbClr val="0070C0"/>
                </a:solidFill>
              </a:rPr>
              <a:t>13 </a:t>
            </a:r>
            <a:r>
              <a:rPr lang="nl-NL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CB2348-3C7B-4220-AC84-DD4049D943C1}"/>
              </a:ext>
            </a:extLst>
          </p:cNvPr>
          <p:cNvSpPr txBox="1"/>
          <p:nvPr/>
        </p:nvSpPr>
        <p:spPr>
          <a:xfrm>
            <a:off x="5706301" y="513547"/>
            <a:ext cx="4629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Uit hoeveel letters bestaan de volgende woorden?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DB5D58F-F2C6-4A26-819A-A59CC8489D94}"/>
              </a:ext>
            </a:extLst>
          </p:cNvPr>
          <p:cNvSpPr txBox="1"/>
          <p:nvPr/>
        </p:nvSpPr>
        <p:spPr>
          <a:xfrm>
            <a:off x="5706301" y="5496758"/>
            <a:ext cx="4629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Bestaan er ook woorden die maar uit 1 letter bestaan?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5301A02-6A0A-4C7A-B80E-39E5FD5C04A9}"/>
              </a:ext>
            </a:extLst>
          </p:cNvPr>
          <p:cNvSpPr txBox="1"/>
          <p:nvPr/>
        </p:nvSpPr>
        <p:spPr>
          <a:xfrm>
            <a:off x="10202324" y="5698122"/>
            <a:ext cx="176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O? en U</a:t>
            </a:r>
          </a:p>
        </p:txBody>
      </p:sp>
      <p:pic>
        <p:nvPicPr>
          <p:cNvPr id="16" name="Getallen en cijfers 1">
            <a:hlinkClick r:id="" action="ppaction://media"/>
            <a:extLst>
              <a:ext uri="{FF2B5EF4-FFF2-40B4-BE49-F238E27FC236}">
                <a16:creationId xmlns:a16="http://schemas.microsoft.com/office/drawing/2014/main" id="{DD4FA436-5FF2-4BF6-B214-475BC2DE3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276" y="322661"/>
            <a:ext cx="406400" cy="406400"/>
          </a:xfrm>
          <a:prstGeom prst="rect">
            <a:avLst/>
          </a:prstGeom>
        </p:spPr>
      </p:pic>
      <p:pic>
        <p:nvPicPr>
          <p:cNvPr id="18" name="Getallen en cijfers 2">
            <a:hlinkClick r:id="" action="ppaction://media"/>
            <a:extLst>
              <a:ext uri="{FF2B5EF4-FFF2-40B4-BE49-F238E27FC236}">
                <a16:creationId xmlns:a16="http://schemas.microsoft.com/office/drawing/2014/main" id="{9A95A76A-558D-4F28-847C-87070D375D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276" y="901642"/>
            <a:ext cx="406400" cy="406400"/>
          </a:xfrm>
          <a:prstGeom prst="rect">
            <a:avLst/>
          </a:prstGeom>
        </p:spPr>
      </p:pic>
      <p:pic>
        <p:nvPicPr>
          <p:cNvPr id="19" name="O en U">
            <a:hlinkClick r:id="" action="ppaction://media"/>
            <a:extLst>
              <a:ext uri="{FF2B5EF4-FFF2-40B4-BE49-F238E27FC236}">
                <a16:creationId xmlns:a16="http://schemas.microsoft.com/office/drawing/2014/main" id="{B012DF01-7959-45F2-9DF0-6805E35C30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276" y="1455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8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7288F8-5352-4A3A-99F1-66CFEC5D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280160"/>
            <a:ext cx="3539266" cy="4297680"/>
          </a:xfrm>
        </p:spPr>
        <p:txBody>
          <a:bodyPr anchor="ctr">
            <a:normAutofit/>
          </a:bodyPr>
          <a:lstStyle/>
          <a:p>
            <a:r>
              <a:rPr lang="nl-NL" sz="5400" dirty="0"/>
              <a:t>Gehele getallen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D10E5-541C-4738-940A-C874C4AC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718" y="359226"/>
            <a:ext cx="6130003" cy="11430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800" dirty="0"/>
              <a:t>Uit hoeveel letters bestaan de volgende woorden?</a:t>
            </a:r>
          </a:p>
          <a:p>
            <a:endParaRPr lang="nl-NL" sz="28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963FC5D-C197-4908-9C16-B8E070345B7E}"/>
              </a:ext>
            </a:extLst>
          </p:cNvPr>
          <p:cNvSpPr/>
          <p:nvPr/>
        </p:nvSpPr>
        <p:spPr>
          <a:xfrm>
            <a:off x="120497" y="3864364"/>
            <a:ext cx="6130003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2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3200" dirty="0" err="1"/>
              <a:t>Cijfers</a:t>
            </a:r>
            <a:r>
              <a:rPr lang="en-US" sz="3200" dirty="0"/>
              <a:t> en </a:t>
            </a:r>
            <a:r>
              <a:rPr lang="en-US" sz="3200" dirty="0" err="1"/>
              <a:t>getallen</a:t>
            </a:r>
            <a:endParaRPr lang="en-US" sz="3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73690E0-6FD8-4463-8063-57EC847235D6}"/>
              </a:ext>
            </a:extLst>
          </p:cNvPr>
          <p:cNvSpPr txBox="1"/>
          <p:nvPr/>
        </p:nvSpPr>
        <p:spPr>
          <a:xfrm>
            <a:off x="5220853" y="1415839"/>
            <a:ext cx="26955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456789</a:t>
            </a:r>
          </a:p>
          <a:p>
            <a:pPr algn="ctr"/>
            <a:r>
              <a:rPr lang="nl-NL" sz="6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04708D0-6EF3-4ACA-AC8A-D5F48CA4C59B}"/>
              </a:ext>
            </a:extLst>
          </p:cNvPr>
          <p:cNvSpPr txBox="1"/>
          <p:nvPr/>
        </p:nvSpPr>
        <p:spPr>
          <a:xfrm>
            <a:off x="7819025" y="2467609"/>
            <a:ext cx="38103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2060"/>
                </a:solidFill>
              </a:rPr>
              <a:t>3987654321</a:t>
            </a:r>
          </a:p>
          <a:p>
            <a:pPr algn="ctr"/>
            <a:r>
              <a:rPr lang="nl-NL" sz="66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46F4F5-C843-485D-BD43-64C08D228BA6}"/>
              </a:ext>
            </a:extLst>
          </p:cNvPr>
          <p:cNvSpPr txBox="1"/>
          <p:nvPr/>
        </p:nvSpPr>
        <p:spPr>
          <a:xfrm>
            <a:off x="4937839" y="3755007"/>
            <a:ext cx="42215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B050"/>
                </a:solidFill>
              </a:rPr>
              <a:t>111111111111</a:t>
            </a:r>
          </a:p>
          <a:p>
            <a:pPr algn="ctr"/>
            <a:r>
              <a:rPr lang="nl-NL" sz="6600" b="1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FAB69A5-3532-4296-B051-E4D92E82BC69}"/>
              </a:ext>
            </a:extLst>
          </p:cNvPr>
          <p:cNvSpPr/>
          <p:nvPr/>
        </p:nvSpPr>
        <p:spPr>
          <a:xfrm>
            <a:off x="5220853" y="5593771"/>
            <a:ext cx="5942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Bestaan er ook getallen die maar uit 1 cijfer bestaan?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37AF90-AE95-4EDA-B120-97A44DDC9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879" y="379486"/>
            <a:ext cx="406400" cy="4064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6F313B2-954C-4F57-AAE1-8B7FA9407C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879" y="829823"/>
            <a:ext cx="406400" cy="4064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1AC93D9-0FDD-4239-857E-86C385C21C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879" y="13225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3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83671-4615-4BC8-B77D-60469378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473" y="323241"/>
            <a:ext cx="6130003" cy="12769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4000" dirty="0"/>
              <a:t>Voorbeeld: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5508347-B367-485C-A429-4E7F99AE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600200"/>
            <a:ext cx="3538538" cy="4297363"/>
          </a:xfrm>
        </p:spPr>
        <p:txBody>
          <a:bodyPr anchor="ctr">
            <a:normAutofit/>
          </a:bodyPr>
          <a:lstStyle/>
          <a:p>
            <a:r>
              <a:rPr lang="nl-NL" sz="5400" dirty="0"/>
              <a:t>Gehele getallen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3A9C29A-98BD-41D0-A666-5B772A4BCFE9}"/>
              </a:ext>
            </a:extLst>
          </p:cNvPr>
          <p:cNvSpPr/>
          <p:nvPr/>
        </p:nvSpPr>
        <p:spPr>
          <a:xfrm>
            <a:off x="142269" y="4103850"/>
            <a:ext cx="6130003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2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3200" dirty="0" err="1"/>
              <a:t>Cijfers</a:t>
            </a:r>
            <a:r>
              <a:rPr lang="en-US" sz="3200" dirty="0"/>
              <a:t> en </a:t>
            </a:r>
            <a:r>
              <a:rPr lang="en-US" sz="3200" dirty="0" err="1"/>
              <a:t>getallen</a:t>
            </a:r>
            <a:endParaRPr lang="en-US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9E1728-A133-49FF-856C-F39508C549B5}"/>
              </a:ext>
            </a:extLst>
          </p:cNvPr>
          <p:cNvSpPr txBox="1"/>
          <p:nvPr/>
        </p:nvSpPr>
        <p:spPr>
          <a:xfrm>
            <a:off x="4917473" y="1236198"/>
            <a:ext cx="5876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Welke getallen kun je maken met de cijfers 4 en 8?</a:t>
            </a:r>
          </a:p>
          <a:p>
            <a:endParaRPr lang="nl-NL" sz="3200" dirty="0"/>
          </a:p>
          <a:p>
            <a:r>
              <a:rPr lang="nl-NL" sz="3200" dirty="0"/>
              <a:t>48</a:t>
            </a:r>
          </a:p>
          <a:p>
            <a:r>
              <a:rPr lang="nl-NL" sz="3200" dirty="0"/>
              <a:t>84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58A910B-D924-41F3-BF7A-4D71703D9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150" y="238679"/>
            <a:ext cx="406400" cy="4064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8375F74-87E7-4160-86E2-331466CE1F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911" y="8274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0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1A86B93D-0879-4BC3-B616-90E50448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720E885D-F4D2-48FD-95D9-DA0751F3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E61BB0-CF23-4C84-80FC-B314DC55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nl-NL"/>
              <a:t>Gehele getallen</a:t>
            </a:r>
            <a:br>
              <a:rPr lang="nl-NL"/>
            </a:br>
            <a:r>
              <a:rPr lang="en-US" err="1"/>
              <a:t>Cijfers</a:t>
            </a:r>
            <a:r>
              <a:rPr lang="en-US"/>
              <a:t> en </a:t>
            </a:r>
            <a:r>
              <a:rPr lang="en-US" err="1"/>
              <a:t>getallen</a:t>
            </a:r>
            <a:br>
              <a:rPr lang="en-US"/>
            </a:br>
            <a:endParaRPr lang="nl-NL"/>
          </a:p>
        </p:txBody>
      </p: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39EC1CB8-4497-451C-9F6C-6BC9B6505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599AF7C-8D7E-4D1B-AB28-587084B3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3" name="Tijdelijke aanduiding voor inhoud 2">
            <a:extLst>
              <a:ext uri="{FF2B5EF4-FFF2-40B4-BE49-F238E27FC236}">
                <a16:creationId xmlns:a16="http://schemas.microsoft.com/office/drawing/2014/main" id="{0903C20B-DCBC-4F65-A968-B559D38D0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359848"/>
              </p:ext>
            </p:extLst>
          </p:nvPr>
        </p:nvGraphicFramePr>
        <p:xfrm>
          <a:off x="853319" y="526825"/>
          <a:ext cx="6298596" cy="580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75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1DCC1BF-9A1E-4FCC-B51D-66F16BFBF788}"/>
              </a:ext>
            </a:extLst>
          </p:cNvPr>
          <p:cNvSpPr txBox="1">
            <a:spLocks/>
          </p:cNvSpPr>
          <p:nvPr/>
        </p:nvSpPr>
        <p:spPr>
          <a:xfrm>
            <a:off x="6229667" y="669706"/>
            <a:ext cx="5773479" cy="875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 err="1"/>
              <a:t>Gehele</a:t>
            </a:r>
            <a:r>
              <a:rPr lang="en-US" sz="4800" dirty="0"/>
              <a:t> </a:t>
            </a:r>
            <a:r>
              <a:rPr lang="en-US" sz="4800" dirty="0" err="1"/>
              <a:t>getallen</a:t>
            </a:r>
            <a:endParaRPr lang="en-US" sz="4800" dirty="0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1C4248-4EDB-4D30-A80F-1325B3E43570}"/>
              </a:ext>
            </a:extLst>
          </p:cNvPr>
          <p:cNvSpPr/>
          <p:nvPr/>
        </p:nvSpPr>
        <p:spPr>
          <a:xfrm>
            <a:off x="6945192" y="1271035"/>
            <a:ext cx="4365718" cy="875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14350" lvl="2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3200" dirty="0" err="1"/>
              <a:t>Waardes</a:t>
            </a:r>
            <a:r>
              <a:rPr lang="en-US" sz="3200" dirty="0"/>
              <a:t> van </a:t>
            </a:r>
            <a:r>
              <a:rPr lang="en-US" sz="3200" dirty="0" err="1"/>
              <a:t>getallen</a:t>
            </a:r>
            <a:endParaRPr lang="en-US" sz="3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03C5A6-7C83-4C58-B013-011C51D82778}"/>
              </a:ext>
            </a:extLst>
          </p:cNvPr>
          <p:cNvSpPr txBox="1"/>
          <p:nvPr/>
        </p:nvSpPr>
        <p:spPr>
          <a:xfrm>
            <a:off x="188854" y="536432"/>
            <a:ext cx="60524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400" dirty="0"/>
          </a:p>
          <a:p>
            <a:endParaRPr lang="nl-NL" sz="4400" dirty="0"/>
          </a:p>
          <a:p>
            <a:r>
              <a:rPr lang="nl-NL" sz="4400" dirty="0"/>
              <a:t>Voorbeeld:</a:t>
            </a:r>
          </a:p>
          <a:p>
            <a:r>
              <a:rPr lang="nl-NL" sz="4400" dirty="0"/>
              <a:t>We kijken naar het getal </a:t>
            </a:r>
          </a:p>
          <a:p>
            <a:r>
              <a:rPr lang="nl-NL" sz="8000" dirty="0"/>
              <a:t>385890</a:t>
            </a:r>
          </a:p>
        </p:txBody>
      </p:sp>
      <p:pic>
        <p:nvPicPr>
          <p:cNvPr id="54" name="Waardes van getallen">
            <a:hlinkClick r:id="" action="ppaction://media"/>
            <a:extLst>
              <a:ext uri="{FF2B5EF4-FFF2-40B4-BE49-F238E27FC236}">
                <a16:creationId xmlns:a16="http://schemas.microsoft.com/office/drawing/2014/main" id="{92CC87D8-76FC-408B-BD13-6765F5F4B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25" y="400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nl-NL" sz="5400" dirty="0">
                <a:solidFill>
                  <a:srgbClr val="C00000"/>
                </a:solidFill>
              </a:rPr>
              <a:t>3</a:t>
            </a:r>
            <a:r>
              <a:rPr lang="nl-NL" sz="5400" dirty="0"/>
              <a:t>85890</a:t>
            </a:r>
            <a:br>
              <a:rPr lang="nl-NL" dirty="0"/>
            </a:br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9A7607-4527-4D3B-9B1F-86B4BAE7D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3143488"/>
            <a:ext cx="7697967" cy="12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3  300000  3 x 100000 = driehonderdduizend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0190C5C-9132-4004-8FB8-BB3B2F892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365" y="2336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34B2-7DF4-4623-BFB6-14245495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nl-NL" sz="5400" dirty="0"/>
              <a:t>3</a:t>
            </a:r>
            <a:r>
              <a:rPr lang="nl-NL" sz="5400" dirty="0">
                <a:solidFill>
                  <a:srgbClr val="C00000"/>
                </a:solidFill>
              </a:rPr>
              <a:t>8</a:t>
            </a:r>
            <a:r>
              <a:rPr lang="nl-NL" sz="5400" dirty="0"/>
              <a:t>5890</a:t>
            </a:r>
            <a:br>
              <a:rPr lang="nl-NL" dirty="0"/>
            </a:br>
            <a:endParaRPr lang="nl-NL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003BB3A0-1355-43F2-94D6-15981CFD0B48}"/>
              </a:ext>
            </a:extLst>
          </p:cNvPr>
          <p:cNvSpPr/>
          <p:nvPr/>
        </p:nvSpPr>
        <p:spPr>
          <a:xfrm>
            <a:off x="4572002" y="3424751"/>
            <a:ext cx="83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8    80000  8 x 10000   = tachtigduizend  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1A6B96B-5308-4A79-959D-6E42C46231F4}"/>
              </a:ext>
            </a:extLst>
          </p:cNvPr>
          <p:cNvSpPr txBox="1">
            <a:spLocks/>
          </p:cNvSpPr>
          <p:nvPr/>
        </p:nvSpPr>
        <p:spPr>
          <a:xfrm>
            <a:off x="4587860" y="3004207"/>
            <a:ext cx="7697967" cy="5650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800" dirty="0">
                <a:sym typeface="Wingdings" panose="05000000000000000000" pitchFamily="2" charset="2"/>
              </a:rPr>
              <a:t>3  300000  3 x 100000 = driehonderdduizend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13603FB-4078-4AFE-897C-32A5AFD9C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643" y="48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9CCB1B922424AA30979816C1C09E7" ma:contentTypeVersion="2" ma:contentTypeDescription="Een nieuw document maken." ma:contentTypeScope="" ma:versionID="65f98fe4a0f931616af9729dde7212f8">
  <xsd:schema xmlns:xsd="http://www.w3.org/2001/XMLSchema" xmlns:xs="http://www.w3.org/2001/XMLSchema" xmlns:p="http://schemas.microsoft.com/office/2006/metadata/properties" xmlns:ns3="ff1f3cf2-5ea1-45df-b088-a74b8d61c4b5" targetNamespace="http://schemas.microsoft.com/office/2006/metadata/properties" ma:root="true" ma:fieldsID="ad133adcb89d9458e4030213e6e3be3a" ns3:_="">
    <xsd:import namespace="ff1f3cf2-5ea1-45df-b088-a74b8d61c4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f3cf2-5ea1-45df-b088-a74b8d61c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BF76B-AF08-4F72-A5AD-521CD91D3DA3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ff1f3cf2-5ea1-45df-b088-a74b8d61c4b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79B93C-77A1-4024-BC37-400897213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1f3cf2-5ea1-45df-b088-a74b8d61c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9F3E56-81F6-4680-ADF9-5364FB3BF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694</Words>
  <Application>Microsoft Office PowerPoint</Application>
  <PresentationFormat>Breedbeeld</PresentationFormat>
  <Paragraphs>148</Paragraphs>
  <Slides>21</Slides>
  <Notes>0</Notes>
  <HiddenSlides>0</HiddenSlides>
  <MMClips>24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Wingdings</vt:lpstr>
      <vt:lpstr>Galerie</vt:lpstr>
      <vt:lpstr>PowerPoint-presentatie</vt:lpstr>
      <vt:lpstr>PowerPoint-presentatie</vt:lpstr>
      <vt:lpstr>Gehele GETALLEN</vt:lpstr>
      <vt:lpstr>Gehele getallen</vt:lpstr>
      <vt:lpstr>Gehele getallen</vt:lpstr>
      <vt:lpstr>Gehele getallen Cijfers en getallen </vt:lpstr>
      <vt:lpstr>PowerPoint-presentatie</vt:lpstr>
      <vt:lpstr>385890 </vt:lpstr>
      <vt:lpstr>385890 </vt:lpstr>
      <vt:lpstr>385890 </vt:lpstr>
      <vt:lpstr>385890 </vt:lpstr>
      <vt:lpstr>385890 </vt:lpstr>
      <vt:lpstr>385890 </vt:lpstr>
      <vt:lpstr>385890 </vt:lpstr>
      <vt:lpstr>PowerPoint-presentatie</vt:lpstr>
      <vt:lpstr>291 </vt:lpstr>
      <vt:lpstr>1042 </vt:lpstr>
      <vt:lpstr>834610 </vt:lpstr>
      <vt:lpstr>Verschillende waardes van getallen</vt:lpstr>
      <vt:lpstr>Hele getallen groter of kleiner dan</vt:lpstr>
      <vt:lpstr>Hele getallen groter of kleiner 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Britt van Westen</dc:creator>
  <cp:lastModifiedBy>Britt van Westen</cp:lastModifiedBy>
  <cp:revision>1</cp:revision>
  <dcterms:created xsi:type="dcterms:W3CDTF">2020-11-07T12:58:02Z</dcterms:created>
  <dcterms:modified xsi:type="dcterms:W3CDTF">2020-11-07T13:23:02Z</dcterms:modified>
</cp:coreProperties>
</file>