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28EB75F4-5FC1-4810-9085-C8120887BA75}"/>
    <pc:docChg chg="undo custSel modSld">
      <pc:chgData name="Marieke Drabbe" userId="b9b1a049-6b87-453c-9d4e-1b3ea0ffd634" providerId="ADAL" clId="{28EB75F4-5FC1-4810-9085-C8120887BA75}" dt="2020-07-10T12:54:56.753" v="8" actId="20577"/>
      <pc:docMkLst>
        <pc:docMk/>
      </pc:docMkLst>
      <pc:sldChg chg="modSp mod">
        <pc:chgData name="Marieke Drabbe" userId="b9b1a049-6b87-453c-9d4e-1b3ea0ffd634" providerId="ADAL" clId="{28EB75F4-5FC1-4810-9085-C8120887BA75}" dt="2020-07-10T12:54:56.753" v="8" actId="20577"/>
        <pc:sldMkLst>
          <pc:docMk/>
          <pc:sldMk cId="83892022" sldId="260"/>
        </pc:sldMkLst>
        <pc:spChg chg="mod">
          <ac:chgData name="Marieke Drabbe" userId="b9b1a049-6b87-453c-9d4e-1b3ea0ffd634" providerId="ADAL" clId="{28EB75F4-5FC1-4810-9085-C8120887BA75}" dt="2020-07-10T12:54:56.753" v="8" actId="20577"/>
          <ac:spMkLst>
            <pc:docMk/>
            <pc:sldMk cId="83892022" sldId="260"/>
            <ac:spMk id="3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A4A7DE0C-5DB9-426C-9DA6-2C97D3EE0B98}"/>
    <pc:docChg chg="undo custSel addSld modSld">
      <pc:chgData name="Marieke Drabbe" userId="b9b1a049-6b87-453c-9d4e-1b3ea0ffd634" providerId="ADAL" clId="{A4A7DE0C-5DB9-426C-9DA6-2C97D3EE0B98}" dt="2020-06-05T11:22:49.435" v="285" actId="14100"/>
      <pc:docMkLst>
        <pc:docMk/>
      </pc:docMkLst>
      <pc:sldChg chg="modSp mod">
        <pc:chgData name="Marieke Drabbe" userId="b9b1a049-6b87-453c-9d4e-1b3ea0ffd634" providerId="ADAL" clId="{A4A7DE0C-5DB9-426C-9DA6-2C97D3EE0B98}" dt="2020-06-05T08:42:24.140" v="0" actId="1076"/>
        <pc:sldMkLst>
          <pc:docMk/>
          <pc:sldMk cId="3491648649" sldId="257"/>
        </pc:sldMkLst>
        <pc:spChg chg="mod">
          <ac:chgData name="Marieke Drabbe" userId="b9b1a049-6b87-453c-9d4e-1b3ea0ffd634" providerId="ADAL" clId="{A4A7DE0C-5DB9-426C-9DA6-2C97D3EE0B98}" dt="2020-06-05T08:42:24.140" v="0" actId="1076"/>
          <ac:spMkLst>
            <pc:docMk/>
            <pc:sldMk cId="3491648649" sldId="257"/>
            <ac:spMk id="15" creationId="{00000000-0000-0000-0000-000000000000}"/>
          </ac:spMkLst>
        </pc:spChg>
      </pc:sldChg>
      <pc:sldChg chg="modSp mod">
        <pc:chgData name="Marieke Drabbe" userId="b9b1a049-6b87-453c-9d4e-1b3ea0ffd634" providerId="ADAL" clId="{A4A7DE0C-5DB9-426C-9DA6-2C97D3EE0B98}" dt="2020-06-05T11:08:08.513" v="200" actId="13926"/>
        <pc:sldMkLst>
          <pc:docMk/>
          <pc:sldMk cId="83892022" sldId="260"/>
        </pc:sldMkLst>
        <pc:spChg chg="mod">
          <ac:chgData name="Marieke Drabbe" userId="b9b1a049-6b87-453c-9d4e-1b3ea0ffd634" providerId="ADAL" clId="{A4A7DE0C-5DB9-426C-9DA6-2C97D3EE0B98}" dt="2020-06-05T11:08:08.513" v="200" actId="13926"/>
          <ac:spMkLst>
            <pc:docMk/>
            <pc:sldMk cId="83892022" sldId="260"/>
            <ac:spMk id="3" creationId="{00000000-0000-0000-0000-000000000000}"/>
          </ac:spMkLst>
        </pc:spChg>
        <pc:spChg chg="mod">
          <ac:chgData name="Marieke Drabbe" userId="b9b1a049-6b87-453c-9d4e-1b3ea0ffd634" providerId="ADAL" clId="{A4A7DE0C-5DB9-426C-9DA6-2C97D3EE0B98}" dt="2020-06-05T08:50:32.363" v="5" actId="14100"/>
          <ac:spMkLst>
            <pc:docMk/>
            <pc:sldMk cId="83892022" sldId="260"/>
            <ac:spMk id="10" creationId="{00000000-0000-0000-0000-000000000000}"/>
          </ac:spMkLst>
        </pc:spChg>
        <pc:spChg chg="mod">
          <ac:chgData name="Marieke Drabbe" userId="b9b1a049-6b87-453c-9d4e-1b3ea0ffd634" providerId="ADAL" clId="{A4A7DE0C-5DB9-426C-9DA6-2C97D3EE0B98}" dt="2020-06-05T08:50:35.699" v="6" actId="14100"/>
          <ac:spMkLst>
            <pc:docMk/>
            <pc:sldMk cId="83892022" sldId="260"/>
            <ac:spMk id="12" creationId="{00000000-0000-0000-0000-000000000000}"/>
          </ac:spMkLst>
        </pc:spChg>
        <pc:picChg chg="mod">
          <ac:chgData name="Marieke Drabbe" userId="b9b1a049-6b87-453c-9d4e-1b3ea0ffd634" providerId="ADAL" clId="{A4A7DE0C-5DB9-426C-9DA6-2C97D3EE0B98}" dt="2020-06-05T08:51:36.750" v="34" actId="1076"/>
          <ac:picMkLst>
            <pc:docMk/>
            <pc:sldMk cId="83892022" sldId="260"/>
            <ac:picMk id="2" creationId="{00000000-0000-0000-0000-000000000000}"/>
          </ac:picMkLst>
        </pc:picChg>
      </pc:sldChg>
      <pc:sldChg chg="modSp mod">
        <pc:chgData name="Marieke Drabbe" userId="b9b1a049-6b87-453c-9d4e-1b3ea0ffd634" providerId="ADAL" clId="{A4A7DE0C-5DB9-426C-9DA6-2C97D3EE0B98}" dt="2020-06-05T08:55:44.812" v="183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A4A7DE0C-5DB9-426C-9DA6-2C97D3EE0B98}" dt="2020-06-05T08:55:11.711" v="79" actId="20577"/>
          <ac:spMkLst>
            <pc:docMk/>
            <pc:sldMk cId="1752962136" sldId="263"/>
            <ac:spMk id="2" creationId="{00000000-0000-0000-0000-000000000000}"/>
          </ac:spMkLst>
        </pc:spChg>
        <pc:spChg chg="mod">
          <ac:chgData name="Marieke Drabbe" userId="b9b1a049-6b87-453c-9d4e-1b3ea0ffd634" providerId="ADAL" clId="{A4A7DE0C-5DB9-426C-9DA6-2C97D3EE0B98}" dt="2020-06-05T08:55:44.812" v="183" actId="20577"/>
          <ac:spMkLst>
            <pc:docMk/>
            <pc:sldMk cId="1752962136" sldId="263"/>
            <ac:spMk id="8" creationId="{00000000-0000-0000-0000-000000000000}"/>
          </ac:spMkLst>
        </pc:spChg>
      </pc:sldChg>
      <pc:sldChg chg="modSp mod">
        <pc:chgData name="Marieke Drabbe" userId="b9b1a049-6b87-453c-9d4e-1b3ea0ffd634" providerId="ADAL" clId="{A4A7DE0C-5DB9-426C-9DA6-2C97D3EE0B98}" dt="2020-06-05T08:55:53.220" v="199" actId="20577"/>
        <pc:sldMkLst>
          <pc:docMk/>
          <pc:sldMk cId="2446642812" sldId="264"/>
        </pc:sldMkLst>
        <pc:spChg chg="mod">
          <ac:chgData name="Marieke Drabbe" userId="b9b1a049-6b87-453c-9d4e-1b3ea0ffd634" providerId="ADAL" clId="{A4A7DE0C-5DB9-426C-9DA6-2C97D3EE0B98}" dt="2020-06-05T08:55:53.220" v="199" actId="2057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A4A7DE0C-5DB9-426C-9DA6-2C97D3EE0B98}" dt="2020-06-05T08:52:06.896" v="37" actId="404"/>
          <ac:spMkLst>
            <pc:docMk/>
            <pc:sldMk cId="2446642812" sldId="264"/>
            <ac:spMk id="9" creationId="{00000000-0000-0000-0000-000000000000}"/>
          </ac:spMkLst>
        </pc:spChg>
        <pc:spChg chg="mod">
          <ac:chgData name="Marieke Drabbe" userId="b9b1a049-6b87-453c-9d4e-1b3ea0ffd634" providerId="ADAL" clId="{A4A7DE0C-5DB9-426C-9DA6-2C97D3EE0B98}" dt="2020-06-05T08:52:11.493" v="38" actId="404"/>
          <ac:spMkLst>
            <pc:docMk/>
            <pc:sldMk cId="2446642812" sldId="264"/>
            <ac:spMk id="10" creationId="{00000000-0000-0000-0000-000000000000}"/>
          </ac:spMkLst>
        </pc:spChg>
        <pc:picChg chg="mod">
          <ac:chgData name="Marieke Drabbe" userId="b9b1a049-6b87-453c-9d4e-1b3ea0ffd634" providerId="ADAL" clId="{A4A7DE0C-5DB9-426C-9DA6-2C97D3EE0B98}" dt="2020-06-05T08:52:16.894" v="39" actId="1076"/>
          <ac:picMkLst>
            <pc:docMk/>
            <pc:sldMk cId="2446642812" sldId="264"/>
            <ac:picMk id="1026" creationId="{00000000-0000-0000-0000-000000000000}"/>
          </ac:picMkLst>
        </pc:picChg>
      </pc:sldChg>
      <pc:sldChg chg="modSp mod">
        <pc:chgData name="Marieke Drabbe" userId="b9b1a049-6b87-453c-9d4e-1b3ea0ffd634" providerId="ADAL" clId="{A4A7DE0C-5DB9-426C-9DA6-2C97D3EE0B98}" dt="2020-06-05T08:54:58.400" v="56" actId="20577"/>
        <pc:sldMkLst>
          <pc:docMk/>
          <pc:sldMk cId="2052387474" sldId="265"/>
        </pc:sldMkLst>
        <pc:graphicFrameChg chg="modGraphic">
          <ac:chgData name="Marieke Drabbe" userId="b9b1a049-6b87-453c-9d4e-1b3ea0ffd634" providerId="ADAL" clId="{A4A7DE0C-5DB9-426C-9DA6-2C97D3EE0B98}" dt="2020-06-05T08:54:58.400" v="56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A4A7DE0C-5DB9-426C-9DA6-2C97D3EE0B98}" dt="2020-06-05T11:22:49.435" v="285" actId="14100"/>
        <pc:sldMkLst>
          <pc:docMk/>
          <pc:sldMk cId="2429038155" sldId="268"/>
        </pc:sldMkLst>
        <pc:spChg chg="mod">
          <ac:chgData name="Marieke Drabbe" userId="b9b1a049-6b87-453c-9d4e-1b3ea0ffd634" providerId="ADAL" clId="{A4A7DE0C-5DB9-426C-9DA6-2C97D3EE0B98}" dt="2020-06-05T11:22:29.536" v="216" actId="20577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A4A7DE0C-5DB9-426C-9DA6-2C97D3EE0B98}" dt="2020-06-05T11:22:49.435" v="285" actId="14100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398252" y="232675"/>
            <a:ext cx="10515600" cy="643655"/>
          </a:xfrm>
        </p:spPr>
        <p:txBody>
          <a:bodyPr>
            <a:normAutofit fontScale="90000"/>
          </a:bodyPr>
          <a:lstStyle/>
          <a:p>
            <a:r>
              <a:rPr lang="nl-NL"/>
              <a:t>IBS Mijn leefomgeving</a:t>
            </a:r>
          </a:p>
        </p:txBody>
      </p:sp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608351" y="983729"/>
            <a:ext cx="5401924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Als professional organiseer je bijeenkomsten en kun je informatie overdragen. Omdat je niet alles alleen kunt doen, moet je samenwerken en taken verdelen.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gaat aan de slag met je directe leefomgeving: je leefstijl, je verbruik, je </a:t>
            </a:r>
            <a:r>
              <a:rPr lang="nl-NL" altLang="nl-NL" sz="1600">
                <a:latin typeface="+mn-lt"/>
              </a:rPr>
              <a:t>reststromen, je </a:t>
            </a:r>
            <a:r>
              <a:rPr lang="nl-NL" altLang="nl-NL" sz="1600" dirty="0">
                <a:latin typeface="+mn-lt"/>
              </a:rPr>
              <a:t>vrijetijdsbesteding, woonomgeving en je eigen financiële huishouding. Daarnaast ga je inzicht krijgen in jouw kwaliteiten: wie ben jij? En hoe profileer je jezelf?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320540" y="983729"/>
            <a:ext cx="5576289" cy="30962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>
                <a:latin typeface="+mn-lt"/>
              </a:rPr>
              <a:t>Opdracht</a:t>
            </a:r>
            <a:endParaRPr lang="nl-NL" altLang="nl-NL" sz="1400">
              <a:latin typeface="+mn-lt"/>
            </a:endParaRPr>
          </a:p>
          <a:p>
            <a:pPr marL="285750" indent="-285750"/>
            <a:r>
              <a:rPr lang="nl-NL" sz="1600"/>
              <a:t>Samen met  je leerjaar organiseer je een verhalencafé.  </a:t>
            </a:r>
          </a:p>
          <a:p>
            <a:pPr marL="285750" indent="-285750"/>
            <a:r>
              <a:rPr lang="nl-NL" sz="1600"/>
              <a:t>Het verhalencafé voer je aan het eind van de periode uit.</a:t>
            </a:r>
          </a:p>
          <a:p>
            <a:pPr marL="285750" indent="-285750"/>
            <a:r>
              <a:rPr lang="nl-NL" sz="1600"/>
              <a:t>Jullie presenteren wat je hebt geleerd over je directe leefomgeving (micro- en </a:t>
            </a:r>
            <a:r>
              <a:rPr lang="nl-NL" sz="1600" err="1"/>
              <a:t>meso</a:t>
            </a:r>
            <a:r>
              <a:rPr lang="nl-NL" sz="1600"/>
              <a:t>-omgeving). Bespreek hierbij je opgedane kennis, vaardigheden en ervaringen.</a:t>
            </a:r>
          </a:p>
          <a:p>
            <a:pPr marL="285750" indent="-285750"/>
            <a:r>
              <a:rPr lang="nl-NL" sz="1600"/>
              <a:t>Bij de organisatie houd je rekening met tijd, geld en mensen.</a:t>
            </a:r>
          </a:p>
          <a:p>
            <a:pPr marL="285750" indent="-285750"/>
            <a:r>
              <a:rPr lang="nl-NL" sz="1600"/>
              <a:t>De avond moet goed verlopen. Hiervoor is onderling overleg nodig. Jullie zijn samen verantwoordelijk, communicatie is dus heel belangrijk.</a:t>
            </a:r>
          </a:p>
          <a:p>
            <a:pPr marL="285750" indent="-285750"/>
            <a:endParaRPr lang="nl-NL" sz="1600"/>
          </a:p>
        </p:txBody>
      </p:sp>
      <p:sp>
        <p:nvSpPr>
          <p:cNvPr id="15" name="Tekstvak 14"/>
          <p:cNvSpPr txBox="1"/>
          <p:nvPr/>
        </p:nvSpPr>
        <p:spPr>
          <a:xfrm>
            <a:off x="608351" y="3484780"/>
            <a:ext cx="5401924" cy="181588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Voorwaarden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De locatie mag geen geld kosten.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Minimaal 15% van de genodigden is aanwezig.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Er is budget voor hapjes en drankjes.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De projectgroepen overleggen regelmatig.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De presentatie en projectvoorbereiding zijn voldoende om beoordeeld te worden.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242" y="4076065"/>
            <a:ext cx="2550278" cy="2516425"/>
          </a:xfrm>
          <a:prstGeom prst="rect">
            <a:avLst/>
          </a:prstGeom>
        </p:spPr>
      </p:pic>
      <p:sp>
        <p:nvSpPr>
          <p:cNvPr id="17" name="Rechthoek 16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398252" y="311698"/>
            <a:ext cx="10515600" cy="643655"/>
          </a:xfrm>
        </p:spPr>
        <p:txBody>
          <a:bodyPr>
            <a:normAutofit fontScale="90000"/>
          </a:bodyPr>
          <a:lstStyle/>
          <a:p>
            <a:r>
              <a:rPr lang="nl-NL"/>
              <a:t>Mijn leefomgeving - Toetsing</a:t>
            </a:r>
          </a:p>
        </p:txBody>
      </p:sp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22860" y="1126304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Toetsen </a:t>
            </a:r>
          </a:p>
          <a:p>
            <a:pPr eaLnBrk="1" hangingPunct="1">
              <a:defRPr/>
            </a:pPr>
            <a:r>
              <a:rPr lang="nl-NL" sz="1600"/>
              <a:t>Dit IBS wordt afgerond met 3 </a:t>
            </a:r>
            <a:r>
              <a:rPr lang="nl-NL" sz="1600" err="1"/>
              <a:t>toetsmomenten</a:t>
            </a:r>
            <a:r>
              <a:rPr lang="nl-NL" sz="1600"/>
              <a:t>: kennistoets, projectvoorstel en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7" y="1126304"/>
            <a:ext cx="4678922" cy="28352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/>
              <a:t>Je kunt de basisbegrippen uit de beroepssituatie uitleggen en toepassen. </a:t>
            </a:r>
            <a:endParaRPr lang="nl-NL" sz="1600">
              <a:cs typeface="Calibri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l-NL" sz="1600"/>
              <a:t>Je kunt de basisbegrippen uit de beroepssituatie plaatsen in de maatschappelijke context.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l-NL" sz="1600"/>
              <a:t>Je kunt projectmatig werken.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l-NL" sz="1600"/>
              <a:t>Je kunt volgens de richtlijnen uit de beroepssituatie een evenement organiseren.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l-NL" sz="1600"/>
              <a:t>Je kunt uit bestaande gegevens conclusies trekken die van toepassing zijn op een concrete situatie. </a:t>
            </a:r>
          </a:p>
          <a:p>
            <a:r>
              <a:rPr lang="nl-NL" sz="1600"/>
              <a:t>6.   Je kunt op een correcte manier presenteren. </a:t>
            </a:r>
            <a:r>
              <a:rPr lang="nl-NL" sz="1600" b="1"/>
              <a:t> </a:t>
            </a:r>
            <a:endParaRPr lang="nl-NL" sz="160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146391"/>
              </p:ext>
            </p:extLst>
          </p:nvPr>
        </p:nvGraphicFramePr>
        <p:xfrm>
          <a:off x="622861" y="2491538"/>
          <a:ext cx="5616013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243899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435365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Plan van aanpak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Presentatie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 t/m 2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3</a:t>
                      </a:r>
                      <a:r>
                        <a:rPr lang="nl-NL" sz="1400" baseline="0"/>
                        <a:t> t/m 4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6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2x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Individueel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pic>
        <p:nvPicPr>
          <p:cNvPr id="11" name="Afbeelding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445" y="4285796"/>
            <a:ext cx="2171700" cy="2171700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306730" y="439919"/>
            <a:ext cx="10515600" cy="643655"/>
          </a:xfrm>
        </p:spPr>
        <p:txBody>
          <a:bodyPr>
            <a:normAutofit/>
          </a:bodyPr>
          <a:lstStyle/>
          <a:p>
            <a:r>
              <a:rPr lang="nl-NL" sz="4000"/>
              <a:t>Mijn leefomgeving – Leervragen en competenties</a:t>
            </a:r>
          </a:p>
        </p:txBody>
      </p:sp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289241"/>
            <a:ext cx="5405017" cy="13924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Ondernemerschapscompetenties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Financieel beheren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Plannen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Prestatiegerichtheid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Pro-activiteit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95454" y="1289241"/>
            <a:ext cx="4870986" cy="30469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Leervragen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Hoe richten jullie het programma van deze bijeenkomst in?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Hoe zorgen jullie voor een goede communicatie binnen de projectgroep en met andere projectgroepen?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Welke stappen nemen jullie om tot en mooie bijeenkomst te komen?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Hoe zorgen jullie ervoor dat de bijeenkomst een onvergetelijk moment wordt?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Welke rollen neem jij allemaal aan en hoe gedraag je je binnen die rol?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548" y="4541896"/>
            <a:ext cx="1858561" cy="1858561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6251273" y="2887340"/>
            <a:ext cx="5405018" cy="206210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Werkprocessen </a:t>
            </a:r>
          </a:p>
          <a:p>
            <a:pPr>
              <a:defRPr/>
            </a:pPr>
            <a:r>
              <a:rPr lang="nl-NL" sz="1600"/>
              <a:t>B1-K1-W2: Communiceert met klanten, gasten, publiek en/of derden</a:t>
            </a:r>
          </a:p>
          <a:p>
            <a:pPr>
              <a:defRPr/>
            </a:pPr>
            <a:r>
              <a:rPr lang="nl-NL" sz="1600"/>
              <a:t>B1-K3-W1: Maakt een planning voor de organisatie van activiteiten</a:t>
            </a:r>
          </a:p>
          <a:p>
            <a:pPr>
              <a:defRPr/>
            </a:pPr>
            <a:r>
              <a:rPr lang="nl-NL" sz="1600"/>
              <a:t>B1-K3-W2: Bereidt de uitvoering van activiteiten voor</a:t>
            </a:r>
          </a:p>
          <a:p>
            <a:pPr>
              <a:defRPr/>
            </a:pPr>
            <a:r>
              <a:rPr lang="nl-NL" sz="1600"/>
              <a:t>B1-K4-W1: Plant en verdeelt de werkzaamheden</a:t>
            </a:r>
          </a:p>
          <a:p>
            <a:pPr>
              <a:defRPr/>
            </a:pPr>
            <a:r>
              <a:rPr lang="nl-NL" sz="1600"/>
              <a:t>B1-K4-W2: Begroot financiën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430910" y="160929"/>
            <a:ext cx="10515600" cy="643655"/>
          </a:xfrm>
        </p:spPr>
        <p:txBody>
          <a:bodyPr>
            <a:normAutofit/>
          </a:bodyPr>
          <a:lstStyle/>
          <a:p>
            <a:r>
              <a:rPr lang="nl-NL" sz="4000"/>
              <a:t>Mijn leefomgeving - Kennistoets</a:t>
            </a:r>
            <a:endParaRPr lang="nl-NL"/>
          </a:p>
        </p:txBody>
      </p:sp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510462" y="911120"/>
            <a:ext cx="5733320" cy="1600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chemeClr val="accent5"/>
                </a:solidFill>
                <a:latin typeface="+mn-lt"/>
              </a:rPr>
              <a:t>Kennistoets</a:t>
            </a:r>
            <a:endParaRPr lang="nl-NL" altLang="nl-NL" sz="1800" dirty="0">
              <a:solidFill>
                <a:schemeClr val="accent5"/>
              </a:solidFill>
              <a:latin typeface="+mn-lt"/>
            </a:endParaRP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  In deze kennistoets wordt leerdoel 1 en 2 getoetst. Bij deze leerdoelen horen verschillende succescriteria.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422906" y="878406"/>
            <a:ext cx="5609693" cy="50598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2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-Je kunt benoemen wat de relatie is tussen duurzaamheid binnen de verschillende specialisaties. 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het belang van duurzaamheid voor het voortbestaan van de wereld toelichten. 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voorbeelden geven hoe je duurzamer kan leven.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benoemen welke elementen het energieverbruik van een huishouden bepalen.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voorbeelden noemen van trends en ontwikkelingen in de leefomgeving.  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voorbeelden geven van vrijetijdsbedrijven en uitleggen waarom dit vrijetijdsbedrijven zijn.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je eigen vrijetijdsbesteding in kaart brengen en verklaren aan de hand van de begrippen trends en ontwikkelingen.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voorbeelden noemen van manieren om energie en water te besparen in een woonhuis.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benoemen welke aspecten de status van iemands gezondheid bepalen. 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benoemen welke gevaren een te hoge BMI en obesitas hebben voor de gezondheid. 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uitleggen op welke principes de </a:t>
            </a:r>
            <a:r>
              <a:rPr lang="nl-NL" sz="1300" dirty="0" err="1">
                <a:latin typeface="+mn-lt"/>
              </a:rPr>
              <a:t>biobased</a:t>
            </a:r>
            <a:r>
              <a:rPr lang="nl-NL" sz="1300" dirty="0">
                <a:latin typeface="+mn-lt"/>
              </a:rPr>
              <a:t> </a:t>
            </a:r>
            <a:r>
              <a:rPr lang="nl-NL" sz="1300" dirty="0" err="1">
                <a:latin typeface="+mn-lt"/>
              </a:rPr>
              <a:t>economy</a:t>
            </a:r>
            <a:r>
              <a:rPr lang="nl-NL" sz="1300" dirty="0">
                <a:latin typeface="+mn-lt"/>
              </a:rPr>
              <a:t> is gebaseerd. 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-Je kunt uitleggen welke reststromen er in de eigen omgeving zijn. </a:t>
            </a:r>
          </a:p>
          <a:p>
            <a:pPr>
              <a:spcAft>
                <a:spcPts val="0"/>
              </a:spcAft>
              <a:buNone/>
            </a:pPr>
            <a:r>
              <a:rPr lang="nl-NL" sz="1300" dirty="0">
                <a:latin typeface="+mn-lt"/>
              </a:rPr>
              <a:t>- Je kunt manieren benoemen om reststromen uit huishoudens zo nuttig mogelijk te gebruiken.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510462" y="2720272"/>
            <a:ext cx="5733320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dirty="0">
                <a:solidFill>
                  <a:schemeClr val="tx1"/>
                </a:solidFill>
              </a:rPr>
              <a:t>Succescriteria leerdoel 1</a:t>
            </a:r>
          </a:p>
          <a:p>
            <a:pPr>
              <a:spcBef>
                <a:spcPct val="20000"/>
              </a:spcBef>
            </a:pPr>
            <a:r>
              <a:rPr lang="nl-NL" sz="1300" b="0" dirty="0">
                <a:solidFill>
                  <a:schemeClr val="tx1"/>
                </a:solidFill>
              </a:rPr>
              <a:t>-  Je kunt de aangeboden begrippen voor Vrije tijd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 dirty="0">
                <a:solidFill>
                  <a:schemeClr val="tx1"/>
                </a:solidFill>
              </a:rPr>
              <a:t>-  Je kunt de aangeboden begrippen voor Water &amp; Energie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 dirty="0">
                <a:solidFill>
                  <a:schemeClr val="tx1"/>
                </a:solidFill>
              </a:rPr>
              <a:t>-  Je kunt de aangeboden begrippen voor Stad &amp; Wijk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 dirty="0">
                <a:solidFill>
                  <a:schemeClr val="tx1"/>
                </a:solidFill>
              </a:rPr>
              <a:t>-  Je kunt de aangeboden begrippen voor Lifestyle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 dirty="0">
                <a:solidFill>
                  <a:schemeClr val="tx1"/>
                </a:solidFill>
              </a:rPr>
              <a:t>- Je kunt de aangeboden begrippen voor </a:t>
            </a:r>
            <a:r>
              <a:rPr lang="nl-NL" sz="1300" b="0" dirty="0" err="1">
                <a:solidFill>
                  <a:schemeClr val="tx1"/>
                </a:solidFill>
              </a:rPr>
              <a:t>Biobased</a:t>
            </a:r>
            <a:r>
              <a:rPr lang="nl-NL" sz="1300" b="0" dirty="0">
                <a:solidFill>
                  <a:schemeClr val="tx1"/>
                </a:solidFill>
              </a:rPr>
              <a:t> </a:t>
            </a:r>
            <a:r>
              <a:rPr lang="nl-NL" sz="1300" b="0" dirty="0" err="1">
                <a:solidFill>
                  <a:schemeClr val="tx1"/>
                </a:solidFill>
              </a:rPr>
              <a:t>economy</a:t>
            </a:r>
            <a:r>
              <a:rPr lang="nl-NL" sz="1300" b="0" dirty="0">
                <a:solidFill>
                  <a:schemeClr val="tx1"/>
                </a:solidFill>
              </a:rPr>
              <a:t> uitleggen en toepassen. </a:t>
            </a:r>
          </a:p>
          <a:p>
            <a:pPr>
              <a:spcBef>
                <a:spcPct val="20000"/>
              </a:spcBef>
            </a:pPr>
            <a:r>
              <a:rPr lang="nl-NL" sz="1300" b="0" dirty="0">
                <a:solidFill>
                  <a:schemeClr val="tx1"/>
                </a:solidFill>
              </a:rPr>
              <a:t>- Je kunt de aangeboden begrippen voor projectmanagement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 dirty="0">
                <a:solidFill>
                  <a:schemeClr val="tx1"/>
                </a:solidFill>
              </a:rPr>
              <a:t>- Je kunt de aangeboden begrippen voor marketing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 dirty="0">
                <a:solidFill>
                  <a:schemeClr val="tx1"/>
                </a:solidFill>
              </a:rPr>
              <a:t>- Je kunt de aangeboden begrippen voor financieel management uitleggen en toepassen. </a:t>
            </a:r>
          </a:p>
          <a:p>
            <a:pPr>
              <a:spcBef>
                <a:spcPct val="20000"/>
              </a:spcBef>
            </a:pPr>
            <a:r>
              <a:rPr lang="nl-NL" sz="1300" b="0" dirty="0">
                <a:solidFill>
                  <a:schemeClr val="tx1"/>
                </a:solidFill>
              </a:rPr>
              <a:t>- Je kunt de aangeboden begrippen voor de verborgen impact uitleggen en toepassen. 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</a:t>
            </a:r>
            <a:r>
              <a:rPr lang="nl-NL" sz="1300" b="0" dirty="0">
                <a:solidFill>
                  <a:schemeClr val="tx1"/>
                </a:solidFill>
              </a:rPr>
              <a:t>Je kunt de aangeboden begrippen voor samenwerken uitleggen en toepassen.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710" y="5727383"/>
            <a:ext cx="623969" cy="773915"/>
          </a:xfrm>
          <a:prstGeom prst="rect">
            <a:avLst/>
          </a:prstGeom>
        </p:spPr>
      </p:pic>
      <p:sp>
        <p:nvSpPr>
          <p:cNvPr id="13" name="Rechthoek 12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440" y="65445"/>
            <a:ext cx="10515600" cy="758281"/>
          </a:xfrm>
        </p:spPr>
        <p:txBody>
          <a:bodyPr/>
          <a:lstStyle/>
          <a:p>
            <a:r>
              <a:rPr lang="nl-NL" dirty="0"/>
              <a:t>Mijn leefomgeving – Plan van aanpak</a:t>
            </a:r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661637" y="923008"/>
            <a:ext cx="5821011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chemeClr val="accent5"/>
                </a:solidFill>
                <a:latin typeface="+mn-lt"/>
              </a:rPr>
              <a:t>Plan van aanpak</a:t>
            </a:r>
            <a:endParaRPr lang="nl-NL" altLang="nl-NL" sz="1800" dirty="0">
              <a:solidFill>
                <a:schemeClr val="accent5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Het plan van aanpak schrijven jullie de voorbereiding voor het verhalencafé. Met het plan van aanpak worden leerdoel 3 en 4 getoetst. Bij deze leerdoelen horen verschillende succescriteria. </a:t>
            </a:r>
            <a:endParaRPr lang="nl-NL" altLang="nl-NL" sz="1600" dirty="0">
              <a:latin typeface="+mn-lt"/>
              <a:cs typeface="Calibri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661637" y="2383846"/>
            <a:ext cx="5821008" cy="3588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3</a:t>
            </a:r>
          </a:p>
          <a:p>
            <a:pPr>
              <a:spcBef>
                <a:spcPct val="20000"/>
              </a:spcBef>
            </a:pPr>
            <a:r>
              <a:rPr lang="nl-NL" b="0">
                <a:solidFill>
                  <a:schemeClr val="tx1"/>
                </a:solidFill>
              </a:rPr>
              <a:t>- Je kunt in afstemming met de opdrachtgever projectkaders opstellen.</a:t>
            </a:r>
          </a:p>
          <a:p>
            <a:r>
              <a:rPr lang="nl-NL" b="0">
                <a:solidFill>
                  <a:schemeClr val="tx1"/>
                </a:solidFill>
              </a:rPr>
              <a:t>- Je kunt projectdoelen SMART formuleren.</a:t>
            </a:r>
          </a:p>
          <a:p>
            <a:r>
              <a:rPr lang="nl-NL" b="0">
                <a:solidFill>
                  <a:schemeClr val="tx1"/>
                </a:solidFill>
              </a:rPr>
              <a:t>- Je kunt de verschillende projectfases binnen je project benoemen.</a:t>
            </a:r>
          </a:p>
          <a:p>
            <a:r>
              <a:rPr lang="nl-NL" b="0">
                <a:solidFill>
                  <a:schemeClr val="tx1"/>
                </a:solidFill>
              </a:rPr>
              <a:t>- Je kunt een complete activiteitenlijst voor je project opstellen.</a:t>
            </a:r>
          </a:p>
          <a:p>
            <a:r>
              <a:rPr lang="nl-NL" b="0">
                <a:solidFill>
                  <a:schemeClr val="tx1"/>
                </a:solidFill>
              </a:rPr>
              <a:t>- Je kunt deadlines voor je project bepalen.</a:t>
            </a:r>
          </a:p>
          <a:p>
            <a:r>
              <a:rPr lang="nl-NL" b="0">
                <a:solidFill>
                  <a:schemeClr val="tx1"/>
                </a:solidFill>
              </a:rPr>
              <a:t>- Je kunt een taakverdeling voor je project maken.</a:t>
            </a:r>
          </a:p>
          <a:p>
            <a:r>
              <a:rPr lang="nl-NL" b="0">
                <a:solidFill>
                  <a:schemeClr val="tx1"/>
                </a:solidFill>
              </a:rPr>
              <a:t>- Je kunt een draaiboek opstellen.</a:t>
            </a:r>
          </a:p>
          <a:p>
            <a:r>
              <a:rPr lang="nl-NL" b="0">
                <a:solidFill>
                  <a:schemeClr val="tx1"/>
                </a:solidFill>
              </a:rPr>
              <a:t>- Je kunt een projectplan opstellen, waarin correct taalgebruik wordt toegepast.</a:t>
            </a:r>
          </a:p>
          <a:p>
            <a:r>
              <a:rPr lang="nl-NL" b="0">
                <a:solidFill>
                  <a:schemeClr val="tx1"/>
                </a:solidFill>
              </a:rPr>
              <a:t>- Je kunt het projectplan maken in een tekstverwerkingsprogramma, waarbij aandacht wordt besteed aan de lay-out .</a:t>
            </a:r>
          </a:p>
          <a:p>
            <a:r>
              <a:rPr lang="nl-NL" b="0">
                <a:solidFill>
                  <a:schemeClr val="tx1"/>
                </a:solidFill>
              </a:rPr>
              <a:t>- Je kunt evalueren en reflecteren op de samenwerking.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7077216" y="923008"/>
            <a:ext cx="4723720" cy="19636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>
                <a:latin typeface="+mn-lt"/>
              </a:rPr>
              <a:t>Succescriteria leerdoel 4</a:t>
            </a:r>
          </a:p>
          <a:p>
            <a:pPr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- Je kunt een passende en aansprekende uitnodiging voor je evenement maken.</a:t>
            </a:r>
          </a:p>
          <a:p>
            <a:pPr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- Je kunt aan de hand van een vooraf opgesteld draaiboek een evenement uitvoeren.</a:t>
            </a:r>
          </a:p>
          <a:p>
            <a:pPr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- Je kunt voor je evenement een realistisch kostenbegroting maken en de kosten verantwoorden.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217" y="3560862"/>
            <a:ext cx="2181718" cy="2138083"/>
          </a:xfrm>
          <a:prstGeom prst="rect">
            <a:avLst/>
          </a:prstGeom>
        </p:spPr>
      </p:pic>
      <p:sp>
        <p:nvSpPr>
          <p:cNvPr id="13" name="Rechthoek 12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440" y="65445"/>
            <a:ext cx="11457892" cy="758281"/>
          </a:xfrm>
        </p:spPr>
        <p:txBody>
          <a:bodyPr>
            <a:normAutofit/>
          </a:bodyPr>
          <a:lstStyle/>
          <a:p>
            <a:r>
              <a:rPr lang="nl-NL" dirty="0"/>
              <a:t>Voorwaarde voor beoordeling Plan van aanpak</a:t>
            </a:r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IBS-SEM-DWI-X41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05" y="817393"/>
            <a:ext cx="4068622" cy="5760344"/>
          </a:xfrm>
          <a:prstGeom prst="rect">
            <a:avLst/>
          </a:prstGeom>
        </p:spPr>
      </p:pic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499" y="1572326"/>
            <a:ext cx="2294122" cy="229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5513" y="4232274"/>
            <a:ext cx="5224377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chemeClr val="accent5"/>
                </a:solidFill>
                <a:latin typeface="+mn-lt"/>
              </a:rPr>
              <a:t>Plan van aanpak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plan van aanpak wordt alleen beoordeeld als het aan de 'voorwaarden voor beoordeling' voldoet. De checklist hiervoor zie je hiernaast en is ook te downloaden in de Wiki.</a:t>
            </a:r>
          </a:p>
        </p:txBody>
      </p:sp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440" y="65445"/>
            <a:ext cx="10515600" cy="758281"/>
          </a:xfrm>
        </p:spPr>
        <p:txBody>
          <a:bodyPr/>
          <a:lstStyle/>
          <a:p>
            <a:r>
              <a:rPr lang="nl-NL"/>
              <a:t>Mijn leefomgeving - Presentatie</a:t>
            </a:r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472439" y="823726"/>
            <a:ext cx="6195350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chemeClr val="accent5"/>
                </a:solidFill>
                <a:latin typeface="+mn-lt"/>
              </a:rPr>
              <a:t>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presentatie wordt beoordeeld op inhoud en vaardigheden. Met deze presentatie worden leerdoel 2 t/m 6 getoetst. Leerdoelen 1 t/m 4 zijn al aan bod gekomen bij de kennistoets en het plan van aanpak.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72439" y="2024257"/>
            <a:ext cx="6195349" cy="44319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dirty="0">
                <a:solidFill>
                  <a:schemeClr val="tx1"/>
                </a:solidFill>
              </a:rPr>
              <a:t>Succescriteria leerdoel 5</a:t>
            </a:r>
          </a:p>
          <a:p>
            <a:r>
              <a:rPr lang="nl-NL" sz="1400" b="0" dirty="0"/>
              <a:t>- Je kunt door middel van een wijkschouw je eigen wijk in kaart brengen en hier logische conclusies uit trekken.</a:t>
            </a:r>
          </a:p>
          <a:p>
            <a:r>
              <a:rPr lang="nl-NL" sz="1400" b="0" dirty="0"/>
              <a:t>- Je kunt het energieverbruik van je eigen huishouden in kaart brengen en hier logische conclusies uit trekken.</a:t>
            </a:r>
          </a:p>
          <a:p>
            <a:r>
              <a:rPr lang="nl-NL" sz="1400" b="0" dirty="0"/>
              <a:t>- Je kunt je eigen leefstijl in kaart brengen en hier logische conclusies uit trekken.</a:t>
            </a:r>
          </a:p>
          <a:p>
            <a:r>
              <a:rPr lang="nl-NL" sz="1400" b="0" dirty="0"/>
              <a:t>- Je kunt het Angelo-raamwerk op je eigen situatie toepassen en hier logische conclusies uit trekken.</a:t>
            </a:r>
          </a:p>
          <a:p>
            <a:r>
              <a:rPr lang="nl-NL" sz="1400" b="0" dirty="0"/>
              <a:t>- Je kunt uitleggen op welke principes (thema’s) de </a:t>
            </a:r>
            <a:r>
              <a:rPr lang="nl-NL" sz="1400" b="0" dirty="0" err="1"/>
              <a:t>Biobased</a:t>
            </a:r>
            <a:r>
              <a:rPr lang="nl-NL" sz="1400" b="0" dirty="0"/>
              <a:t> </a:t>
            </a:r>
            <a:r>
              <a:rPr lang="nl-NL" sz="1400" b="0" dirty="0" err="1"/>
              <a:t>economy</a:t>
            </a:r>
            <a:r>
              <a:rPr lang="nl-NL" sz="1400" b="0" dirty="0"/>
              <a:t> is gebaseerd. </a:t>
            </a:r>
          </a:p>
          <a:p>
            <a:r>
              <a:rPr lang="nl-NL" sz="1400" b="0" dirty="0"/>
              <a:t>- Je kunt uitleggen welke reststromen er in de eigen omgeving zijn en in welke categorieën deze te verdelen zijn.</a:t>
            </a:r>
          </a:p>
          <a:p>
            <a:r>
              <a:rPr lang="nl-NL" sz="1400" b="0" dirty="0"/>
              <a:t>- Je kunt het begrip duurzaamheid belichten vanuit het perspectief van de vijf specialisaties.</a:t>
            </a:r>
          </a:p>
          <a:p>
            <a:r>
              <a:rPr lang="nl-NL" sz="1400" b="0" dirty="0"/>
              <a:t>- Je kunt de SWOT-analyse en het nut hiervan uitleggen aan de hand van een passend voorbeeld. </a:t>
            </a:r>
          </a:p>
          <a:p>
            <a:r>
              <a:rPr lang="nl-NL" sz="1400" b="0" dirty="0"/>
              <a:t>- Je kunt je eigen vrijetijdsbesteding beschrijven aan de hand van vrijetijdsbedrijven en vrijetijdsproducten. </a:t>
            </a:r>
          </a:p>
          <a:p>
            <a:r>
              <a:rPr lang="nl-NL" sz="1400" b="0" dirty="0"/>
              <a:t>- Je kunt aan de hand van passende voorbeelden trends en ontwikkelingen in de vrijetijdssector toelichten.</a:t>
            </a:r>
            <a:endParaRPr lang="nl-NL" sz="1400" b="0" dirty="0">
              <a:solidFill>
                <a:schemeClr val="tx1"/>
              </a:solidFill>
            </a:endParaRPr>
          </a:p>
        </p:txBody>
      </p:sp>
      <p:pic>
        <p:nvPicPr>
          <p:cNvPr id="1026" name="Picture 2" descr="Afbeeldingsresultaat voor presentat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574" y="169049"/>
            <a:ext cx="2034895" cy="182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959978" y="2024257"/>
            <a:ext cx="4908491" cy="24929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6</a:t>
            </a:r>
          </a:p>
          <a:p>
            <a:pPr>
              <a:spcAft>
                <a:spcPts val="0"/>
              </a:spcAft>
              <a:buNone/>
            </a:pPr>
            <a:r>
              <a:rPr lang="nl-NL" sz="1400" dirty="0">
                <a:latin typeface="+mn-lt"/>
              </a:rPr>
              <a:t>- Je kunt overtuigend en met verdieping presenteren voor publiek (bezoekers van het evenement). </a:t>
            </a:r>
          </a:p>
          <a:p>
            <a:pPr>
              <a:spcAft>
                <a:spcPts val="0"/>
              </a:spcAft>
              <a:buNone/>
            </a:pPr>
            <a:r>
              <a:rPr lang="nl-NL" sz="1400" dirty="0">
                <a:latin typeface="+mn-lt"/>
              </a:rPr>
              <a:t>- Je kunt tijdens de uitvoering van je evenement een professionele beroepshouding aannemen. </a:t>
            </a:r>
          </a:p>
          <a:p>
            <a:pPr>
              <a:spcAft>
                <a:spcPts val="0"/>
              </a:spcAft>
              <a:buNone/>
            </a:pPr>
            <a:r>
              <a:rPr lang="nl-NL" sz="1400" dirty="0">
                <a:latin typeface="+mn-lt"/>
              </a:rPr>
              <a:t>- Je kunt mensen op een gepaste manier te woord staan, waarbij je correct taalgebruik toepast.</a:t>
            </a:r>
          </a:p>
          <a:p>
            <a:pPr>
              <a:spcAft>
                <a:spcPts val="0"/>
              </a:spcAft>
              <a:buNone/>
            </a:pPr>
            <a:r>
              <a:rPr lang="nl-NL" sz="1400" dirty="0">
                <a:latin typeface="+mn-lt"/>
              </a:rPr>
              <a:t>- Je kunt adequaat reageren op vragen.</a:t>
            </a:r>
          </a:p>
          <a:p>
            <a:pPr>
              <a:spcAft>
                <a:spcPts val="0"/>
              </a:spcAft>
              <a:buNone/>
            </a:pPr>
            <a:r>
              <a:rPr lang="nl-NL" sz="1400" dirty="0">
                <a:latin typeface="+mn-lt"/>
              </a:rPr>
              <a:t>- Je kunt met gebruik van (digitale) visuele ondersteuning een presentatie maken.</a:t>
            </a:r>
            <a:endParaRPr lang="nl-NL" altLang="nl-NL" sz="1400" b="1" dirty="0">
              <a:latin typeface="+mn-lt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F34ADA-D914-411A-8EB7-0F69CC745A7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FA93557-2B7C-4D2C-92DE-673898D7DE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736307-F38E-4AD4-B413-DBB4123290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1419</Words>
  <Application>Microsoft Office PowerPoint</Application>
  <PresentationFormat>Breedbeeld</PresentationFormat>
  <Paragraphs>152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Kantoorthema</vt:lpstr>
      <vt:lpstr>IBS Mijn leefomgeving</vt:lpstr>
      <vt:lpstr>Mijn leefomgeving - Toetsing</vt:lpstr>
      <vt:lpstr>Mijn leefomgeving – Leervragen en competenties</vt:lpstr>
      <vt:lpstr>Mijn leefomgeving - Kennistoets</vt:lpstr>
      <vt:lpstr>Mijn leefomgeving – Plan van aanpak</vt:lpstr>
      <vt:lpstr>Voorwaarde voor beoordeling Plan van aanpak</vt:lpstr>
      <vt:lpstr>Mijn leefomgeving - 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4</cp:revision>
  <dcterms:created xsi:type="dcterms:W3CDTF">2017-02-03T11:29:36Z</dcterms:created>
  <dcterms:modified xsi:type="dcterms:W3CDTF">2020-07-10T12:55:02Z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