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13"/>
  </p:notesMasterIdLst>
  <p:sldIdLst>
    <p:sldId id="256" r:id="rId6"/>
    <p:sldId id="260" r:id="rId7"/>
    <p:sldId id="264" r:id="rId8"/>
    <p:sldId id="265" r:id="rId9"/>
    <p:sldId id="266" r:id="rId10"/>
    <p:sldId id="267" r:id="rId11"/>
    <p:sldId id="259" r:id="rId1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7FF00"/>
    <a:srgbClr val="000644"/>
    <a:srgbClr val="B8A1FF"/>
    <a:srgbClr val="431F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F6D17A-E128-4EFA-B3BA-8D9AD6CAB485}" type="datetimeFigureOut">
              <a:rPr lang="nl-NL" smtClean="0"/>
              <a:t>12-1-2024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7AC336-F5DA-454C-8EAC-64177B2F49FB}" type="slidenum">
              <a:rPr lang="nl-NL" smtClean="0"/>
              <a:t>‹nr.›</a:t>
            </a:fld>
            <a:endParaRPr lang="nl-NL"/>
          </a:p>
        </p:txBody>
      </p:sp>
    </p:spTree>
    <p:extLst>
      <p:ext uri="{BB962C8B-B14F-4D97-AF65-F5344CB8AC3E}">
        <p14:creationId xmlns:p14="http://schemas.microsoft.com/office/powerpoint/2010/main" val="802641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1A8BD68-CFB7-4CE8-927C-EC6ABA7511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6C8E20B-A0BF-4CD6-AEE6-FAEAB7BE140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7894417-9658-4824-AB01-4E994083AE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C824CAF-DF54-4A8A-A4C4-E08E0DB6F5BA}"/>
              </a:ext>
            </a:extLst>
          </p:cNvPr>
          <p:cNvSpPr>
            <a:spLocks noGrp="1"/>
          </p:cNvSpPr>
          <p:nvPr>
            <p:ph type="dt" sz="half" idx="10"/>
          </p:nvPr>
        </p:nvSpPr>
        <p:spPr/>
        <p:txBody>
          <a:bodyPr/>
          <a:lstStyle/>
          <a:p>
            <a:fld id="{B9E8D4D1-00C4-4E8E-99A5-8D1DF5379DBE}" type="datetimeFigureOut">
              <a:rPr lang="nl-NL" smtClean="0"/>
              <a:t>12-1-2024</a:t>
            </a:fld>
            <a:endParaRPr lang="nl-NL"/>
          </a:p>
        </p:txBody>
      </p:sp>
      <p:sp>
        <p:nvSpPr>
          <p:cNvPr id="5" name="Tijdelijke aanduiding voor voettekst 4">
            <a:extLst>
              <a:ext uri="{FF2B5EF4-FFF2-40B4-BE49-F238E27FC236}">
                <a16:creationId xmlns:a16="http://schemas.microsoft.com/office/drawing/2014/main" id="{9A008C39-37FF-4EBA-8913-006DB03BCACB}"/>
              </a:ext>
            </a:extLst>
          </p:cNvPr>
          <p:cNvSpPr>
            <a:spLocks noGrp="1"/>
          </p:cNvSpPr>
          <p:nvPr>
            <p:ph type="ftr" sz="quarter" idx="11"/>
          </p:nvPr>
        </p:nvSpPr>
        <p:spPr/>
        <p:txBody>
          <a:bodyPr/>
          <a:lstStyle/>
          <a:p>
            <a:endParaRPr lang="nl-NL"/>
          </a:p>
        </p:txBody>
      </p:sp>
      <p:pic>
        <p:nvPicPr>
          <p:cNvPr id="8" name="Afbeelding 7">
            <a:extLst>
              <a:ext uri="{FF2B5EF4-FFF2-40B4-BE49-F238E27FC236}">
                <a16:creationId xmlns:a16="http://schemas.microsoft.com/office/drawing/2014/main" id="{F78F163C-C938-43FA-A41C-FC704C3531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2905244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0591A0-60A4-4847-AF78-F5902E00DA58}"/>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8837452B-0951-4A8E-A308-0F1DC67E45C9}"/>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B75F331-83B5-4EAC-B87D-4CC6AA48B29E}"/>
              </a:ext>
            </a:extLst>
          </p:cNvPr>
          <p:cNvSpPr>
            <a:spLocks noGrp="1"/>
          </p:cNvSpPr>
          <p:nvPr>
            <p:ph type="dt" sz="half" idx="10"/>
          </p:nvPr>
        </p:nvSpPr>
        <p:spPr/>
        <p:txBody>
          <a:bodyPr/>
          <a:lstStyle/>
          <a:p>
            <a:fld id="{B9E8D4D1-00C4-4E8E-99A5-8D1DF5379DBE}" type="datetimeFigureOut">
              <a:rPr lang="nl-NL" smtClean="0"/>
              <a:t>12-1-2024</a:t>
            </a:fld>
            <a:endParaRPr lang="nl-NL"/>
          </a:p>
        </p:txBody>
      </p:sp>
      <p:sp>
        <p:nvSpPr>
          <p:cNvPr id="5" name="Tijdelijke aanduiding voor voettekst 4">
            <a:extLst>
              <a:ext uri="{FF2B5EF4-FFF2-40B4-BE49-F238E27FC236}">
                <a16:creationId xmlns:a16="http://schemas.microsoft.com/office/drawing/2014/main" id="{A7201D60-3EB0-4848-9483-BA0B7A382D1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382EEA5-DFCC-4140-A4BA-7684F9CE9E0B}"/>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3654075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9AC9D59A-D458-4DDF-94BA-24798633E07C}"/>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09415F9B-FAA3-4C44-A97A-1464DEF448FD}"/>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57FD2AF-8CB4-45F1-97D8-4297B01B38EC}"/>
              </a:ext>
            </a:extLst>
          </p:cNvPr>
          <p:cNvSpPr>
            <a:spLocks noGrp="1"/>
          </p:cNvSpPr>
          <p:nvPr>
            <p:ph type="dt" sz="half" idx="10"/>
          </p:nvPr>
        </p:nvSpPr>
        <p:spPr/>
        <p:txBody>
          <a:bodyPr/>
          <a:lstStyle/>
          <a:p>
            <a:fld id="{B9E8D4D1-00C4-4E8E-99A5-8D1DF5379DBE}" type="datetimeFigureOut">
              <a:rPr lang="nl-NL" smtClean="0"/>
              <a:t>12-1-2024</a:t>
            </a:fld>
            <a:endParaRPr lang="nl-NL"/>
          </a:p>
        </p:txBody>
      </p:sp>
      <p:sp>
        <p:nvSpPr>
          <p:cNvPr id="5" name="Tijdelijke aanduiding voor voettekst 4">
            <a:extLst>
              <a:ext uri="{FF2B5EF4-FFF2-40B4-BE49-F238E27FC236}">
                <a16:creationId xmlns:a16="http://schemas.microsoft.com/office/drawing/2014/main" id="{CFFFB73D-C98E-4D31-8992-B05E3E63385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9437391-13BE-45E9-AE69-B660F3A9681D}"/>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34744145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1A8BD68-CFB7-4CE8-927C-EC6ABA7511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6C8E20B-A0BF-4CD6-AEE6-FAEAB7BE140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7894417-9658-4824-AB01-4E994083AE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C824CAF-DF54-4A8A-A4C4-E08E0DB6F5BA}"/>
              </a:ext>
            </a:extLst>
          </p:cNvPr>
          <p:cNvSpPr>
            <a:spLocks noGrp="1"/>
          </p:cNvSpPr>
          <p:nvPr>
            <p:ph type="dt" sz="half" idx="10"/>
          </p:nvPr>
        </p:nvSpPr>
        <p:spPr/>
        <p:txBody>
          <a:bodyPr/>
          <a:lstStyle/>
          <a:p>
            <a:fld id="{B9E8D4D1-00C4-4E8E-99A5-8D1DF5379DBE}" type="datetimeFigureOut">
              <a:rPr lang="nl-NL" smtClean="0"/>
              <a:t>12-1-2024</a:t>
            </a:fld>
            <a:endParaRPr lang="nl-NL"/>
          </a:p>
        </p:txBody>
      </p:sp>
      <p:sp>
        <p:nvSpPr>
          <p:cNvPr id="5" name="Tijdelijke aanduiding voor voettekst 4">
            <a:extLst>
              <a:ext uri="{FF2B5EF4-FFF2-40B4-BE49-F238E27FC236}">
                <a16:creationId xmlns:a16="http://schemas.microsoft.com/office/drawing/2014/main" id="{9A008C39-37FF-4EBA-8913-006DB03BCACB}"/>
              </a:ext>
            </a:extLst>
          </p:cNvPr>
          <p:cNvSpPr>
            <a:spLocks noGrp="1"/>
          </p:cNvSpPr>
          <p:nvPr>
            <p:ph type="ftr" sz="quarter" idx="11"/>
          </p:nvPr>
        </p:nvSpPr>
        <p:spPr/>
        <p:txBody>
          <a:bodyPr/>
          <a:lstStyle/>
          <a:p>
            <a:endParaRPr lang="nl-NL"/>
          </a:p>
        </p:txBody>
      </p:sp>
      <p:pic>
        <p:nvPicPr>
          <p:cNvPr id="8" name="Afbeelding 7">
            <a:extLst>
              <a:ext uri="{FF2B5EF4-FFF2-40B4-BE49-F238E27FC236}">
                <a16:creationId xmlns:a16="http://schemas.microsoft.com/office/drawing/2014/main" id="{F78F163C-C938-43FA-A41C-FC704C35311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26875414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B9E8D4D1-00C4-4E8E-99A5-8D1DF5379DBE}" type="datetimeFigureOut">
              <a:rPr lang="nl-NL" smtClean="0"/>
              <a:t>12-1-2024</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35102190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FF87D9-0B69-41E6-BCC7-2A763CFB964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5094E34-B709-4148-AAD2-3E31B39B38C8}"/>
              </a:ext>
            </a:extLst>
          </p:cNvPr>
          <p:cNvSpPr>
            <a:spLocks noGrp="1"/>
          </p:cNvSpPr>
          <p:nvPr>
            <p:ph type="dt" sz="half" idx="10"/>
          </p:nvPr>
        </p:nvSpPr>
        <p:spPr/>
        <p:txBody>
          <a:bodyPr/>
          <a:lstStyle/>
          <a:p>
            <a:fld id="{B9E8D4D1-00C4-4E8E-99A5-8D1DF5379DBE}" type="datetimeFigureOut">
              <a:rPr lang="nl-NL" smtClean="0"/>
              <a:t>12-1-2024</a:t>
            </a:fld>
            <a:endParaRPr lang="nl-NL"/>
          </a:p>
        </p:txBody>
      </p:sp>
      <p:sp>
        <p:nvSpPr>
          <p:cNvPr id="4" name="Tijdelijke aanduiding voor voettekst 3">
            <a:extLst>
              <a:ext uri="{FF2B5EF4-FFF2-40B4-BE49-F238E27FC236}">
                <a16:creationId xmlns:a16="http://schemas.microsoft.com/office/drawing/2014/main" id="{DAB07FF9-DFE7-4583-9ED1-72016D530BF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A20854E-98DB-41E1-A8DE-A42436926A44}"/>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16101032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13613605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2429701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B9E8D4D1-00C4-4E8E-99A5-8D1DF5379DBE}" type="datetimeFigureOut">
              <a:rPr lang="nl-NL" smtClean="0"/>
              <a:t>12-1-2024</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1920274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394600-9DAC-4D92-8597-8AB85823B8AF}"/>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B17AAB87-9E9D-4848-B01F-B686DFFC71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EA525AA0-CCF7-4BA9-BE63-E4E6D9DD0874}"/>
              </a:ext>
            </a:extLst>
          </p:cNvPr>
          <p:cNvSpPr>
            <a:spLocks noGrp="1"/>
          </p:cNvSpPr>
          <p:nvPr>
            <p:ph type="dt" sz="half" idx="10"/>
          </p:nvPr>
        </p:nvSpPr>
        <p:spPr/>
        <p:txBody>
          <a:bodyPr/>
          <a:lstStyle/>
          <a:p>
            <a:fld id="{B9E8D4D1-00C4-4E8E-99A5-8D1DF5379DBE}" type="datetimeFigureOut">
              <a:rPr lang="nl-NL" smtClean="0"/>
              <a:t>12-1-2024</a:t>
            </a:fld>
            <a:endParaRPr lang="nl-NL"/>
          </a:p>
        </p:txBody>
      </p:sp>
      <p:sp>
        <p:nvSpPr>
          <p:cNvPr id="5" name="Tijdelijke aanduiding voor voettekst 4">
            <a:extLst>
              <a:ext uri="{FF2B5EF4-FFF2-40B4-BE49-F238E27FC236}">
                <a16:creationId xmlns:a16="http://schemas.microsoft.com/office/drawing/2014/main" id="{4C6792A8-FDDC-4370-9B77-0D977ABEC51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620C28A-39F5-413C-AEB2-CCA744B7439E}"/>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534882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2AB93F-D037-4CCB-8B21-F2F48F4AA78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E4F5F613-CCBA-40B2-B2E2-8537C79A806E}"/>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A9D08B1D-4D0F-4632-B2CC-189A95048E8A}"/>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5AE51300-EA7D-4A03-B30C-EE3D97655BBF}"/>
              </a:ext>
            </a:extLst>
          </p:cNvPr>
          <p:cNvSpPr>
            <a:spLocks noGrp="1"/>
          </p:cNvSpPr>
          <p:nvPr>
            <p:ph type="dt" sz="half" idx="10"/>
          </p:nvPr>
        </p:nvSpPr>
        <p:spPr/>
        <p:txBody>
          <a:bodyPr/>
          <a:lstStyle/>
          <a:p>
            <a:fld id="{B9E8D4D1-00C4-4E8E-99A5-8D1DF5379DBE}" type="datetimeFigureOut">
              <a:rPr lang="nl-NL" smtClean="0"/>
              <a:t>12-1-2024</a:t>
            </a:fld>
            <a:endParaRPr lang="nl-NL"/>
          </a:p>
        </p:txBody>
      </p:sp>
      <p:sp>
        <p:nvSpPr>
          <p:cNvPr id="6" name="Tijdelijke aanduiding voor voettekst 5">
            <a:extLst>
              <a:ext uri="{FF2B5EF4-FFF2-40B4-BE49-F238E27FC236}">
                <a16:creationId xmlns:a16="http://schemas.microsoft.com/office/drawing/2014/main" id="{5D438FE8-C55B-4E7D-820A-04DB0D9FBFB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23F88EC-826B-45A7-BCC1-8FF2569B35A8}"/>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1836340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6FDB4A-0726-418D-AC69-D0382940D385}"/>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5C7A7694-8529-4E68-B4C2-04052E31FA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356FB180-AFE4-4D00-A208-D87655B567B1}"/>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3FB310F7-6ED9-4016-BDEF-02F3CDCF28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BD454CAF-1BDC-49F9-9A71-37EC6D1120DD}"/>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D7CB9E7B-CA38-4CF5-B792-B9B9AD1D385B}"/>
              </a:ext>
            </a:extLst>
          </p:cNvPr>
          <p:cNvSpPr>
            <a:spLocks noGrp="1"/>
          </p:cNvSpPr>
          <p:nvPr>
            <p:ph type="dt" sz="half" idx="10"/>
          </p:nvPr>
        </p:nvSpPr>
        <p:spPr/>
        <p:txBody>
          <a:bodyPr/>
          <a:lstStyle/>
          <a:p>
            <a:fld id="{B9E8D4D1-00C4-4E8E-99A5-8D1DF5379DBE}" type="datetimeFigureOut">
              <a:rPr lang="nl-NL" smtClean="0"/>
              <a:t>12-1-2024</a:t>
            </a:fld>
            <a:endParaRPr lang="nl-NL"/>
          </a:p>
        </p:txBody>
      </p:sp>
      <p:sp>
        <p:nvSpPr>
          <p:cNvPr id="8" name="Tijdelijke aanduiding voor voettekst 7">
            <a:extLst>
              <a:ext uri="{FF2B5EF4-FFF2-40B4-BE49-F238E27FC236}">
                <a16:creationId xmlns:a16="http://schemas.microsoft.com/office/drawing/2014/main" id="{337B29A3-3C01-4965-B6F9-6264E15F6010}"/>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80B58FCE-5190-4C2C-8297-252D9C3D27C5}"/>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3876800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77D59E-AD22-4185-BBE5-357BA5A1D778}"/>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C07E239D-5E0C-449F-81DF-D7DBEFCB6E9B}"/>
              </a:ext>
            </a:extLst>
          </p:cNvPr>
          <p:cNvSpPr>
            <a:spLocks noGrp="1"/>
          </p:cNvSpPr>
          <p:nvPr>
            <p:ph type="dt" sz="half" idx="10"/>
          </p:nvPr>
        </p:nvSpPr>
        <p:spPr/>
        <p:txBody>
          <a:bodyPr/>
          <a:lstStyle/>
          <a:p>
            <a:fld id="{B9E8D4D1-00C4-4E8E-99A5-8D1DF5379DBE}" type="datetimeFigureOut">
              <a:rPr lang="nl-NL" smtClean="0"/>
              <a:t>12-1-2024</a:t>
            </a:fld>
            <a:endParaRPr lang="nl-NL"/>
          </a:p>
        </p:txBody>
      </p:sp>
      <p:sp>
        <p:nvSpPr>
          <p:cNvPr id="4" name="Tijdelijke aanduiding voor voettekst 3">
            <a:extLst>
              <a:ext uri="{FF2B5EF4-FFF2-40B4-BE49-F238E27FC236}">
                <a16:creationId xmlns:a16="http://schemas.microsoft.com/office/drawing/2014/main" id="{8899C400-FC30-49B8-BAD9-C9B20D88B6E5}"/>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E4C94181-7815-4425-9624-A810A606F7C4}"/>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4001005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5418D205-BD52-4479-8D7B-5B94BF970562}"/>
              </a:ext>
            </a:extLst>
          </p:cNvPr>
          <p:cNvSpPr>
            <a:spLocks noGrp="1"/>
          </p:cNvSpPr>
          <p:nvPr>
            <p:ph type="dt" sz="half" idx="10"/>
          </p:nvPr>
        </p:nvSpPr>
        <p:spPr/>
        <p:txBody>
          <a:bodyPr/>
          <a:lstStyle/>
          <a:p>
            <a:fld id="{B9E8D4D1-00C4-4E8E-99A5-8D1DF5379DBE}" type="datetimeFigureOut">
              <a:rPr lang="nl-NL" smtClean="0"/>
              <a:t>12-1-2024</a:t>
            </a:fld>
            <a:endParaRPr lang="nl-NL"/>
          </a:p>
        </p:txBody>
      </p:sp>
      <p:sp>
        <p:nvSpPr>
          <p:cNvPr id="3" name="Tijdelijke aanduiding voor voettekst 2">
            <a:extLst>
              <a:ext uri="{FF2B5EF4-FFF2-40B4-BE49-F238E27FC236}">
                <a16:creationId xmlns:a16="http://schemas.microsoft.com/office/drawing/2014/main" id="{1BB03264-8772-4C87-9873-46A5C58D7989}"/>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40D3F510-7A1C-4D3A-9ACC-357B3B4FB1AE}"/>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1934611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FA6BB1-BA56-4F7E-B5AC-FFAD68F2AB3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46738D1A-8E36-4D4A-9AFD-A3796AEC9B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14CD43AE-05A6-4D80-8524-F4B0D46927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EF1BEB8-B227-4DC2-88BD-9C784972DD2E}"/>
              </a:ext>
            </a:extLst>
          </p:cNvPr>
          <p:cNvSpPr>
            <a:spLocks noGrp="1"/>
          </p:cNvSpPr>
          <p:nvPr>
            <p:ph type="dt" sz="half" idx="10"/>
          </p:nvPr>
        </p:nvSpPr>
        <p:spPr/>
        <p:txBody>
          <a:bodyPr/>
          <a:lstStyle/>
          <a:p>
            <a:fld id="{B9E8D4D1-00C4-4E8E-99A5-8D1DF5379DBE}" type="datetimeFigureOut">
              <a:rPr lang="nl-NL" smtClean="0"/>
              <a:t>12-1-2024</a:t>
            </a:fld>
            <a:endParaRPr lang="nl-NL"/>
          </a:p>
        </p:txBody>
      </p:sp>
      <p:sp>
        <p:nvSpPr>
          <p:cNvPr id="6" name="Tijdelijke aanduiding voor voettekst 5">
            <a:extLst>
              <a:ext uri="{FF2B5EF4-FFF2-40B4-BE49-F238E27FC236}">
                <a16:creationId xmlns:a16="http://schemas.microsoft.com/office/drawing/2014/main" id="{29CBC929-F245-4389-9B94-033123B2E62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B2DDE71-26EB-4B01-83B5-AD76F289666D}"/>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2779474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F891FD-1294-4E40-A4FA-045E310423E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75C01C26-C661-4F67-B009-34A685856D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F63F6712-826C-49AC-9801-0CE31E43C7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EB48CC51-7422-46FC-A8DC-0AE2255F3573}"/>
              </a:ext>
            </a:extLst>
          </p:cNvPr>
          <p:cNvSpPr>
            <a:spLocks noGrp="1"/>
          </p:cNvSpPr>
          <p:nvPr>
            <p:ph type="dt" sz="half" idx="10"/>
          </p:nvPr>
        </p:nvSpPr>
        <p:spPr/>
        <p:txBody>
          <a:bodyPr/>
          <a:lstStyle/>
          <a:p>
            <a:fld id="{B9E8D4D1-00C4-4E8E-99A5-8D1DF5379DBE}" type="datetimeFigureOut">
              <a:rPr lang="nl-NL" smtClean="0"/>
              <a:t>12-1-2024</a:t>
            </a:fld>
            <a:endParaRPr lang="nl-NL"/>
          </a:p>
        </p:txBody>
      </p:sp>
      <p:sp>
        <p:nvSpPr>
          <p:cNvPr id="6" name="Tijdelijke aanduiding voor voettekst 5">
            <a:extLst>
              <a:ext uri="{FF2B5EF4-FFF2-40B4-BE49-F238E27FC236}">
                <a16:creationId xmlns:a16="http://schemas.microsoft.com/office/drawing/2014/main" id="{7857513D-3F4D-4775-8EE5-7110300ECA1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7F1DF89-CDC4-4602-8256-373B2C0A3D22}"/>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1956003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B5335E-426E-4FF0-8BD0-AFA8ACBBC7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B11905F-E1EF-40AB-9922-3DF6880C6E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34E063-366F-47A5-A903-1168B0A1F4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8D4D1-00C4-4E8E-99A5-8D1DF5379DBE}" type="datetimeFigureOut">
              <a:rPr lang="nl-NL" smtClean="0"/>
              <a:t>12-1-2024</a:t>
            </a:fld>
            <a:endParaRPr lang="nl-NL"/>
          </a:p>
        </p:txBody>
      </p:sp>
      <p:sp>
        <p:nvSpPr>
          <p:cNvPr id="5" name="Tijdelijke aanduiding voor voettekst 4">
            <a:extLst>
              <a:ext uri="{FF2B5EF4-FFF2-40B4-BE49-F238E27FC236}">
                <a16:creationId xmlns:a16="http://schemas.microsoft.com/office/drawing/2014/main" id="{508F1765-D70C-4E4A-B52C-213A0677F4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2C37449-F706-428B-B279-352BF37C0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49FBB-A067-4825-A8EB-574C9C74C9D7}" type="slidenum">
              <a:rPr lang="nl-NL" smtClean="0"/>
              <a:t>‹nr.›</a:t>
            </a:fld>
            <a:endParaRPr lang="nl-NL"/>
          </a:p>
        </p:txBody>
      </p:sp>
    </p:spTree>
    <p:extLst>
      <p:ext uri="{BB962C8B-B14F-4D97-AF65-F5344CB8AC3E}">
        <p14:creationId xmlns:p14="http://schemas.microsoft.com/office/powerpoint/2010/main" val="3996255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B5335E-426E-4FF0-8BD0-AFA8ACBBC7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B11905F-E1EF-40AB-9922-3DF6880C6E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34E063-366F-47A5-A903-1168B0A1F4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8D4D1-00C4-4E8E-99A5-8D1DF5379DBE}" type="datetimeFigureOut">
              <a:rPr lang="nl-NL" smtClean="0"/>
              <a:t>12-1-2024</a:t>
            </a:fld>
            <a:endParaRPr lang="nl-NL"/>
          </a:p>
        </p:txBody>
      </p:sp>
      <p:sp>
        <p:nvSpPr>
          <p:cNvPr id="5" name="Tijdelijke aanduiding voor voettekst 4">
            <a:extLst>
              <a:ext uri="{FF2B5EF4-FFF2-40B4-BE49-F238E27FC236}">
                <a16:creationId xmlns:a16="http://schemas.microsoft.com/office/drawing/2014/main" id="{508F1765-D70C-4E4A-B52C-213A0677F4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2C37449-F706-428B-B279-352BF37C0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49FBB-A067-4825-A8EB-574C9C74C9D7}" type="slidenum">
              <a:rPr lang="nl-NL" smtClean="0"/>
              <a:t>‹nr.›</a:t>
            </a:fld>
            <a:endParaRPr lang="nl-NL"/>
          </a:p>
        </p:txBody>
      </p:sp>
      <p:pic>
        <p:nvPicPr>
          <p:cNvPr id="7" name="Vormentaal">
            <a:extLst>
              <a:ext uri="{FF2B5EF4-FFF2-40B4-BE49-F238E27FC236}">
                <a16:creationId xmlns:a16="http://schemas.microsoft.com/office/drawing/2014/main" id="{2074DCA5-5660-40C3-B12B-972CD979B84F}"/>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Afbeelding 7">
            <a:extLst>
              <a:ext uri="{FF2B5EF4-FFF2-40B4-BE49-F238E27FC236}">
                <a16:creationId xmlns:a16="http://schemas.microsoft.com/office/drawing/2014/main" id="{7BC48F74-8E96-4434-A02B-EA3EE1F88D74}"/>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9926724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hyperlink" Target="http://en.wikipedia.org/wiki/Virgin_Group" TargetMode="External"/><Relationship Id="rId2" Type="http://schemas.openxmlformats.org/officeDocument/2006/relationships/image" Target="../media/image7.jpeg"/><Relationship Id="rId1" Type="http://schemas.openxmlformats.org/officeDocument/2006/relationships/slideLayout" Target="../slideLayouts/slideLayout15.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Layout" Target="../slideLayouts/slideLayout15.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7E256807-68E5-45A0-8DD0-5696A7E4E94A}"/>
              </a:ext>
            </a:extLst>
          </p:cNvPr>
          <p:cNvSpPr txBox="1">
            <a:spLocks/>
          </p:cNvSpPr>
          <p:nvPr/>
        </p:nvSpPr>
        <p:spPr>
          <a:xfrm>
            <a:off x="838200" y="365125"/>
            <a:ext cx="98488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4400" dirty="0">
                <a:solidFill>
                  <a:srgbClr val="B8A1FF"/>
                </a:solidFill>
                <a:latin typeface="Arial" panose="020B0604020202020204" pitchFamily="34" charset="0"/>
                <a:cs typeface="Arial" panose="020B0604020202020204" pitchFamily="34" charset="0"/>
              </a:rPr>
              <a:t>IBS ‘De Wereld en Ik’</a:t>
            </a:r>
          </a:p>
        </p:txBody>
      </p:sp>
      <p:sp>
        <p:nvSpPr>
          <p:cNvPr id="6" name="Tijdelijke aanduiding voor inhoud 5">
            <a:extLst>
              <a:ext uri="{FF2B5EF4-FFF2-40B4-BE49-F238E27FC236}">
                <a16:creationId xmlns:a16="http://schemas.microsoft.com/office/drawing/2014/main" id="{81B96BA2-902A-4078-8942-E8A2417A9A29}"/>
              </a:ext>
            </a:extLst>
          </p:cNvPr>
          <p:cNvSpPr txBox="1">
            <a:spLocks/>
          </p:cNvSpPr>
          <p:nvPr/>
        </p:nvSpPr>
        <p:spPr bwMode="auto">
          <a:xfrm>
            <a:off x="1773362" y="1727561"/>
            <a:ext cx="2562138"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nl-NL" sz="1800" b="1" dirty="0">
                <a:solidFill>
                  <a:srgbClr val="000644"/>
                </a:solidFill>
                <a:latin typeface="Arial" panose="020B0604020202020204" pitchFamily="34" charset="0"/>
                <a:cs typeface="Arial" panose="020B0604020202020204" pitchFamily="34" charset="0"/>
              </a:rPr>
              <a:t>Planning voor vandaag: </a:t>
            </a:r>
          </a:p>
          <a:p>
            <a:pPr>
              <a:buFont typeface="Wingdings" panose="05000000000000000000" pitchFamily="2" charset="2"/>
              <a:buChar char="§"/>
            </a:pPr>
            <a:r>
              <a:rPr lang="nl-NL" sz="1800" dirty="0" err="1">
                <a:latin typeface="Arial" panose="020B0604020202020204" pitchFamily="34" charset="0"/>
                <a:cs typeface="Arial" panose="020B0604020202020204" pitchFamily="34" charset="0"/>
              </a:rPr>
              <a:t>Ansoff</a:t>
            </a:r>
            <a:r>
              <a:rPr lang="nl-NL" sz="1800" dirty="0">
                <a:latin typeface="Arial" panose="020B0604020202020204" pitchFamily="34" charset="0"/>
                <a:cs typeface="Arial" panose="020B0604020202020204" pitchFamily="34" charset="0"/>
              </a:rPr>
              <a:t> matrix</a:t>
            </a:r>
          </a:p>
          <a:p>
            <a:pPr>
              <a:buFont typeface="Wingdings" panose="05000000000000000000" pitchFamily="2" charset="2"/>
              <a:buChar char="§"/>
            </a:pPr>
            <a:endParaRPr lang="nl-NL" sz="1800" dirty="0">
              <a:latin typeface="Arial" panose="020B0604020202020204" pitchFamily="34" charset="0"/>
              <a:cs typeface="Arial" panose="020B0604020202020204" pitchFamily="34" charset="0"/>
            </a:endParaRPr>
          </a:p>
          <a:p>
            <a:pPr>
              <a:buFont typeface="Wingdings" panose="05000000000000000000" pitchFamily="2" charset="2"/>
              <a:buChar char="Ø"/>
            </a:pPr>
            <a:endParaRPr lang="nl-NL" sz="1800" b="1" dirty="0">
              <a:solidFill>
                <a:srgbClr val="000644"/>
              </a:solidFill>
              <a:latin typeface="Arial" panose="020B0604020202020204" pitchFamily="34" charset="0"/>
              <a:cs typeface="Arial" panose="020B0604020202020204" pitchFamily="34" charset="0"/>
            </a:endParaRPr>
          </a:p>
        </p:txBody>
      </p:sp>
      <p:graphicFrame>
        <p:nvGraphicFramePr>
          <p:cNvPr id="7" name="Tabel 13">
            <a:extLst>
              <a:ext uri="{FF2B5EF4-FFF2-40B4-BE49-F238E27FC236}">
                <a16:creationId xmlns:a16="http://schemas.microsoft.com/office/drawing/2014/main" id="{E301E4D4-09EB-42FE-AC70-36D3DFBAE62B}"/>
              </a:ext>
            </a:extLst>
          </p:cNvPr>
          <p:cNvGraphicFramePr>
            <a:graphicFrameLocks noGrp="1"/>
          </p:cNvGraphicFramePr>
          <p:nvPr>
            <p:extLst>
              <p:ext uri="{D42A27DB-BD31-4B8C-83A1-F6EECF244321}">
                <p14:modId xmlns:p14="http://schemas.microsoft.com/office/powerpoint/2010/main" val="1906881018"/>
              </p:ext>
            </p:extLst>
          </p:nvPr>
        </p:nvGraphicFramePr>
        <p:xfrm>
          <a:off x="2032961" y="6161520"/>
          <a:ext cx="7459328" cy="482561"/>
        </p:xfrm>
        <a:graphic>
          <a:graphicData uri="http://schemas.openxmlformats.org/drawingml/2006/table">
            <a:tbl>
              <a:tblPr firstRow="1" bandRow="1">
                <a:tableStyleId>{3B4B98B0-60AC-42C2-AFA5-B58CD77FA1E5}</a:tableStyleId>
              </a:tblPr>
              <a:tblGrid>
                <a:gridCol w="738909">
                  <a:extLst>
                    <a:ext uri="{9D8B030D-6E8A-4147-A177-3AD203B41FA5}">
                      <a16:colId xmlns:a16="http://schemas.microsoft.com/office/drawing/2014/main" val="648769890"/>
                    </a:ext>
                  </a:extLst>
                </a:gridCol>
                <a:gridCol w="738909">
                  <a:extLst>
                    <a:ext uri="{9D8B030D-6E8A-4147-A177-3AD203B41FA5}">
                      <a16:colId xmlns:a16="http://schemas.microsoft.com/office/drawing/2014/main" val="469597195"/>
                    </a:ext>
                  </a:extLst>
                </a:gridCol>
                <a:gridCol w="738909">
                  <a:extLst>
                    <a:ext uri="{9D8B030D-6E8A-4147-A177-3AD203B41FA5}">
                      <a16:colId xmlns:a16="http://schemas.microsoft.com/office/drawing/2014/main" val="1458696249"/>
                    </a:ext>
                  </a:extLst>
                </a:gridCol>
                <a:gridCol w="738909">
                  <a:extLst>
                    <a:ext uri="{9D8B030D-6E8A-4147-A177-3AD203B41FA5}">
                      <a16:colId xmlns:a16="http://schemas.microsoft.com/office/drawing/2014/main" val="4042337055"/>
                    </a:ext>
                  </a:extLst>
                </a:gridCol>
                <a:gridCol w="738909">
                  <a:extLst>
                    <a:ext uri="{9D8B030D-6E8A-4147-A177-3AD203B41FA5}">
                      <a16:colId xmlns:a16="http://schemas.microsoft.com/office/drawing/2014/main" val="1032985660"/>
                    </a:ext>
                  </a:extLst>
                </a:gridCol>
                <a:gridCol w="738909">
                  <a:extLst>
                    <a:ext uri="{9D8B030D-6E8A-4147-A177-3AD203B41FA5}">
                      <a16:colId xmlns:a16="http://schemas.microsoft.com/office/drawing/2014/main" val="2567231980"/>
                    </a:ext>
                  </a:extLst>
                </a:gridCol>
                <a:gridCol w="738909">
                  <a:extLst>
                    <a:ext uri="{9D8B030D-6E8A-4147-A177-3AD203B41FA5}">
                      <a16:colId xmlns:a16="http://schemas.microsoft.com/office/drawing/2014/main" val="73331059"/>
                    </a:ext>
                  </a:extLst>
                </a:gridCol>
                <a:gridCol w="726612">
                  <a:extLst>
                    <a:ext uri="{9D8B030D-6E8A-4147-A177-3AD203B41FA5}">
                      <a16:colId xmlns:a16="http://schemas.microsoft.com/office/drawing/2014/main" val="2175227633"/>
                    </a:ext>
                  </a:extLst>
                </a:gridCol>
                <a:gridCol w="713064">
                  <a:extLst>
                    <a:ext uri="{9D8B030D-6E8A-4147-A177-3AD203B41FA5}">
                      <a16:colId xmlns:a16="http://schemas.microsoft.com/office/drawing/2014/main" val="1428987022"/>
                    </a:ext>
                  </a:extLst>
                </a:gridCol>
                <a:gridCol w="847289">
                  <a:extLst>
                    <a:ext uri="{9D8B030D-6E8A-4147-A177-3AD203B41FA5}">
                      <a16:colId xmlns:a16="http://schemas.microsoft.com/office/drawing/2014/main" val="279876203"/>
                    </a:ext>
                  </a:extLst>
                </a:gridCol>
              </a:tblGrid>
              <a:tr h="482561">
                <a:tc>
                  <a:txBody>
                    <a:bodyPr/>
                    <a:lstStyle/>
                    <a:p>
                      <a:pPr algn="ctr"/>
                      <a:r>
                        <a:rPr lang="nl-NL" sz="1200" b="0" kern="1200" dirty="0">
                          <a:solidFill>
                            <a:schemeClr val="bg1">
                              <a:lumMod val="75000"/>
                            </a:schemeClr>
                          </a:solidFill>
                        </a:rPr>
                        <a:t>Week 1</a:t>
                      </a:r>
                      <a:endParaRPr lang="nl-NL" sz="1200" b="0" kern="1200" dirty="0">
                        <a:solidFill>
                          <a:schemeClr val="bg1">
                            <a:lumMod val="75000"/>
                          </a:schemeClr>
                        </a:solidFill>
                        <a:latin typeface="+mn-lt"/>
                        <a:ea typeface="+mn-ea"/>
                        <a:cs typeface="+mn-cs"/>
                      </a:endParaRPr>
                    </a:p>
                  </a:txBody>
                  <a:tcPr anchor="ctr"/>
                </a:tc>
                <a:tc>
                  <a:txBody>
                    <a:bodyPr/>
                    <a:lstStyle/>
                    <a:p>
                      <a:pPr marL="0" algn="ctr" defTabSz="914400" rtl="0" eaLnBrk="1" latinLnBrk="0" hangingPunct="1"/>
                      <a:r>
                        <a:rPr lang="nl-NL" sz="1200" b="1" kern="1200">
                          <a:solidFill>
                            <a:schemeClr val="bg1">
                              <a:lumMod val="85000"/>
                            </a:schemeClr>
                          </a:solidFill>
                        </a:rPr>
                        <a:t>Week 2</a:t>
                      </a:r>
                      <a:endParaRPr lang="nl-NL" sz="1200" b="1" kern="1200">
                        <a:solidFill>
                          <a:schemeClr val="bg1">
                            <a:lumMod val="85000"/>
                          </a:schemeClr>
                        </a:solidFill>
                        <a:latin typeface="+mn-lt"/>
                        <a:ea typeface="+mn-ea"/>
                        <a:cs typeface="+mn-cs"/>
                      </a:endParaRPr>
                    </a:p>
                  </a:txBody>
                  <a:tcPr anchor="ctr"/>
                </a:tc>
                <a:tc>
                  <a:txBody>
                    <a:bodyPr/>
                    <a:lstStyle/>
                    <a:p>
                      <a:pPr algn="ctr"/>
                      <a:r>
                        <a:rPr lang="nl-NL" sz="1200" b="0" kern="1200" dirty="0">
                          <a:solidFill>
                            <a:schemeClr val="bg1">
                              <a:lumMod val="75000"/>
                            </a:schemeClr>
                          </a:solidFill>
                        </a:rPr>
                        <a:t>Week 3</a:t>
                      </a:r>
                      <a:endParaRPr lang="nl-NL" sz="1200" b="0" kern="1200" dirty="0">
                        <a:solidFill>
                          <a:schemeClr val="bg1">
                            <a:lumMod val="75000"/>
                          </a:schemeClr>
                        </a:solidFill>
                        <a:latin typeface="+mn-lt"/>
                        <a:ea typeface="+mn-ea"/>
                        <a:cs typeface="+mn-cs"/>
                      </a:endParaRPr>
                    </a:p>
                  </a:txBody>
                  <a:tcPr anchor="ctr"/>
                </a:tc>
                <a:tc>
                  <a:txBody>
                    <a:bodyPr/>
                    <a:lstStyle/>
                    <a:p>
                      <a:pPr algn="ctr"/>
                      <a:r>
                        <a:rPr lang="nl-NL" sz="1200" b="1" kern="1200">
                          <a:solidFill>
                            <a:schemeClr val="bg1">
                              <a:lumMod val="85000"/>
                            </a:schemeClr>
                          </a:solidFill>
                        </a:rPr>
                        <a:t>Week 4</a:t>
                      </a:r>
                      <a:endParaRPr lang="nl-NL" sz="1200" b="1" kern="1200">
                        <a:solidFill>
                          <a:schemeClr val="bg1">
                            <a:lumMod val="85000"/>
                          </a:schemeClr>
                        </a:solidFill>
                        <a:latin typeface="+mn-lt"/>
                        <a:ea typeface="+mn-ea"/>
                        <a:cs typeface="+mn-cs"/>
                      </a:endParaRPr>
                    </a:p>
                  </a:txBody>
                  <a:tcPr anchor="ctr"/>
                </a:tc>
                <a:tc>
                  <a:txBody>
                    <a:bodyPr/>
                    <a:lstStyle/>
                    <a:p>
                      <a:pPr algn="ctr"/>
                      <a:r>
                        <a:rPr lang="nl-NL" sz="1200" b="0" kern="1200">
                          <a:solidFill>
                            <a:schemeClr val="bg1">
                              <a:lumMod val="75000"/>
                            </a:schemeClr>
                          </a:solidFill>
                        </a:rPr>
                        <a:t>Week 5</a:t>
                      </a:r>
                      <a:endParaRPr lang="nl-NL" sz="1200" b="0" kern="1200">
                        <a:solidFill>
                          <a:schemeClr val="bg1">
                            <a:lumMod val="75000"/>
                          </a:schemeClr>
                        </a:solidFill>
                        <a:latin typeface="+mn-lt"/>
                        <a:ea typeface="+mn-ea"/>
                        <a:cs typeface="+mn-cs"/>
                      </a:endParaRPr>
                    </a:p>
                  </a:txBody>
                  <a:tcPr anchor="ctr"/>
                </a:tc>
                <a:tc>
                  <a:txBody>
                    <a:bodyPr/>
                    <a:lstStyle/>
                    <a:p>
                      <a:pPr algn="ctr"/>
                      <a:r>
                        <a:rPr lang="nl-NL" sz="1200" b="1" dirty="0">
                          <a:solidFill>
                            <a:schemeClr val="tx1"/>
                          </a:solidFill>
                        </a:rPr>
                        <a:t>Week 6</a:t>
                      </a:r>
                    </a:p>
                  </a:txBody>
                  <a:tcPr anchor="ctr"/>
                </a:tc>
                <a:tc>
                  <a:txBody>
                    <a:bodyPr/>
                    <a:lstStyle/>
                    <a:p>
                      <a:pPr algn="ctr"/>
                      <a:r>
                        <a:rPr lang="nl-NL" sz="1200">
                          <a:solidFill>
                            <a:schemeClr val="bg1">
                              <a:lumMod val="85000"/>
                            </a:schemeClr>
                          </a:solidFill>
                        </a:rPr>
                        <a:t>Week 7</a:t>
                      </a:r>
                    </a:p>
                  </a:txBody>
                  <a:tcPr anchor="ctr"/>
                </a:tc>
                <a:tc>
                  <a:txBody>
                    <a:bodyPr/>
                    <a:lstStyle/>
                    <a:p>
                      <a:pPr algn="ctr"/>
                      <a:r>
                        <a:rPr lang="nl-NL" sz="1200">
                          <a:solidFill>
                            <a:schemeClr val="bg1">
                              <a:lumMod val="85000"/>
                            </a:schemeClr>
                          </a:solidFill>
                        </a:rPr>
                        <a:t>Week 8</a:t>
                      </a:r>
                    </a:p>
                  </a:txBody>
                  <a:tcPr anchor="ctr"/>
                </a:tc>
                <a:tc>
                  <a:txBody>
                    <a:bodyPr/>
                    <a:lstStyle/>
                    <a:p>
                      <a:pPr algn="ctr"/>
                      <a:r>
                        <a:rPr lang="nl-NL" sz="1200">
                          <a:solidFill>
                            <a:schemeClr val="bg1">
                              <a:lumMod val="85000"/>
                            </a:schemeClr>
                          </a:solidFill>
                        </a:rPr>
                        <a:t>Week 9</a:t>
                      </a:r>
                    </a:p>
                  </a:txBody>
                  <a:tcPr anchor="ctr"/>
                </a:tc>
                <a:tc>
                  <a:txBody>
                    <a:bodyPr/>
                    <a:lstStyle/>
                    <a:p>
                      <a:pPr algn="ctr"/>
                      <a:r>
                        <a:rPr lang="nl-NL" sz="1200" dirty="0">
                          <a:solidFill>
                            <a:schemeClr val="bg1">
                              <a:lumMod val="85000"/>
                            </a:schemeClr>
                          </a:solidFill>
                        </a:rPr>
                        <a:t>Week 10</a:t>
                      </a:r>
                    </a:p>
                  </a:txBody>
                  <a:tcPr anchor="ctr"/>
                </a:tc>
                <a:extLst>
                  <a:ext uri="{0D108BD9-81ED-4DB2-BD59-A6C34878D82A}">
                    <a16:rowId xmlns:a16="http://schemas.microsoft.com/office/drawing/2014/main" val="3245624924"/>
                  </a:ext>
                </a:extLst>
              </a:tr>
            </a:tbl>
          </a:graphicData>
        </a:graphic>
      </p:graphicFrame>
      <p:pic>
        <p:nvPicPr>
          <p:cNvPr id="9" name="Afbeelding 8">
            <a:extLst>
              <a:ext uri="{FF2B5EF4-FFF2-40B4-BE49-F238E27FC236}">
                <a16:creationId xmlns:a16="http://schemas.microsoft.com/office/drawing/2014/main" id="{D97B8CFA-CDB8-40FD-96FE-27726BF102A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6112"/>
          <a:stretch/>
        </p:blipFill>
        <p:spPr>
          <a:xfrm>
            <a:off x="838200" y="1727561"/>
            <a:ext cx="836782" cy="701959"/>
          </a:xfrm>
          <a:prstGeom prst="rect">
            <a:avLst/>
          </a:prstGeom>
        </p:spPr>
      </p:pic>
      <p:pic>
        <p:nvPicPr>
          <p:cNvPr id="8" name="Afbeelding 7">
            <a:extLst>
              <a:ext uri="{FF2B5EF4-FFF2-40B4-BE49-F238E27FC236}">
                <a16:creationId xmlns:a16="http://schemas.microsoft.com/office/drawing/2014/main" id="{BD89C826-1CCB-42CB-B51C-EF919B67740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5198"/>
          <a:stretch/>
        </p:blipFill>
        <p:spPr>
          <a:xfrm>
            <a:off x="7714458" y="1712880"/>
            <a:ext cx="836782" cy="709602"/>
          </a:xfrm>
          <a:prstGeom prst="rect">
            <a:avLst/>
          </a:prstGeom>
        </p:spPr>
      </p:pic>
      <p:pic>
        <p:nvPicPr>
          <p:cNvPr id="10" name="Afbeelding 9">
            <a:extLst>
              <a:ext uri="{FF2B5EF4-FFF2-40B4-BE49-F238E27FC236}">
                <a16:creationId xmlns:a16="http://schemas.microsoft.com/office/drawing/2014/main" id="{C428977F-8D2E-43A9-A7BF-8CBFBC46CBF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5580"/>
          <a:stretch/>
        </p:blipFill>
        <p:spPr>
          <a:xfrm>
            <a:off x="7714458" y="4128719"/>
            <a:ext cx="840560" cy="709602"/>
          </a:xfrm>
          <a:prstGeom prst="rect">
            <a:avLst/>
          </a:prstGeom>
        </p:spPr>
      </p:pic>
      <p:sp>
        <p:nvSpPr>
          <p:cNvPr id="11" name="Tijdelijke aanduiding voor inhoud 5">
            <a:extLst>
              <a:ext uri="{FF2B5EF4-FFF2-40B4-BE49-F238E27FC236}">
                <a16:creationId xmlns:a16="http://schemas.microsoft.com/office/drawing/2014/main" id="{5EE0F054-A7F1-4A05-967D-E5A1727AF1BE}"/>
              </a:ext>
            </a:extLst>
          </p:cNvPr>
          <p:cNvSpPr txBox="1">
            <a:spLocks/>
          </p:cNvSpPr>
          <p:nvPr/>
        </p:nvSpPr>
        <p:spPr>
          <a:xfrm>
            <a:off x="8733347" y="1736252"/>
            <a:ext cx="2562138" cy="21562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1400" b="1" dirty="0"/>
              <a:t>IBS Thema</a:t>
            </a:r>
          </a:p>
          <a:p>
            <a:pPr>
              <a:buFont typeface="Wingdings" panose="05000000000000000000" pitchFamily="2" charset="2"/>
              <a:buChar char="q"/>
            </a:pPr>
            <a:r>
              <a:rPr lang="nl-NL" sz="1400" dirty="0">
                <a:solidFill>
                  <a:schemeClr val="bg2"/>
                </a:solidFill>
              </a:rPr>
              <a:t> De nieuwe economie</a:t>
            </a:r>
          </a:p>
          <a:p>
            <a:pPr>
              <a:buFont typeface="Wingdings" panose="05000000000000000000" pitchFamily="2" charset="2"/>
              <a:buChar char="Ø"/>
            </a:pPr>
            <a:r>
              <a:rPr lang="nl-NL" sz="1400" b="1" dirty="0"/>
              <a:t>Marktverkenning</a:t>
            </a:r>
          </a:p>
          <a:p>
            <a:pPr>
              <a:buFont typeface="Wingdings" panose="05000000000000000000" pitchFamily="2" charset="2"/>
              <a:buChar char="q"/>
            </a:pPr>
            <a:r>
              <a:rPr lang="nl-NL" sz="1400" dirty="0">
                <a:solidFill>
                  <a:schemeClr val="bg2"/>
                </a:solidFill>
              </a:rPr>
              <a:t> Financieel management</a:t>
            </a:r>
          </a:p>
          <a:p>
            <a:pPr>
              <a:buFont typeface="Wingdings" panose="05000000000000000000" pitchFamily="2" charset="2"/>
              <a:buChar char="q"/>
            </a:pPr>
            <a:r>
              <a:rPr lang="nl-NL" sz="1400" b="1" dirty="0">
                <a:solidFill>
                  <a:schemeClr val="bg2"/>
                </a:solidFill>
              </a:rPr>
              <a:t>De verborgen impact</a:t>
            </a:r>
          </a:p>
          <a:p>
            <a:pPr>
              <a:buFont typeface="Wingdings" panose="05000000000000000000" pitchFamily="2" charset="2"/>
              <a:buChar char="Ø"/>
            </a:pPr>
            <a:r>
              <a:rPr lang="nl-NL" sz="1400" b="1" dirty="0"/>
              <a:t>Ondernemen</a:t>
            </a:r>
          </a:p>
        </p:txBody>
      </p:sp>
      <p:sp>
        <p:nvSpPr>
          <p:cNvPr id="12" name="Tijdelijke aanduiding voor inhoud 5">
            <a:extLst>
              <a:ext uri="{FF2B5EF4-FFF2-40B4-BE49-F238E27FC236}">
                <a16:creationId xmlns:a16="http://schemas.microsoft.com/office/drawing/2014/main" id="{F7D7D343-C446-4269-9CDA-8F6FACD7F614}"/>
              </a:ext>
            </a:extLst>
          </p:cNvPr>
          <p:cNvSpPr txBox="1">
            <a:spLocks/>
          </p:cNvSpPr>
          <p:nvPr/>
        </p:nvSpPr>
        <p:spPr bwMode="auto">
          <a:xfrm>
            <a:off x="8733347" y="4128719"/>
            <a:ext cx="2562138"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nl-NL" sz="1400" b="1" dirty="0"/>
              <a:t>IBS Toetsing</a:t>
            </a:r>
          </a:p>
          <a:p>
            <a:pPr>
              <a:buFont typeface="Wingdings" panose="05000000000000000000" pitchFamily="2" charset="2"/>
              <a:buChar char="Ø"/>
            </a:pPr>
            <a:r>
              <a:rPr lang="nl-NL" sz="1400" b="1" dirty="0"/>
              <a:t> Kennistoets</a:t>
            </a:r>
          </a:p>
          <a:p>
            <a:pPr>
              <a:buFont typeface="Wingdings" panose="05000000000000000000" pitchFamily="2" charset="2"/>
              <a:buChar char="Ø"/>
            </a:pPr>
            <a:r>
              <a:rPr lang="nl-NL" sz="1400" b="1" dirty="0"/>
              <a:t> Ondernemingsplan</a:t>
            </a:r>
          </a:p>
          <a:p>
            <a:pPr>
              <a:buFont typeface="Wingdings" panose="05000000000000000000" pitchFamily="2" charset="2"/>
              <a:buChar char="q"/>
            </a:pPr>
            <a:r>
              <a:rPr lang="nl-NL" sz="1400" b="1" dirty="0">
                <a:solidFill>
                  <a:schemeClr val="bg1">
                    <a:lumMod val="75000"/>
                  </a:schemeClr>
                </a:solidFill>
              </a:rPr>
              <a:t> Vlog</a:t>
            </a:r>
          </a:p>
        </p:txBody>
      </p:sp>
    </p:spTree>
    <p:extLst>
      <p:ext uri="{BB962C8B-B14F-4D97-AF65-F5344CB8AC3E}">
        <p14:creationId xmlns:p14="http://schemas.microsoft.com/office/powerpoint/2010/main" val="1914404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A56ACD-BE3B-7287-CC51-EC469208A04E}"/>
              </a:ext>
            </a:extLst>
          </p:cNvPr>
          <p:cNvSpPr>
            <a:spLocks noGrp="1"/>
          </p:cNvSpPr>
          <p:nvPr>
            <p:ph type="title"/>
          </p:nvPr>
        </p:nvSpPr>
        <p:spPr>
          <a:xfrm>
            <a:off x="0" y="0"/>
            <a:ext cx="10515600" cy="1325563"/>
          </a:xfrm>
        </p:spPr>
        <p:txBody>
          <a:bodyPr>
            <a:normAutofit/>
          </a:bodyPr>
          <a:lstStyle/>
          <a:p>
            <a:r>
              <a:rPr lang="nl-NL" b="1" dirty="0" err="1"/>
              <a:t>Ansoff</a:t>
            </a:r>
            <a:r>
              <a:rPr lang="nl-NL" b="1" dirty="0"/>
              <a:t>-Matrix --&gt; </a:t>
            </a:r>
            <a:r>
              <a:rPr lang="nl-NL" b="1" dirty="0" err="1"/>
              <a:t>Hfd</a:t>
            </a:r>
            <a:r>
              <a:rPr lang="nl-NL" b="1" dirty="0"/>
              <a:t> 3 Marketinganalyse </a:t>
            </a:r>
          </a:p>
        </p:txBody>
      </p:sp>
      <p:pic>
        <p:nvPicPr>
          <p:cNvPr id="3" name="Afbeelding 2" descr="ansoff.jpg">
            <a:extLst>
              <a:ext uri="{FF2B5EF4-FFF2-40B4-BE49-F238E27FC236}">
                <a16:creationId xmlns:a16="http://schemas.microsoft.com/office/drawing/2014/main" id="{E9972749-B915-2031-5FA6-D568211C70D7}"/>
              </a:ext>
            </a:extLst>
          </p:cNvPr>
          <p:cNvPicPr>
            <a:picLocks noChangeAspect="1"/>
          </p:cNvPicPr>
          <p:nvPr/>
        </p:nvPicPr>
        <p:blipFill>
          <a:blip r:embed="rId2" cstate="print"/>
          <a:stretch>
            <a:fillRect/>
          </a:stretch>
        </p:blipFill>
        <p:spPr>
          <a:xfrm>
            <a:off x="6175178" y="2897560"/>
            <a:ext cx="6016822" cy="3960440"/>
          </a:xfrm>
          <a:prstGeom prst="rect">
            <a:avLst/>
          </a:prstGeom>
        </p:spPr>
      </p:pic>
      <p:sp>
        <p:nvSpPr>
          <p:cNvPr id="4" name="Tekstvak 3">
            <a:extLst>
              <a:ext uri="{FF2B5EF4-FFF2-40B4-BE49-F238E27FC236}">
                <a16:creationId xmlns:a16="http://schemas.microsoft.com/office/drawing/2014/main" id="{77FF63B1-FC17-F928-B6B2-0EC5C05A39EF}"/>
              </a:ext>
            </a:extLst>
          </p:cNvPr>
          <p:cNvSpPr txBox="1"/>
          <p:nvPr/>
        </p:nvSpPr>
        <p:spPr>
          <a:xfrm>
            <a:off x="276726" y="1325563"/>
            <a:ext cx="6016822" cy="4247317"/>
          </a:xfrm>
          <a:prstGeom prst="rect">
            <a:avLst/>
          </a:prstGeom>
          <a:noFill/>
        </p:spPr>
        <p:txBody>
          <a:bodyPr wrap="square" rtlCol="0">
            <a:spAutoFit/>
          </a:bodyPr>
          <a:lstStyle/>
          <a:p>
            <a:r>
              <a:rPr lang="nl-NL" b="1" dirty="0"/>
              <a:t>Wat is een </a:t>
            </a:r>
            <a:r>
              <a:rPr lang="nl-NL" b="1" dirty="0" err="1"/>
              <a:t>Ansoff</a:t>
            </a:r>
            <a:r>
              <a:rPr lang="nl-NL" b="1" dirty="0"/>
              <a:t>-Matrix?</a:t>
            </a:r>
          </a:p>
          <a:p>
            <a:r>
              <a:rPr lang="nl-NL" dirty="0">
                <a:sym typeface="Wingdings" panose="05000000000000000000" pitchFamily="2" charset="2"/>
              </a:rPr>
              <a:t>Dit is een model waardoor een bedrijf een groeistrategie kan bepalen. Het beantwoordt de vraag waar een bedrijf zich op moet richten.</a:t>
            </a:r>
          </a:p>
          <a:p>
            <a:endParaRPr lang="nl-NL" dirty="0">
              <a:sym typeface="Wingdings" panose="05000000000000000000" pitchFamily="2" charset="2"/>
            </a:endParaRPr>
          </a:p>
          <a:p>
            <a:r>
              <a:rPr lang="nl-NL" dirty="0">
                <a:sym typeface="Wingdings" panose="05000000000000000000" pitchFamily="2" charset="2"/>
              </a:rPr>
              <a:t>Het is aan jullie als groep om te bepalen welke strategie jullie gaan kiezen. Hoe jullie dat gaan doen is door als groep de onderzoeken wat de vier verschillende strategieën inhouden. Uiteindelijk kiezen jullie als groep een strategie, waarbij jullie een onderbouwing geven voor de gekozen strategie.</a:t>
            </a:r>
          </a:p>
          <a:p>
            <a:endParaRPr lang="nl-NL" dirty="0">
              <a:sym typeface="Wingdings" panose="05000000000000000000" pitchFamily="2" charset="2"/>
            </a:endParaRPr>
          </a:p>
          <a:p>
            <a:r>
              <a:rPr lang="nl-NL" b="1" dirty="0">
                <a:sym typeface="Wingdings" panose="05000000000000000000" pitchFamily="2" charset="2"/>
              </a:rPr>
              <a:t>Marktpenetratie</a:t>
            </a:r>
          </a:p>
          <a:p>
            <a:r>
              <a:rPr lang="nl-NL" b="1" dirty="0">
                <a:sym typeface="Wingdings" panose="05000000000000000000" pitchFamily="2" charset="2"/>
              </a:rPr>
              <a:t>Productontwikkeling</a:t>
            </a:r>
          </a:p>
          <a:p>
            <a:r>
              <a:rPr lang="nl-NL" b="1" dirty="0">
                <a:sym typeface="Wingdings" panose="05000000000000000000" pitchFamily="2" charset="2"/>
              </a:rPr>
              <a:t>Marktontwikkeling</a:t>
            </a:r>
          </a:p>
          <a:p>
            <a:r>
              <a:rPr lang="nl-NL" b="1" dirty="0">
                <a:sym typeface="Wingdings" panose="05000000000000000000" pitchFamily="2" charset="2"/>
              </a:rPr>
              <a:t>Diversificatie</a:t>
            </a:r>
            <a:endParaRPr lang="nl-NL" b="1" dirty="0"/>
          </a:p>
        </p:txBody>
      </p:sp>
    </p:spTree>
    <p:extLst>
      <p:ext uri="{BB962C8B-B14F-4D97-AF65-F5344CB8AC3E}">
        <p14:creationId xmlns:p14="http://schemas.microsoft.com/office/powerpoint/2010/main" val="2187002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5159896" y="1412776"/>
            <a:ext cx="4968552" cy="4968552"/>
          </a:xfrm>
          <a:prstGeom prst="rect">
            <a:avLst/>
          </a:prstGeom>
          <a:noFill/>
          <a:ln w="9525">
            <a:noFill/>
            <a:miter lim="800000"/>
            <a:headEnd/>
            <a:tailEnd/>
          </a:ln>
        </p:spPr>
      </p:pic>
      <p:sp>
        <p:nvSpPr>
          <p:cNvPr id="3" name="Titel 2"/>
          <p:cNvSpPr>
            <a:spLocks noGrp="1"/>
          </p:cNvSpPr>
          <p:nvPr>
            <p:ph type="title"/>
          </p:nvPr>
        </p:nvSpPr>
        <p:spPr/>
        <p:txBody>
          <a:bodyPr>
            <a:normAutofit/>
          </a:bodyPr>
          <a:lstStyle/>
          <a:p>
            <a:r>
              <a:rPr lang="nl-NL" b="1" dirty="0" err="1">
                <a:solidFill>
                  <a:srgbClr val="002060"/>
                </a:solidFill>
              </a:rPr>
              <a:t>Ansoff-matrix</a:t>
            </a:r>
            <a:r>
              <a:rPr lang="nl-NL" dirty="0"/>
              <a:t> </a:t>
            </a:r>
            <a:br>
              <a:rPr lang="nl-NL" dirty="0"/>
            </a:br>
            <a:r>
              <a:rPr lang="nl-NL" sz="2700" i="1" dirty="0"/>
              <a:t>Welke marketingstrategie?</a:t>
            </a:r>
          </a:p>
        </p:txBody>
      </p:sp>
      <p:pic>
        <p:nvPicPr>
          <p:cNvPr id="6" name="Afbeelding 5" descr="ansoff.jpg"/>
          <p:cNvPicPr>
            <a:picLocks noChangeAspect="1"/>
          </p:cNvPicPr>
          <p:nvPr/>
        </p:nvPicPr>
        <p:blipFill>
          <a:blip r:embed="rId3" cstate="print"/>
          <a:stretch>
            <a:fillRect/>
          </a:stretch>
        </p:blipFill>
        <p:spPr>
          <a:xfrm>
            <a:off x="1524000" y="1628800"/>
            <a:ext cx="3281904" cy="2160241"/>
          </a:xfrm>
          <a:prstGeom prst="rect">
            <a:avLst/>
          </a:prstGeom>
        </p:spPr>
      </p:pic>
      <p:sp>
        <p:nvSpPr>
          <p:cNvPr id="7" name="Ovaal 6"/>
          <p:cNvSpPr/>
          <p:nvPr/>
        </p:nvSpPr>
        <p:spPr>
          <a:xfrm>
            <a:off x="2351584" y="2564904"/>
            <a:ext cx="1080120" cy="936104"/>
          </a:xfrm>
          <a:prstGeom prst="ellipse">
            <a:avLst/>
          </a:prstGeom>
          <a:solidFill>
            <a:schemeClr val="accent1">
              <a:alpha val="37000"/>
            </a:schemeClr>
          </a:solid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0809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nl-NL" b="1" dirty="0" err="1">
                <a:solidFill>
                  <a:srgbClr val="002060"/>
                </a:solidFill>
              </a:rPr>
              <a:t>Ansoff-matrix</a:t>
            </a:r>
            <a:r>
              <a:rPr lang="nl-NL" dirty="0"/>
              <a:t> </a:t>
            </a:r>
            <a:br>
              <a:rPr lang="nl-NL" dirty="0"/>
            </a:br>
            <a:r>
              <a:rPr lang="nl-NL" sz="2700" i="1" dirty="0"/>
              <a:t>Welke marketingstrategie?</a:t>
            </a:r>
          </a:p>
        </p:txBody>
      </p:sp>
      <p:pic>
        <p:nvPicPr>
          <p:cNvPr id="4" name="Afbeelding 3" descr="McDonalds.png"/>
          <p:cNvPicPr>
            <a:picLocks noChangeAspect="1"/>
          </p:cNvPicPr>
          <p:nvPr/>
        </p:nvPicPr>
        <p:blipFill>
          <a:blip r:embed="rId2" cstate="print"/>
          <a:stretch>
            <a:fillRect/>
          </a:stretch>
        </p:blipFill>
        <p:spPr>
          <a:xfrm>
            <a:off x="5006543" y="2132856"/>
            <a:ext cx="5028145" cy="3888432"/>
          </a:xfrm>
          <a:prstGeom prst="rect">
            <a:avLst/>
          </a:prstGeom>
        </p:spPr>
      </p:pic>
      <p:sp>
        <p:nvSpPr>
          <p:cNvPr id="5" name="Tekstvak 4"/>
          <p:cNvSpPr txBox="1"/>
          <p:nvPr/>
        </p:nvSpPr>
        <p:spPr>
          <a:xfrm>
            <a:off x="5015880" y="1700808"/>
            <a:ext cx="50405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1" u="none" strike="noStrike" kern="1200" cap="none" spc="0" normalizeH="0" baseline="0" noProof="0" dirty="0">
                <a:ln>
                  <a:noFill/>
                </a:ln>
                <a:solidFill>
                  <a:prstClr val="black"/>
                </a:solidFill>
                <a:effectLst/>
                <a:uLnTx/>
                <a:uFillTx/>
                <a:latin typeface="Bauhaus 93" pitchFamily="82" charset="0"/>
                <a:ea typeface="+mn-ea"/>
                <a:cs typeface="+mn-cs"/>
              </a:rPr>
              <a:t>“Voor de doelgroep, door de doelgroep”</a:t>
            </a:r>
          </a:p>
        </p:txBody>
      </p:sp>
      <p:pic>
        <p:nvPicPr>
          <p:cNvPr id="7" name="Afbeelding 6" descr="ansoff.jpg"/>
          <p:cNvPicPr>
            <a:picLocks noChangeAspect="1"/>
          </p:cNvPicPr>
          <p:nvPr/>
        </p:nvPicPr>
        <p:blipFill>
          <a:blip r:embed="rId3" cstate="print"/>
          <a:stretch>
            <a:fillRect/>
          </a:stretch>
        </p:blipFill>
        <p:spPr>
          <a:xfrm>
            <a:off x="1524000" y="1628800"/>
            <a:ext cx="3281904" cy="2160241"/>
          </a:xfrm>
          <a:prstGeom prst="rect">
            <a:avLst/>
          </a:prstGeom>
        </p:spPr>
      </p:pic>
      <p:sp>
        <p:nvSpPr>
          <p:cNvPr id="8" name="Ovaal 7"/>
          <p:cNvSpPr/>
          <p:nvPr/>
        </p:nvSpPr>
        <p:spPr>
          <a:xfrm>
            <a:off x="3503712" y="1700808"/>
            <a:ext cx="1080120" cy="936104"/>
          </a:xfrm>
          <a:prstGeom prst="ellipse">
            <a:avLst/>
          </a:prstGeom>
          <a:solidFill>
            <a:schemeClr val="accent1">
              <a:alpha val="37000"/>
            </a:schemeClr>
          </a:solid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2781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nl-NL" b="1" dirty="0" err="1">
                <a:solidFill>
                  <a:srgbClr val="002060"/>
                </a:solidFill>
              </a:rPr>
              <a:t>Ansoff-matrix</a:t>
            </a:r>
            <a:r>
              <a:rPr lang="nl-NL" b="1" dirty="0">
                <a:solidFill>
                  <a:srgbClr val="002060"/>
                </a:solidFill>
              </a:rPr>
              <a:t> </a:t>
            </a:r>
            <a:br>
              <a:rPr lang="nl-NL" dirty="0"/>
            </a:br>
            <a:r>
              <a:rPr lang="nl-NL" sz="2700" i="1" dirty="0"/>
              <a:t>Welke marketingstrategie?</a:t>
            </a:r>
          </a:p>
        </p:txBody>
      </p:sp>
      <p:pic>
        <p:nvPicPr>
          <p:cNvPr id="6" name="Afbeelding 5" descr="ansoff.jpg"/>
          <p:cNvPicPr>
            <a:picLocks noChangeAspect="1"/>
          </p:cNvPicPr>
          <p:nvPr/>
        </p:nvPicPr>
        <p:blipFill>
          <a:blip r:embed="rId2" cstate="print"/>
          <a:stretch>
            <a:fillRect/>
          </a:stretch>
        </p:blipFill>
        <p:spPr>
          <a:xfrm>
            <a:off x="1524000" y="1628800"/>
            <a:ext cx="3281904" cy="2160241"/>
          </a:xfrm>
          <a:prstGeom prst="rect">
            <a:avLst/>
          </a:prstGeom>
        </p:spPr>
      </p:pic>
      <p:pic>
        <p:nvPicPr>
          <p:cNvPr id="7" name="Afbeelding 6" descr="virgin-logos-1.jpg">
            <a:hlinkClick r:id="rId3"/>
          </p:cNvPr>
          <p:cNvPicPr>
            <a:picLocks noChangeAspect="1"/>
          </p:cNvPicPr>
          <p:nvPr/>
        </p:nvPicPr>
        <p:blipFill>
          <a:blip r:embed="rId4" cstate="print"/>
          <a:stretch>
            <a:fillRect/>
          </a:stretch>
        </p:blipFill>
        <p:spPr>
          <a:xfrm>
            <a:off x="5330812" y="1027906"/>
            <a:ext cx="5051372" cy="4608512"/>
          </a:xfrm>
          <a:prstGeom prst="rect">
            <a:avLst/>
          </a:prstGeom>
        </p:spPr>
      </p:pic>
      <p:sp>
        <p:nvSpPr>
          <p:cNvPr id="9" name="Ovaal 8"/>
          <p:cNvSpPr/>
          <p:nvPr/>
        </p:nvSpPr>
        <p:spPr>
          <a:xfrm>
            <a:off x="3503712" y="2564904"/>
            <a:ext cx="1080120" cy="936104"/>
          </a:xfrm>
          <a:prstGeom prst="ellipse">
            <a:avLst/>
          </a:prstGeom>
          <a:solidFill>
            <a:schemeClr val="accent1">
              <a:alpha val="37000"/>
            </a:schemeClr>
          </a:solid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4953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nl-NL" b="1" dirty="0" err="1">
                <a:solidFill>
                  <a:srgbClr val="002060"/>
                </a:solidFill>
              </a:rPr>
              <a:t>Ansoff-matrix</a:t>
            </a:r>
            <a:r>
              <a:rPr lang="nl-NL" dirty="0"/>
              <a:t> </a:t>
            </a:r>
            <a:br>
              <a:rPr lang="nl-NL" dirty="0"/>
            </a:br>
            <a:r>
              <a:rPr lang="nl-NL" sz="2700" i="1" dirty="0"/>
              <a:t>Welke marketingstrategie?</a:t>
            </a:r>
          </a:p>
        </p:txBody>
      </p:sp>
      <p:pic>
        <p:nvPicPr>
          <p:cNvPr id="6" name="Afbeelding 5" descr="ansoff.jpg"/>
          <p:cNvPicPr>
            <a:picLocks noChangeAspect="1"/>
          </p:cNvPicPr>
          <p:nvPr/>
        </p:nvPicPr>
        <p:blipFill>
          <a:blip r:embed="rId2" cstate="print"/>
          <a:stretch>
            <a:fillRect/>
          </a:stretch>
        </p:blipFill>
        <p:spPr>
          <a:xfrm>
            <a:off x="1524000" y="1628800"/>
            <a:ext cx="3281904" cy="2160241"/>
          </a:xfrm>
          <a:prstGeom prst="rect">
            <a:avLst/>
          </a:prstGeom>
        </p:spPr>
      </p:pic>
      <p:pic>
        <p:nvPicPr>
          <p:cNvPr id="5" name="Afbeelding 4" descr="coca.png"/>
          <p:cNvPicPr>
            <a:picLocks noChangeAspect="1"/>
          </p:cNvPicPr>
          <p:nvPr/>
        </p:nvPicPr>
        <p:blipFill>
          <a:blip r:embed="rId3" cstate="print"/>
          <a:stretch>
            <a:fillRect/>
          </a:stretch>
        </p:blipFill>
        <p:spPr>
          <a:xfrm>
            <a:off x="5879976" y="1556793"/>
            <a:ext cx="4788024" cy="2676343"/>
          </a:xfrm>
          <a:prstGeom prst="rect">
            <a:avLst/>
          </a:prstGeom>
        </p:spPr>
      </p:pic>
      <p:pic>
        <p:nvPicPr>
          <p:cNvPr id="8" name="Afbeelding 7" descr="cocaII.jpg"/>
          <p:cNvPicPr>
            <a:picLocks noChangeAspect="1"/>
          </p:cNvPicPr>
          <p:nvPr/>
        </p:nvPicPr>
        <p:blipFill>
          <a:blip r:embed="rId4" cstate="print"/>
          <a:stretch>
            <a:fillRect/>
          </a:stretch>
        </p:blipFill>
        <p:spPr>
          <a:xfrm>
            <a:off x="6606903" y="4313231"/>
            <a:ext cx="1978527" cy="2223145"/>
          </a:xfrm>
          <a:prstGeom prst="rect">
            <a:avLst/>
          </a:prstGeom>
        </p:spPr>
      </p:pic>
      <p:sp>
        <p:nvSpPr>
          <p:cNvPr id="9" name="Ovaal 8"/>
          <p:cNvSpPr/>
          <p:nvPr/>
        </p:nvSpPr>
        <p:spPr>
          <a:xfrm>
            <a:off x="2351584" y="1700808"/>
            <a:ext cx="1080120" cy="936104"/>
          </a:xfrm>
          <a:prstGeom prst="ellipse">
            <a:avLst/>
          </a:prstGeom>
          <a:solidFill>
            <a:schemeClr val="accent1">
              <a:alpha val="37000"/>
            </a:schemeClr>
          </a:solid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1095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A124B7-91D5-FB20-DA36-5C8997C004B2}"/>
              </a:ext>
            </a:extLst>
          </p:cNvPr>
          <p:cNvSpPr>
            <a:spLocks noGrp="1"/>
          </p:cNvSpPr>
          <p:nvPr>
            <p:ph type="title"/>
          </p:nvPr>
        </p:nvSpPr>
        <p:spPr>
          <a:xfrm>
            <a:off x="0" y="0"/>
            <a:ext cx="10515600" cy="1325563"/>
          </a:xfrm>
        </p:spPr>
        <p:txBody>
          <a:bodyPr/>
          <a:lstStyle/>
          <a:p>
            <a:r>
              <a:rPr lang="nl-NL" b="1" dirty="0"/>
              <a:t>Checklist ondernemen</a:t>
            </a:r>
          </a:p>
        </p:txBody>
      </p:sp>
      <p:sp>
        <p:nvSpPr>
          <p:cNvPr id="3" name="Tekstvak 2">
            <a:extLst>
              <a:ext uri="{FF2B5EF4-FFF2-40B4-BE49-F238E27FC236}">
                <a16:creationId xmlns:a16="http://schemas.microsoft.com/office/drawing/2014/main" id="{CB161695-1306-B62F-6C4F-41BB4C19DB87}"/>
              </a:ext>
            </a:extLst>
          </p:cNvPr>
          <p:cNvSpPr txBox="1"/>
          <p:nvPr/>
        </p:nvSpPr>
        <p:spPr>
          <a:xfrm>
            <a:off x="0" y="1140897"/>
            <a:ext cx="10539167" cy="5078313"/>
          </a:xfrm>
          <a:prstGeom prst="rect">
            <a:avLst/>
          </a:prstGeom>
          <a:noFill/>
        </p:spPr>
        <p:txBody>
          <a:bodyPr wrap="square" rtlCol="0">
            <a:spAutoFit/>
          </a:bodyPr>
          <a:lstStyle/>
          <a:p>
            <a:pPr marL="285750" indent="-285750">
              <a:buFont typeface="Wingdings" panose="05000000000000000000" pitchFamily="2" charset="2"/>
              <a:buChar char="q"/>
            </a:pPr>
            <a:r>
              <a:rPr lang="nl-NL" dirty="0"/>
              <a:t>Manier van ondernemen is bepaald. (Op aanvraag verkopen of ergens zichtbaar staan met de verkoopwaar)</a:t>
            </a:r>
          </a:p>
          <a:p>
            <a:pPr marL="285750" indent="-285750">
              <a:buFont typeface="Wingdings" panose="05000000000000000000" pitchFamily="2" charset="2"/>
              <a:buChar char="q"/>
            </a:pPr>
            <a:r>
              <a:rPr lang="nl-NL" dirty="0"/>
              <a:t>De verkoopwaar is geregeld en het is duidelijk wat er allemaal verkocht gaat worden (mutsen, advent kalenders, het eten, chocomel en de </a:t>
            </a:r>
            <a:r>
              <a:rPr lang="nl-NL" dirty="0" err="1"/>
              <a:t>mystery</a:t>
            </a:r>
            <a:r>
              <a:rPr lang="nl-NL" dirty="0"/>
              <a:t> boxen)</a:t>
            </a:r>
          </a:p>
          <a:p>
            <a:pPr marL="285750" indent="-285750">
              <a:buFont typeface="Wingdings" panose="05000000000000000000" pitchFamily="2" charset="2"/>
              <a:buChar char="q"/>
            </a:pPr>
            <a:r>
              <a:rPr lang="nl-NL" dirty="0"/>
              <a:t>Alle spullen zijn in huis om te starten met de onderneming.</a:t>
            </a:r>
          </a:p>
          <a:p>
            <a:pPr marL="285750" indent="-285750">
              <a:buFont typeface="Wingdings" panose="05000000000000000000" pitchFamily="2" charset="2"/>
              <a:buChar char="q"/>
            </a:pPr>
            <a:r>
              <a:rPr lang="nl-NL" dirty="0"/>
              <a:t>Er is voldaan aan de keurmerken om te starten met ondernemen. (Hygiëne, kwaliteit etc.)</a:t>
            </a:r>
          </a:p>
          <a:p>
            <a:pPr marL="285750" indent="-285750">
              <a:buFont typeface="Wingdings" panose="05000000000000000000" pitchFamily="2" charset="2"/>
              <a:buChar char="q"/>
            </a:pPr>
            <a:r>
              <a:rPr lang="nl-NL" dirty="0"/>
              <a:t>Er is een begroting gemaakt die kloppend is.</a:t>
            </a:r>
          </a:p>
          <a:p>
            <a:pPr marL="285750" indent="-285750">
              <a:buFont typeface="Wingdings" panose="05000000000000000000" pitchFamily="2" charset="2"/>
              <a:buChar char="q"/>
            </a:pPr>
            <a:r>
              <a:rPr lang="nl-NL" dirty="0"/>
              <a:t>De prijzen zijn eerlijk en winstgevend berekend met een kloppende rekensom</a:t>
            </a:r>
          </a:p>
          <a:p>
            <a:pPr marL="285750" indent="-285750">
              <a:buFont typeface="Wingdings" panose="05000000000000000000" pitchFamily="2" charset="2"/>
              <a:buChar char="q"/>
            </a:pPr>
            <a:r>
              <a:rPr lang="nl-NL" dirty="0"/>
              <a:t>Er wordt voor volgende week een planning gemaakt, wie onderneemt wanneer, wie is er dan aan het werk voor het verslag.</a:t>
            </a:r>
          </a:p>
          <a:p>
            <a:pPr marL="285750" indent="-285750">
              <a:buFont typeface="Wingdings" panose="05000000000000000000" pitchFamily="2" charset="2"/>
              <a:buChar char="q"/>
            </a:pPr>
            <a:r>
              <a:rPr lang="nl-NL" dirty="0"/>
              <a:t>De docenten zijn gemaild met de vraag voor goedkeuring als je moet ondernemen tijdens de les (voor de lunch en chocomel groepen)</a:t>
            </a:r>
          </a:p>
          <a:p>
            <a:pPr marL="285750" indent="-285750">
              <a:buFont typeface="Wingdings" panose="05000000000000000000" pitchFamily="2" charset="2"/>
              <a:buChar char="q"/>
            </a:pPr>
            <a:r>
              <a:rPr lang="nl-NL" dirty="0"/>
              <a:t>De doelgroepen zijn benaderd met de juiste promotiekanalen.</a:t>
            </a:r>
          </a:p>
          <a:p>
            <a:pPr marL="285750" indent="-285750">
              <a:buFont typeface="Wingdings" panose="05000000000000000000" pitchFamily="2" charset="2"/>
              <a:buChar char="q"/>
            </a:pPr>
            <a:r>
              <a:rPr lang="nl-NL" dirty="0"/>
              <a:t>Er is promotiemateriaal gemaakt.</a:t>
            </a:r>
          </a:p>
          <a:p>
            <a:pPr marL="285750" indent="-285750">
              <a:buFont typeface="Wingdings" panose="05000000000000000000" pitchFamily="2" charset="2"/>
              <a:buChar char="q"/>
            </a:pPr>
            <a:r>
              <a:rPr lang="nl-NL" dirty="0"/>
              <a:t>Er is nagedacht over reststromen, wat doe je met producten die blijven liggen en hoe communiceer je dit naar de klanten.</a:t>
            </a:r>
          </a:p>
          <a:p>
            <a:pPr marL="285750" indent="-285750">
              <a:buFont typeface="Wingdings" panose="05000000000000000000" pitchFamily="2" charset="2"/>
              <a:buChar char="q"/>
            </a:pPr>
            <a:r>
              <a:rPr lang="nl-NL" dirty="0"/>
              <a:t>Wat verder nog ter sprake komt.</a:t>
            </a:r>
          </a:p>
          <a:p>
            <a:pPr marL="285750" indent="-285750">
              <a:buFont typeface="Wingdings" panose="05000000000000000000" pitchFamily="2" charset="2"/>
              <a:buChar char="q"/>
            </a:pPr>
            <a:endParaRPr lang="nl-NL" dirty="0"/>
          </a:p>
          <a:p>
            <a:pPr marL="285750" indent="-285750">
              <a:buFont typeface="Wingdings" panose="05000000000000000000" pitchFamily="2" charset="2"/>
              <a:buChar char="q"/>
            </a:pPr>
            <a:endParaRPr lang="nl-NL" dirty="0"/>
          </a:p>
        </p:txBody>
      </p:sp>
    </p:spTree>
    <p:extLst>
      <p:ext uri="{BB962C8B-B14F-4D97-AF65-F5344CB8AC3E}">
        <p14:creationId xmlns:p14="http://schemas.microsoft.com/office/powerpoint/2010/main" val="1677186940"/>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67c63a5-6c7f-42bb-9d17-0feff5816463">
      <Terms xmlns="http://schemas.microsoft.com/office/infopath/2007/PartnerControls"/>
    </lcf76f155ced4ddcb4097134ff3c332f>
    <TaxCatchAll xmlns="c20cf8ba-b598-4d03-85bf-01d90a2844ae" xsi:nil="true"/>
    <MediaLengthInSeconds xmlns="c67c63a5-6c7f-42bb-9d17-0feff581646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F9727D3906D7945984BB753BA79C6C7" ma:contentTypeVersion="14" ma:contentTypeDescription="Een nieuw document maken." ma:contentTypeScope="" ma:versionID="13d1bd52d37d52e88f4cc3000598c755">
  <xsd:schema xmlns:xsd="http://www.w3.org/2001/XMLSchema" xmlns:xs="http://www.w3.org/2001/XMLSchema" xmlns:p="http://schemas.microsoft.com/office/2006/metadata/properties" xmlns:ns2="c67c63a5-6c7f-42bb-9d17-0feff5816463" xmlns:ns3="c20cf8ba-b598-4d03-85bf-01d90a2844ae" targetNamespace="http://schemas.microsoft.com/office/2006/metadata/properties" ma:root="true" ma:fieldsID="cdbfa91b97b664da8bfb3c5d7ea455d6" ns2:_="" ns3:_="">
    <xsd:import namespace="c67c63a5-6c7f-42bb-9d17-0feff5816463"/>
    <xsd:import namespace="c20cf8ba-b598-4d03-85bf-01d90a2844a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7c63a5-6c7f-42bb-9d17-0feff58164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20cf8ba-b598-4d03-85bf-01d90a2844ae"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846b252f-af12-4d5a-a498-f152b1d5d221}" ma:internalName="TaxCatchAll" ma:showField="CatchAllData" ma:web="c20cf8ba-b598-4d03-85bf-01d90a2844ae">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F4FF143-0ABB-4CFF-A5DD-2BA0E6EC9068}">
  <ds:schemaRefs>
    <ds:schemaRef ds:uri="http://www.w3.org/XML/1998/namespace"/>
    <ds:schemaRef ds:uri="http://schemas.microsoft.com/office/infopath/2007/PartnerControls"/>
    <ds:schemaRef ds:uri="http://schemas.microsoft.com/office/2006/metadata/properties"/>
    <ds:schemaRef ds:uri="http://purl.org/dc/terms/"/>
    <ds:schemaRef ds:uri="http://purl.org/dc/dcmitype/"/>
    <ds:schemaRef ds:uri="http://schemas.openxmlformats.org/package/2006/metadata/core-properties"/>
    <ds:schemaRef ds:uri="2c4f0c93-2979-4f27-aab2-70de95932352"/>
    <ds:schemaRef ds:uri="http://schemas.microsoft.com/office/2006/documentManagement/types"/>
    <ds:schemaRef ds:uri="c6f82ce1-f6df-49a5-8b49-cf8409a27aa4"/>
    <ds:schemaRef ds:uri="http://purl.org/dc/elements/1.1/"/>
    <ds:schemaRef ds:uri="c67c63a5-6c7f-42bb-9d17-0feff5816463"/>
    <ds:schemaRef ds:uri="c20cf8ba-b598-4d03-85bf-01d90a2844ae"/>
  </ds:schemaRefs>
</ds:datastoreItem>
</file>

<file path=customXml/itemProps2.xml><?xml version="1.0" encoding="utf-8"?>
<ds:datastoreItem xmlns:ds="http://schemas.openxmlformats.org/officeDocument/2006/customXml" ds:itemID="{4493BC84-1274-428D-AA7E-1C1A52C315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7c63a5-6c7f-42bb-9d17-0feff5816463"/>
    <ds:schemaRef ds:uri="c20cf8ba-b598-4d03-85bf-01d90a2844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0583B6F-241B-4752-BA3F-65607B61D55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251</TotalTime>
  <Words>364</Words>
  <Application>Microsoft Office PowerPoint</Application>
  <PresentationFormat>Breedbeeld</PresentationFormat>
  <Paragraphs>51</Paragraphs>
  <Slides>7</Slides>
  <Notes>0</Notes>
  <HiddenSlides>0</HiddenSlides>
  <MMClips>0</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7</vt:i4>
      </vt:variant>
    </vt:vector>
  </HeadingPairs>
  <TitlesOfParts>
    <vt:vector size="14" baseType="lpstr">
      <vt:lpstr>Arial</vt:lpstr>
      <vt:lpstr>Bauhaus 93</vt:lpstr>
      <vt:lpstr>Calibri</vt:lpstr>
      <vt:lpstr>Calibri Light</vt:lpstr>
      <vt:lpstr>Wingdings</vt:lpstr>
      <vt:lpstr>Kantoorthema</vt:lpstr>
      <vt:lpstr>1_Kantoorthema</vt:lpstr>
      <vt:lpstr>PowerPoint-presentatie</vt:lpstr>
      <vt:lpstr>Ansoff-Matrix --&gt; Hfd 3 Marketinganalyse </vt:lpstr>
      <vt:lpstr>Ansoff-matrix  Welke marketingstrategie?</vt:lpstr>
      <vt:lpstr>Ansoff-matrix  Welke marketingstrategie?</vt:lpstr>
      <vt:lpstr>Ansoff-matrix  Welke marketingstrategie?</vt:lpstr>
      <vt:lpstr>Ansoff-matrix  Welke marketingstrategie?</vt:lpstr>
      <vt:lpstr>Checklist ondernemen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Thomas Noordeloos</dc:creator>
  <cp:lastModifiedBy>Steven Linkels</cp:lastModifiedBy>
  <cp:revision>5</cp:revision>
  <dcterms:created xsi:type="dcterms:W3CDTF">2021-07-07T07:37:45Z</dcterms:created>
  <dcterms:modified xsi:type="dcterms:W3CDTF">2024-01-12T12:32:04Z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0x0101002F9727D3906D7945984BB753BA79C6C7</vt:lpwstr>
  </property>
  <property fmtid="{D5CDD505-2E9C-101B-9397-08002B2CF9AE}" pid="3" name="_ExtendedDescription">
    <vt:lpwstr/>
  </property>
  <property fmtid="{D5CDD505-2E9C-101B-9397-08002B2CF9AE}" pid="4" name="TriggerFlowInfo">
    <vt:lpwstr/>
  </property>
  <property fmtid="{D5CDD505-2E9C-101B-9397-08002B2CF9AE}" pid="5" name="xd_ProgID">
    <vt:lpwstr/>
  </property>
  <property fmtid="{D5CDD505-2E9C-101B-9397-08002B2CF9AE}" pid="6" name="MediaServiceImageTags">
    <vt:lpwstr/>
  </property>
  <property fmtid="{D5CDD505-2E9C-101B-9397-08002B2CF9AE}" pid="7" name="ComplianceAssetId">
    <vt:lpwstr/>
  </property>
  <property fmtid="{D5CDD505-2E9C-101B-9397-08002B2CF9AE}" pid="8" name="TemplateUrl">
    <vt:lpwstr/>
  </property>
  <property fmtid="{D5CDD505-2E9C-101B-9397-08002B2CF9AE}" pid="9" name="xd_Signature">
    <vt:bool>false</vt:bool>
  </property>
</Properties>
</file>