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336" r:id="rId6"/>
    <p:sldId id="337" r:id="rId7"/>
    <p:sldId id="338" r:id="rId8"/>
    <p:sldId id="339" r:id="rId9"/>
    <p:sldId id="340" r:id="rId10"/>
    <p:sldId id="341" r:id="rId11"/>
    <p:sldId id="301" r:id="rId12"/>
    <p:sldId id="342" r:id="rId13"/>
    <p:sldId id="343" r:id="rId14"/>
    <p:sldId id="33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BF0975"/>
    <a:srgbClr val="CA02AD"/>
    <a:srgbClr val="FC04D9"/>
    <a:srgbClr val="946302"/>
    <a:srgbClr val="A9C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86F575C-7A37-49EC-90DD-5D94B4B8DFA2}" type="datetimeFigureOut">
              <a:rPr lang="nl-NL" smtClean="0"/>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309275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86F575C-7A37-49EC-90DD-5D94B4B8DFA2}" type="datetimeFigureOut">
              <a:rPr lang="nl-NL" smtClean="0"/>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132355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86F575C-7A37-49EC-90DD-5D94B4B8DFA2}" type="datetimeFigureOut">
              <a:rPr lang="nl-NL" smtClean="0"/>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11841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86F575C-7A37-49EC-90DD-5D94B4B8DFA2}" type="datetimeFigureOut">
              <a:rPr lang="nl-NL" smtClean="0"/>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217927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86F575C-7A37-49EC-90DD-5D94B4B8DFA2}" type="datetimeFigureOut">
              <a:rPr lang="nl-NL" smtClean="0"/>
              <a:t>13-4-2016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84547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86F575C-7A37-49EC-90DD-5D94B4B8DFA2}" type="datetimeFigureOut">
              <a:rPr lang="nl-NL" smtClean="0"/>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228615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86F575C-7A37-49EC-90DD-5D94B4B8DFA2}" type="datetimeFigureOut">
              <a:rPr lang="nl-NL" smtClean="0"/>
              <a:t>13-4-2016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151743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86F575C-7A37-49EC-90DD-5D94B4B8DFA2}" type="datetimeFigureOut">
              <a:rPr lang="nl-NL" smtClean="0"/>
              <a:t>13-4-2016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24416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F575C-7A37-49EC-90DD-5D94B4B8DFA2}" type="datetimeFigureOut">
              <a:rPr lang="nl-NL" smtClean="0"/>
              <a:t>13-4-2016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40911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86F575C-7A37-49EC-90DD-5D94B4B8DFA2}" type="datetimeFigureOut">
              <a:rPr lang="nl-NL" smtClean="0"/>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431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86F575C-7A37-49EC-90DD-5D94B4B8DFA2}" type="datetimeFigureOut">
              <a:rPr lang="nl-NL" smtClean="0"/>
              <a:t>13-4-2016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1DBF25B-BFDF-4FF5-A432-617C163C7E1C}" type="slidenum">
              <a:rPr lang="nl-NL" smtClean="0"/>
              <a:t>‹nr.›</a:t>
            </a:fld>
            <a:endParaRPr lang="nl-NL"/>
          </a:p>
        </p:txBody>
      </p:sp>
    </p:spTree>
    <p:extLst>
      <p:ext uri="{BB962C8B-B14F-4D97-AF65-F5344CB8AC3E}">
        <p14:creationId xmlns:p14="http://schemas.microsoft.com/office/powerpoint/2010/main" val="297556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0000"/>
                <a:lumMod val="16000"/>
              </a:schemeClr>
            </a:gs>
            <a:gs pos="0">
              <a:schemeClr val="accent1">
                <a:lumMod val="45000"/>
                <a:lumOff val="55000"/>
              </a:schemeClr>
            </a:gs>
            <a:gs pos="4000">
              <a:schemeClr val="accent1">
                <a:lumMod val="45000"/>
                <a:lumOff val="55000"/>
              </a:schemeClr>
            </a:gs>
            <a:gs pos="28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F575C-7A37-49EC-90DD-5D94B4B8DFA2}" type="datetimeFigureOut">
              <a:rPr lang="nl-NL" smtClean="0"/>
              <a:t>13-4-2016</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F25B-BFDF-4FF5-A432-617C163C7E1C}" type="slidenum">
              <a:rPr lang="nl-NL" smtClean="0"/>
              <a:t>‹nr.›</a:t>
            </a:fld>
            <a:endParaRPr lang="nl-NL"/>
          </a:p>
        </p:txBody>
      </p:sp>
    </p:spTree>
    <p:extLst>
      <p:ext uri="{BB962C8B-B14F-4D97-AF65-F5344CB8AC3E}">
        <p14:creationId xmlns:p14="http://schemas.microsoft.com/office/powerpoint/2010/main" val="391856276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want@groenewelle.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6880" y="447200"/>
            <a:ext cx="10871200" cy="2387600"/>
          </a:xfrm>
        </p:spPr>
        <p:txBody>
          <a:bodyPr>
            <a:normAutofit/>
          </a:bodyPr>
          <a:lstStyle/>
          <a:p>
            <a:r>
              <a:rPr lang="nl-NL" sz="6600" dirty="0" smtClean="0">
                <a:solidFill>
                  <a:schemeClr val="accent6">
                    <a:lumMod val="75000"/>
                  </a:schemeClr>
                </a:solidFill>
                <a:latin typeface="Aharoni" panose="02010803020104030203" pitchFamily="2" charset="-79"/>
                <a:cs typeface="Aharoni" panose="02010803020104030203" pitchFamily="2" charset="-79"/>
              </a:rPr>
              <a:t>LOB</a:t>
            </a:r>
            <a:br>
              <a:rPr lang="nl-NL" sz="6600" dirty="0" smtClean="0">
                <a:solidFill>
                  <a:schemeClr val="accent6">
                    <a:lumMod val="75000"/>
                  </a:schemeClr>
                </a:solidFill>
                <a:latin typeface="Aharoni" panose="02010803020104030203" pitchFamily="2" charset="-79"/>
                <a:cs typeface="Aharoni" panose="02010803020104030203" pitchFamily="2" charset="-79"/>
              </a:rPr>
            </a:br>
            <a:r>
              <a:rPr lang="nl-NL" sz="4900" dirty="0" smtClean="0">
                <a:solidFill>
                  <a:srgbClr val="0070C0"/>
                </a:solidFill>
                <a:latin typeface="Aharoni" panose="02010803020104030203" pitchFamily="2" charset="-79"/>
                <a:cs typeface="Aharoni" panose="02010803020104030203" pitchFamily="2" charset="-79"/>
              </a:rPr>
              <a:t>13</a:t>
            </a:r>
            <a:r>
              <a:rPr lang="nl-NL" sz="4900" dirty="0" smtClean="0">
                <a:solidFill>
                  <a:srgbClr val="0070C0"/>
                </a:solidFill>
                <a:latin typeface="Aharoni" panose="02010803020104030203" pitchFamily="2" charset="-79"/>
                <a:cs typeface="Aharoni" panose="02010803020104030203" pitchFamily="2" charset="-79"/>
              </a:rPr>
              <a:t>. Goede en slechte ervaringen</a:t>
            </a:r>
            <a:endParaRPr lang="nl-NL" sz="4900" dirty="0">
              <a:solidFill>
                <a:srgbClr val="0070C0"/>
              </a:solidFill>
              <a:latin typeface="Aharoni" panose="02010803020104030203" pitchFamily="2" charset="-79"/>
              <a:cs typeface="Aharoni" panose="02010803020104030203" pitchFamily="2" charset="-79"/>
            </a:endParaRPr>
          </a:p>
        </p:txBody>
      </p:sp>
      <p:sp>
        <p:nvSpPr>
          <p:cNvPr id="3" name="Ondertitel 2"/>
          <p:cNvSpPr>
            <a:spLocks noGrp="1"/>
          </p:cNvSpPr>
          <p:nvPr>
            <p:ph type="subTitle" idx="1"/>
          </p:nvPr>
        </p:nvSpPr>
        <p:spPr>
          <a:xfrm>
            <a:off x="5872480" y="3327242"/>
            <a:ext cx="4490720" cy="1844516"/>
          </a:xfrm>
        </p:spPr>
        <p:txBody>
          <a:bodyPr>
            <a:normAutofit/>
          </a:bodyPr>
          <a:lstStyle/>
          <a:p>
            <a:endParaRPr lang="nl-NL" dirty="0" smtClean="0">
              <a:solidFill>
                <a:srgbClr val="002060"/>
              </a:solidFill>
            </a:endParaRPr>
          </a:p>
          <a:p>
            <a:endParaRPr lang="nl-NL" dirty="0">
              <a:solidFill>
                <a:srgbClr val="002060"/>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852" y="3057525"/>
            <a:ext cx="3609975" cy="3800475"/>
          </a:xfrm>
          <a:prstGeom prst="rect">
            <a:avLst/>
          </a:prstGeom>
        </p:spPr>
      </p:pic>
    </p:spTree>
    <p:extLst>
      <p:ext uri="{BB962C8B-B14F-4D97-AF65-F5344CB8AC3E}">
        <p14:creationId xmlns:p14="http://schemas.microsoft.com/office/powerpoint/2010/main" val="232399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Stuur je antwoorden tijdens de les naar </a:t>
            </a:r>
            <a:r>
              <a:rPr lang="nl-NL" dirty="0" smtClean="0">
                <a:hlinkClick r:id="rId2"/>
              </a:rPr>
              <a:t>kwant@groenewelle.nl</a:t>
            </a:r>
            <a:endParaRPr lang="nl-NL" dirty="0" smtClean="0"/>
          </a:p>
          <a:p>
            <a:pPr marL="0" indent="0">
              <a:buNone/>
            </a:pPr>
            <a:r>
              <a:rPr lang="nl-NL" dirty="0" smtClean="0"/>
              <a:t>Zodra je klaar bent bespreek je je antwoorden met de docent</a:t>
            </a:r>
          </a:p>
          <a:p>
            <a:endParaRPr lang="nl-NL" dirty="0"/>
          </a:p>
        </p:txBody>
      </p:sp>
    </p:spTree>
    <p:extLst>
      <p:ext uri="{BB962C8B-B14F-4D97-AF65-F5344CB8AC3E}">
        <p14:creationId xmlns:p14="http://schemas.microsoft.com/office/powerpoint/2010/main" val="163213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solidFill>
                  <a:srgbClr val="FF0000"/>
                </a:solidFill>
              </a:rPr>
              <a:t>Succes!</a:t>
            </a:r>
            <a:endParaRPr lang="nl-NL" sz="6000" b="1" dirty="0">
              <a:solidFill>
                <a:srgbClr val="FF0000"/>
              </a:solidFill>
            </a:endParaRP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14275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solidFill>
                  <a:srgbClr val="FF0000"/>
                </a:solidFill>
              </a:rPr>
              <a:t>Ik ga op reis en neem mee……</a:t>
            </a:r>
            <a:endParaRPr lang="nl-NL" sz="6000" b="1" dirty="0">
              <a:solidFill>
                <a:srgbClr val="FF0000"/>
              </a:solidFill>
            </a:endParaRPr>
          </a:p>
        </p:txBody>
      </p:sp>
      <p:pic>
        <p:nvPicPr>
          <p:cNvPr id="4" name="Tijdelijke aanduiding voor inhoud 3"/>
          <p:cNvPicPr>
            <a:picLocks noGrp="1" noChangeAspect="1"/>
          </p:cNvPicPr>
          <p:nvPr>
            <p:ph idx="1"/>
          </p:nvPr>
        </p:nvPicPr>
        <p:blipFill>
          <a:blip r:embed="rId2"/>
          <a:stretch>
            <a:fillRect/>
          </a:stretch>
        </p:blipFill>
        <p:spPr>
          <a:xfrm>
            <a:off x="3143250" y="2048669"/>
            <a:ext cx="5905500" cy="3905250"/>
          </a:xfrm>
          <a:prstGeom prst="rect">
            <a:avLst/>
          </a:prstGeom>
        </p:spPr>
      </p:pic>
    </p:spTree>
    <p:extLst>
      <p:ext uri="{BB962C8B-B14F-4D97-AF65-F5344CB8AC3E}">
        <p14:creationId xmlns:p14="http://schemas.microsoft.com/office/powerpoint/2010/main" val="403079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79525"/>
            <a:ext cx="10515600" cy="1325563"/>
          </a:xfrm>
        </p:spPr>
        <p:txBody>
          <a:bodyPr>
            <a:normAutofit fontScale="90000"/>
          </a:bodyPr>
          <a:lstStyle/>
          <a:p>
            <a:r>
              <a:rPr lang="nl-NL" sz="6000" b="1" dirty="0" smtClean="0">
                <a:latin typeface="Aharoni" panose="02010803020104030203" pitchFamily="2" charset="-79"/>
                <a:cs typeface="Aharoni" panose="02010803020104030203" pitchFamily="2" charset="-79"/>
              </a:rPr>
              <a:t>Je loopbaan is eigenlijk ook een reis	</a:t>
            </a:r>
            <a:r>
              <a:rPr lang="nl-NL" dirty="0" smtClean="0"/>
              <a:t>		</a:t>
            </a:r>
            <a:endParaRPr lang="nl-NL" dirty="0"/>
          </a:p>
        </p:txBody>
      </p:sp>
      <p:sp>
        <p:nvSpPr>
          <p:cNvPr id="3" name="Tijdelijke aanduiding voor inhoud 2"/>
          <p:cNvSpPr>
            <a:spLocks noGrp="1"/>
          </p:cNvSpPr>
          <p:nvPr>
            <p:ph idx="1"/>
          </p:nvPr>
        </p:nvSpPr>
        <p:spPr>
          <a:xfrm>
            <a:off x="4978400" y="2377439"/>
            <a:ext cx="6375400" cy="3799523"/>
          </a:xfrm>
        </p:spPr>
        <p:txBody>
          <a:bodyPr/>
          <a:lstStyle/>
          <a:p>
            <a:pPr marL="0" indent="0">
              <a:buNone/>
            </a:pPr>
            <a:r>
              <a:rPr lang="nl-NL" dirty="0" smtClean="0">
                <a:solidFill>
                  <a:srgbClr val="CA02AD"/>
                </a:solidFill>
              </a:rPr>
              <a:t>Wat neem je mee?</a:t>
            </a:r>
          </a:p>
          <a:p>
            <a:r>
              <a:rPr lang="nl-NL" dirty="0" smtClean="0">
                <a:solidFill>
                  <a:srgbClr val="CA02AD"/>
                </a:solidFill>
              </a:rPr>
              <a:t>Kennis en vaardigheden</a:t>
            </a:r>
          </a:p>
          <a:p>
            <a:r>
              <a:rPr lang="nl-NL" dirty="0" smtClean="0">
                <a:solidFill>
                  <a:srgbClr val="CA02AD"/>
                </a:solidFill>
              </a:rPr>
              <a:t>Herinneringen</a:t>
            </a:r>
          </a:p>
          <a:p>
            <a:r>
              <a:rPr lang="nl-NL" dirty="0" smtClean="0">
                <a:solidFill>
                  <a:srgbClr val="CA02AD"/>
                </a:solidFill>
              </a:rPr>
              <a:t>Ervaringen, zowel goede als slechte….</a:t>
            </a:r>
          </a:p>
          <a:p>
            <a:endParaRPr lang="nl-NL" dirty="0">
              <a:solidFill>
                <a:srgbClr val="CA02AD"/>
              </a:solidFill>
            </a:endParaRPr>
          </a:p>
        </p:txBody>
      </p:sp>
    </p:spTree>
    <p:extLst>
      <p:ext uri="{BB962C8B-B14F-4D97-AF65-F5344CB8AC3E}">
        <p14:creationId xmlns:p14="http://schemas.microsoft.com/office/powerpoint/2010/main" val="380998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A02AD"/>
                </a:solidFill>
              </a:rPr>
              <a:t>Je </a:t>
            </a:r>
            <a:r>
              <a:rPr lang="nl-NL" dirty="0" smtClean="0">
                <a:solidFill>
                  <a:srgbClr val="CA02AD"/>
                </a:solidFill>
                <a:latin typeface="Algerian" panose="04020705040A02060702" pitchFamily="82" charset="0"/>
              </a:rPr>
              <a:t>bestemming</a:t>
            </a:r>
            <a:r>
              <a:rPr lang="nl-NL" dirty="0" smtClean="0">
                <a:solidFill>
                  <a:srgbClr val="CA02AD"/>
                </a:solidFill>
              </a:rPr>
              <a:t> (reis, loopbaan) hangt af van je </a:t>
            </a:r>
            <a:r>
              <a:rPr lang="nl-NL" dirty="0" smtClean="0">
                <a:solidFill>
                  <a:srgbClr val="CA02AD"/>
                </a:solidFill>
                <a:latin typeface="Aharoni" panose="02010803020104030203" pitchFamily="2" charset="-79"/>
                <a:cs typeface="Aharoni" panose="02010803020104030203" pitchFamily="2" charset="-79"/>
              </a:rPr>
              <a:t>ervaringen</a:t>
            </a:r>
            <a:endParaRPr lang="nl-NL" dirty="0">
              <a:solidFill>
                <a:srgbClr val="CA02AD"/>
              </a:solidFill>
              <a:latin typeface="Aharoni" panose="02010803020104030203" pitchFamily="2" charset="-79"/>
              <a:cs typeface="Aharoni" panose="02010803020104030203" pitchFamily="2" charset="-79"/>
            </a:endParaRPr>
          </a:p>
        </p:txBody>
      </p:sp>
      <p:sp>
        <p:nvSpPr>
          <p:cNvPr id="3" name="Tijdelijke aanduiding voor inhoud 2"/>
          <p:cNvSpPr>
            <a:spLocks noGrp="1"/>
          </p:cNvSpPr>
          <p:nvPr>
            <p:ph idx="1"/>
          </p:nvPr>
        </p:nvSpPr>
        <p:spPr>
          <a:xfrm>
            <a:off x="838200" y="1825624"/>
            <a:ext cx="5745480" cy="5032375"/>
          </a:xfrm>
        </p:spPr>
        <p:txBody>
          <a:bodyPr>
            <a:normAutofit/>
          </a:bodyPr>
          <a:lstStyle/>
          <a:p>
            <a:r>
              <a:rPr lang="nl-NL" sz="3200" b="1" dirty="0" smtClean="0">
                <a:solidFill>
                  <a:srgbClr val="0070C0"/>
                </a:solidFill>
              </a:rPr>
              <a:t>Positieve ervaringen</a:t>
            </a:r>
            <a:r>
              <a:rPr lang="nl-NL" sz="3200" dirty="0" smtClean="0">
                <a:solidFill>
                  <a:srgbClr val="0070C0"/>
                </a:solidFill>
              </a:rPr>
              <a:t> zorgen ervoor dat je rechtdoor gaat, </a:t>
            </a:r>
            <a:r>
              <a:rPr lang="nl-NL" sz="3200" b="1" dirty="0" smtClean="0">
                <a:solidFill>
                  <a:srgbClr val="0070C0"/>
                </a:solidFill>
              </a:rPr>
              <a:t>dezelfde weg </a:t>
            </a:r>
            <a:r>
              <a:rPr lang="nl-NL" sz="3200" dirty="0" smtClean="0">
                <a:solidFill>
                  <a:srgbClr val="0070C0"/>
                </a:solidFill>
              </a:rPr>
              <a:t>blijft volgen</a:t>
            </a:r>
          </a:p>
          <a:p>
            <a:endParaRPr lang="nl-NL" sz="3200" dirty="0">
              <a:solidFill>
                <a:srgbClr val="0070C0"/>
              </a:solidFill>
            </a:endParaRPr>
          </a:p>
          <a:p>
            <a:r>
              <a:rPr lang="nl-NL" sz="3200" b="1" dirty="0" smtClean="0">
                <a:solidFill>
                  <a:srgbClr val="0070C0"/>
                </a:solidFill>
              </a:rPr>
              <a:t>Negatieve ervaringen </a:t>
            </a:r>
            <a:r>
              <a:rPr lang="nl-NL" sz="3200" dirty="0" smtClean="0">
                <a:solidFill>
                  <a:srgbClr val="0070C0"/>
                </a:solidFill>
              </a:rPr>
              <a:t>zorgen ervoor dat je je route bijstelt, dus een </a:t>
            </a:r>
            <a:r>
              <a:rPr lang="nl-NL" sz="3200" b="1" dirty="0" smtClean="0">
                <a:solidFill>
                  <a:srgbClr val="0070C0"/>
                </a:solidFill>
              </a:rPr>
              <a:t>andere route</a:t>
            </a:r>
            <a:r>
              <a:rPr lang="nl-NL" sz="3200" dirty="0" smtClean="0">
                <a:solidFill>
                  <a:srgbClr val="0070C0"/>
                </a:solidFill>
              </a:rPr>
              <a:t> kiest dan je vooraf gepland had</a:t>
            </a:r>
          </a:p>
          <a:p>
            <a:endParaRPr lang="nl-NL" sz="3200" dirty="0">
              <a:solidFill>
                <a:srgbClr val="0070C0"/>
              </a:solidFill>
            </a:endParaRPr>
          </a:p>
        </p:txBody>
      </p:sp>
      <p:sp>
        <p:nvSpPr>
          <p:cNvPr id="4" name="AutoShape 2" descr="Afbeeldingsresultaat voor route wijzige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route wijzigen"/>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0" y="1825624"/>
            <a:ext cx="5738283" cy="4303712"/>
          </a:xfrm>
          <a:prstGeom prst="rect">
            <a:avLst/>
          </a:prstGeom>
        </p:spPr>
      </p:pic>
    </p:spTree>
    <p:extLst>
      <p:ext uri="{BB962C8B-B14F-4D97-AF65-F5344CB8AC3E}">
        <p14:creationId xmlns:p14="http://schemas.microsoft.com/office/powerpoint/2010/main" val="147679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320" y="1825625"/>
            <a:ext cx="10515600" cy="1325563"/>
          </a:xfrm>
        </p:spPr>
        <p:txBody>
          <a:bodyPr>
            <a:noAutofit/>
          </a:bodyPr>
          <a:lstStyle/>
          <a:p>
            <a:r>
              <a:rPr lang="nl-NL" sz="8000" b="1" dirty="0">
                <a:solidFill>
                  <a:srgbClr val="CA02AD"/>
                </a:solidFill>
              </a:rPr>
              <a:t>Positieve en negatieve ervaringen </a:t>
            </a:r>
            <a:r>
              <a:rPr lang="nl-NL" sz="8000" b="1" dirty="0" smtClean="0">
                <a:solidFill>
                  <a:srgbClr val="CA02AD"/>
                </a:solidFill>
              </a:rPr>
              <a:t>zijn dus </a:t>
            </a:r>
            <a:r>
              <a:rPr lang="nl-NL" sz="8000" b="1" dirty="0">
                <a:solidFill>
                  <a:srgbClr val="CA02AD"/>
                </a:solidFill>
              </a:rPr>
              <a:t>even belangrijk!</a:t>
            </a:r>
            <a:br>
              <a:rPr lang="nl-NL" sz="8000" b="1" dirty="0">
                <a:solidFill>
                  <a:srgbClr val="CA02AD"/>
                </a:solidFill>
              </a:rPr>
            </a:br>
            <a:endParaRPr lang="nl-NL" sz="8000" b="1" dirty="0">
              <a:solidFill>
                <a:srgbClr val="CA02AD"/>
              </a:solidFill>
            </a:endParaRPr>
          </a:p>
        </p:txBody>
      </p:sp>
      <p:sp>
        <p:nvSpPr>
          <p:cNvPr id="3" name="Tijdelijke aanduiding voor inhoud 2"/>
          <p:cNvSpPr>
            <a:spLocks noGrp="1"/>
          </p:cNvSpPr>
          <p:nvPr>
            <p:ph idx="1"/>
          </p:nvPr>
        </p:nvSpPr>
        <p:spPr>
          <a:xfrm rot="554321">
            <a:off x="782320" y="5161280"/>
            <a:ext cx="10571480" cy="1015682"/>
          </a:xfrm>
        </p:spPr>
        <p:txBody>
          <a:bodyPr/>
          <a:lstStyle/>
          <a:p>
            <a:pPr marL="0" indent="0">
              <a:buNone/>
            </a:pPr>
            <a:r>
              <a:rPr lang="nl-NL" dirty="0" smtClean="0">
                <a:solidFill>
                  <a:srgbClr val="6C0000"/>
                </a:solidFill>
              </a:rPr>
              <a:t>Negatieve ervaringen laten zien wat voor jou belangrijk is.</a:t>
            </a:r>
          </a:p>
        </p:txBody>
      </p:sp>
      <p:sp>
        <p:nvSpPr>
          <p:cNvPr id="4" name="AutoShape 2" descr="Afbeeldingsresultaat voor balen smiley"/>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6068060" y="2463008"/>
            <a:ext cx="3019495" cy="2698272"/>
          </a:xfrm>
          <a:prstGeom prst="rect">
            <a:avLst/>
          </a:prstGeom>
        </p:spPr>
      </p:pic>
    </p:spTree>
    <p:extLst>
      <p:ext uri="{BB962C8B-B14F-4D97-AF65-F5344CB8AC3E}">
        <p14:creationId xmlns:p14="http://schemas.microsoft.com/office/powerpoint/2010/main" val="207428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70C0"/>
                </a:solidFill>
              </a:rPr>
              <a:t>Een voorbeeld</a:t>
            </a:r>
            <a:endParaRPr lang="nl-NL" b="1" dirty="0">
              <a:solidFill>
                <a:srgbClr val="0070C0"/>
              </a:solidFill>
            </a:endParaRPr>
          </a:p>
        </p:txBody>
      </p:sp>
      <p:sp>
        <p:nvSpPr>
          <p:cNvPr id="3" name="Tijdelijke aanduiding voor inhoud 2"/>
          <p:cNvSpPr>
            <a:spLocks noGrp="1"/>
          </p:cNvSpPr>
          <p:nvPr>
            <p:ph idx="1"/>
          </p:nvPr>
        </p:nvSpPr>
        <p:spPr>
          <a:xfrm rot="20511163">
            <a:off x="838200" y="1825625"/>
            <a:ext cx="6111240" cy="4351338"/>
          </a:xfrm>
        </p:spPr>
        <p:txBody>
          <a:bodyPr/>
          <a:lstStyle/>
          <a:p>
            <a:pPr marL="0" indent="0">
              <a:buNone/>
            </a:pPr>
            <a:r>
              <a:rPr lang="nl-NL" sz="3200" dirty="0" smtClean="0">
                <a:solidFill>
                  <a:srgbClr val="0070C0"/>
                </a:solidFill>
              </a:rPr>
              <a:t>Petra verveelt zich in de dierenwinkel = negatieve ervaring</a:t>
            </a:r>
          </a:p>
          <a:p>
            <a:pPr marL="0" indent="0">
              <a:buNone/>
            </a:pPr>
            <a:endParaRPr lang="nl-NL" sz="3200" dirty="0" smtClean="0"/>
          </a:p>
          <a:p>
            <a:pPr marL="0" indent="0">
              <a:buNone/>
            </a:pPr>
            <a:r>
              <a:rPr lang="nl-NL" sz="3200" dirty="0" smtClean="0">
                <a:solidFill>
                  <a:srgbClr val="002060"/>
                </a:solidFill>
              </a:rPr>
              <a:t>Wat is hier toch positief aan?</a:t>
            </a:r>
          </a:p>
          <a:p>
            <a:pPr marL="0" indent="0">
              <a:buNone/>
            </a:pPr>
            <a:endParaRPr lang="nl-NL" dirty="0"/>
          </a:p>
        </p:txBody>
      </p:sp>
      <p:pic>
        <p:nvPicPr>
          <p:cNvPr id="4" name="Afbeelding 3"/>
          <p:cNvPicPr>
            <a:picLocks noChangeAspect="1"/>
          </p:cNvPicPr>
          <p:nvPr/>
        </p:nvPicPr>
        <p:blipFill>
          <a:blip r:embed="rId2"/>
          <a:stretch>
            <a:fillRect/>
          </a:stretch>
        </p:blipFill>
        <p:spPr>
          <a:xfrm>
            <a:off x="6949440" y="741260"/>
            <a:ext cx="6883400" cy="4583535"/>
          </a:xfrm>
          <a:prstGeom prst="rect">
            <a:avLst/>
          </a:prstGeom>
        </p:spPr>
      </p:pic>
    </p:spTree>
    <p:extLst>
      <p:ext uri="{BB962C8B-B14F-4D97-AF65-F5344CB8AC3E}">
        <p14:creationId xmlns:p14="http://schemas.microsoft.com/office/powerpoint/2010/main" val="242592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Negatieve ervaring, toch positief?</a:t>
            </a:r>
            <a:endParaRPr lang="nl-NL" dirty="0">
              <a:solidFill>
                <a:srgbClr val="FF0000"/>
              </a:solidFill>
            </a:endParaRPr>
          </a:p>
        </p:txBody>
      </p:sp>
      <p:sp>
        <p:nvSpPr>
          <p:cNvPr id="3" name="Tijdelijke aanduiding voor inhoud 2"/>
          <p:cNvSpPr>
            <a:spLocks noGrp="1"/>
          </p:cNvSpPr>
          <p:nvPr>
            <p:ph idx="1"/>
          </p:nvPr>
        </p:nvSpPr>
        <p:spPr>
          <a:xfrm rot="21117480">
            <a:off x="822960" y="2049144"/>
            <a:ext cx="6294120" cy="5032375"/>
          </a:xfrm>
        </p:spPr>
        <p:txBody>
          <a:bodyPr/>
          <a:lstStyle/>
          <a:p>
            <a:r>
              <a:rPr lang="nl-NL" dirty="0" smtClean="0">
                <a:solidFill>
                  <a:srgbClr val="00B050"/>
                </a:solidFill>
              </a:rPr>
              <a:t>Petra weet nu dat de volgende stage die ze kiest meer afwisseling moet bieden. Ze zal wat kritischer kijken naar het bedrijf voordat ze solliciteert naar een stageplek.  Ook zorgt ze ervoor dat ze op school veel te weten komt over vogels, haar favoriete dieren. Ze vindt het leuk om mensen hierover te vertellen en zou hier graag verder mee willen.</a:t>
            </a:r>
          </a:p>
          <a:p>
            <a:r>
              <a:rPr lang="nl-NL" dirty="0" smtClean="0">
                <a:solidFill>
                  <a:srgbClr val="FC04D9"/>
                </a:solidFill>
              </a:rPr>
              <a:t>Dus: Ze past haar route aan.</a:t>
            </a:r>
            <a:endParaRPr lang="nl-NL" dirty="0">
              <a:solidFill>
                <a:srgbClr val="FC04D9"/>
              </a:solidFill>
            </a:endParaRPr>
          </a:p>
        </p:txBody>
      </p:sp>
      <p:pic>
        <p:nvPicPr>
          <p:cNvPr id="4" name="Afbeelding 3"/>
          <p:cNvPicPr>
            <a:picLocks noChangeAspect="1"/>
          </p:cNvPicPr>
          <p:nvPr/>
        </p:nvPicPr>
        <p:blipFill>
          <a:blip r:embed="rId2"/>
          <a:stretch>
            <a:fillRect/>
          </a:stretch>
        </p:blipFill>
        <p:spPr>
          <a:xfrm>
            <a:off x="7132320" y="1825624"/>
            <a:ext cx="5243980" cy="3554253"/>
          </a:xfrm>
          <a:prstGeom prst="rect">
            <a:avLst/>
          </a:prstGeom>
        </p:spPr>
      </p:pic>
    </p:spTree>
    <p:extLst>
      <p:ext uri="{BB962C8B-B14F-4D97-AF65-F5344CB8AC3E}">
        <p14:creationId xmlns:p14="http://schemas.microsoft.com/office/powerpoint/2010/main" val="424354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8000" dirty="0" smtClean="0"/>
              <a:t/>
            </a:r>
            <a:br>
              <a:rPr lang="nl-NL" sz="8000" dirty="0" smtClean="0"/>
            </a:br>
            <a:r>
              <a:rPr lang="nl-NL" sz="8000" dirty="0"/>
              <a:t/>
            </a:r>
            <a:br>
              <a:rPr lang="nl-NL" sz="8000" dirty="0"/>
            </a:br>
            <a:r>
              <a:rPr lang="nl-NL" sz="8000" dirty="0" smtClean="0"/>
              <a:t/>
            </a:r>
            <a:br>
              <a:rPr lang="nl-NL" sz="8000" dirty="0" smtClean="0"/>
            </a:br>
            <a:r>
              <a:rPr lang="nl-NL" sz="8000" i="1" dirty="0">
                <a:latin typeface="Algerian" panose="04020705040A02060702" pitchFamily="82" charset="0"/>
              </a:rPr>
              <a:t/>
            </a:r>
            <a:br>
              <a:rPr lang="nl-NL" sz="8000" i="1" dirty="0">
                <a:latin typeface="Algerian" panose="04020705040A02060702" pitchFamily="82" charset="0"/>
              </a:rPr>
            </a:br>
            <a:r>
              <a:rPr lang="nl-NL" sz="8000" i="1" dirty="0" smtClean="0">
                <a:latin typeface="Algerian" panose="04020705040A02060702" pitchFamily="82" charset="0"/>
              </a:rPr>
              <a:t>Daar gaan we mee aan de slag!</a:t>
            </a:r>
            <a:br>
              <a:rPr lang="nl-NL" sz="8000" i="1" dirty="0" smtClean="0">
                <a:latin typeface="Algerian" panose="04020705040A02060702" pitchFamily="82" charset="0"/>
              </a:rPr>
            </a:br>
            <a:endParaRPr lang="nl-NL" sz="8000" i="1" dirty="0">
              <a:latin typeface="Algerian" panose="04020705040A02060702" pitchFamily="82" charset="0"/>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3715" y="3786187"/>
            <a:ext cx="4457397" cy="3071813"/>
          </a:xfrm>
        </p:spPr>
      </p:pic>
    </p:spTree>
    <p:extLst>
      <p:ext uri="{BB962C8B-B14F-4D97-AF65-F5344CB8AC3E}">
        <p14:creationId xmlns:p14="http://schemas.microsoft.com/office/powerpoint/2010/main" val="4128393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600" dirty="0" smtClean="0">
                <a:solidFill>
                  <a:srgbClr val="002060"/>
                </a:solidFill>
                <a:latin typeface="Algerian" panose="04020705040A02060702" pitchFamily="82" charset="0"/>
              </a:rPr>
              <a:t>OPDRACHT</a:t>
            </a:r>
            <a:endParaRPr lang="nl-NL" sz="6600" dirty="0">
              <a:solidFill>
                <a:srgbClr val="002060"/>
              </a:solidFill>
              <a:latin typeface="Algerian" panose="04020705040A02060702" pitchFamily="82" charset="0"/>
            </a:endParaRPr>
          </a:p>
        </p:txBody>
      </p:sp>
      <p:sp>
        <p:nvSpPr>
          <p:cNvPr id="3" name="Tijdelijke aanduiding voor inhoud 2"/>
          <p:cNvSpPr>
            <a:spLocks noGrp="1"/>
          </p:cNvSpPr>
          <p:nvPr>
            <p:ph idx="1"/>
          </p:nvPr>
        </p:nvSpPr>
        <p:spPr>
          <a:xfrm>
            <a:off x="838200" y="1690688"/>
            <a:ext cx="10515600" cy="4486275"/>
          </a:xfrm>
        </p:spPr>
        <p:txBody>
          <a:bodyPr/>
          <a:lstStyle/>
          <a:p>
            <a:pPr marL="514350" indent="-514350" algn="ctr">
              <a:buAutoNum type="arabicPeriod"/>
            </a:pPr>
            <a:r>
              <a:rPr lang="nl-NL" dirty="0" smtClean="0">
                <a:solidFill>
                  <a:srgbClr val="002060"/>
                </a:solidFill>
              </a:rPr>
              <a:t>Beschrijf een negatieve ervaring op je stage:</a:t>
            </a:r>
          </a:p>
          <a:p>
            <a:pPr marL="0" indent="0" algn="ctr">
              <a:buNone/>
            </a:pPr>
            <a:r>
              <a:rPr lang="nl-NL" dirty="0" smtClean="0">
                <a:solidFill>
                  <a:srgbClr val="002060"/>
                </a:solidFill>
              </a:rPr>
              <a:t>Wat gebeurde er precies?</a:t>
            </a:r>
          </a:p>
          <a:p>
            <a:pPr marL="0" indent="0" algn="ctr">
              <a:buNone/>
            </a:pPr>
            <a:r>
              <a:rPr lang="nl-NL" dirty="0" smtClean="0">
                <a:solidFill>
                  <a:srgbClr val="002060"/>
                </a:solidFill>
              </a:rPr>
              <a:t>2. Wat maakt deze negatieve ervaring je duidelijk?</a:t>
            </a:r>
          </a:p>
          <a:p>
            <a:pPr marL="0" indent="0" algn="ctr">
              <a:buNone/>
            </a:pPr>
            <a:r>
              <a:rPr lang="nl-NL" dirty="0" smtClean="0">
                <a:solidFill>
                  <a:srgbClr val="002060"/>
                </a:solidFill>
              </a:rPr>
              <a:t>3. Hoe ga jij, na deze negatieve ervaring, je route aanpassen?</a:t>
            </a:r>
          </a:p>
          <a:p>
            <a:pPr marL="0" indent="0" algn="ctr">
              <a:buNone/>
            </a:pPr>
            <a:r>
              <a:rPr lang="nl-NL" dirty="0" smtClean="0">
                <a:solidFill>
                  <a:srgbClr val="002060"/>
                </a:solidFill>
              </a:rPr>
              <a:t>Dus wat is de volgende stap in je loopbaan/stage?</a:t>
            </a:r>
          </a:p>
          <a:p>
            <a:pPr marL="0" indent="0">
              <a:buNone/>
            </a:pPr>
            <a:endParaRPr lang="nl-NL" dirty="0" smtClean="0">
              <a:solidFill>
                <a:srgbClr val="002060"/>
              </a:solidFill>
            </a:endParaRPr>
          </a:p>
          <a:p>
            <a:endParaRPr lang="nl-NL" dirty="0"/>
          </a:p>
        </p:txBody>
      </p:sp>
      <p:pic>
        <p:nvPicPr>
          <p:cNvPr id="4" name="Afbeelding 3"/>
          <p:cNvPicPr>
            <a:picLocks noChangeAspect="1"/>
          </p:cNvPicPr>
          <p:nvPr/>
        </p:nvPicPr>
        <p:blipFill>
          <a:blip r:embed="rId2"/>
          <a:stretch>
            <a:fillRect/>
          </a:stretch>
        </p:blipFill>
        <p:spPr>
          <a:xfrm>
            <a:off x="3556000" y="4302125"/>
            <a:ext cx="4632960" cy="2287524"/>
          </a:xfrm>
          <a:prstGeom prst="rect">
            <a:avLst/>
          </a:prstGeom>
        </p:spPr>
      </p:pic>
    </p:spTree>
    <p:extLst>
      <p:ext uri="{BB962C8B-B14F-4D97-AF65-F5344CB8AC3E}">
        <p14:creationId xmlns:p14="http://schemas.microsoft.com/office/powerpoint/2010/main" val="3267953451"/>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796D14A1D5944EBFF95EECFD7ED31F" ma:contentTypeVersion="0" ma:contentTypeDescription="Een nieuw document maken." ma:contentTypeScope="" ma:versionID="def9c0cee85eab05e00eab6448935eea">
  <xsd:schema xmlns:xsd="http://www.w3.org/2001/XMLSchema" xmlns:xs="http://www.w3.org/2001/XMLSchema" xmlns:p="http://schemas.microsoft.com/office/2006/metadata/properties" targetNamespace="http://schemas.microsoft.com/office/2006/metadata/properties" ma:root="true" ma:fieldsID="d519baa4e29139ff335306ec453e2c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D23480-983B-4C8F-88A3-3505E5F35F47}">
  <ds:schemaRefs>
    <ds:schemaRef ds:uri="http://schemas.microsoft.com/sharepoint/v3/contenttype/forms"/>
  </ds:schemaRefs>
</ds:datastoreItem>
</file>

<file path=customXml/itemProps2.xml><?xml version="1.0" encoding="utf-8"?>
<ds:datastoreItem xmlns:ds="http://schemas.openxmlformats.org/officeDocument/2006/customXml" ds:itemID="{0CF372BE-C820-49D8-B321-752B23BDA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0C3D7CF-ADB2-4B08-B3DB-EDFFED3D8E94}">
  <ds:schemaRef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593</TotalTime>
  <Words>264</Words>
  <Application>Microsoft Office PowerPoint</Application>
  <PresentationFormat>Breedbeeld</PresentationFormat>
  <Paragraphs>30</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Aharoni</vt:lpstr>
      <vt:lpstr>Algerian</vt:lpstr>
      <vt:lpstr>Arial</vt:lpstr>
      <vt:lpstr>Calibri</vt:lpstr>
      <vt:lpstr>Calibri Light</vt:lpstr>
      <vt:lpstr>Office Theme</vt:lpstr>
      <vt:lpstr>LOB 13. Goede en slechte ervaringen</vt:lpstr>
      <vt:lpstr>Ik ga op reis en neem mee……</vt:lpstr>
      <vt:lpstr>Je loopbaan is eigenlijk ook een reis   </vt:lpstr>
      <vt:lpstr>Je bestemming (reis, loopbaan) hangt af van je ervaringen</vt:lpstr>
      <vt:lpstr>Positieve en negatieve ervaringen zijn dus even belangrijk! </vt:lpstr>
      <vt:lpstr>Een voorbeeld</vt:lpstr>
      <vt:lpstr>Negatieve ervaring, toch positief?</vt:lpstr>
      <vt:lpstr>    Daar gaan we mee aan de slag! </vt:lpstr>
      <vt:lpstr>OPDRACHT</vt:lpstr>
      <vt:lpstr>PowerPoint-presentatie</vt:lpstr>
      <vt:lpstr>Succes!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 Wat moet ik daarmee</dc:title>
  <dc:creator>Hannie Kwant</dc:creator>
  <cp:lastModifiedBy>Hannie Kwant</cp:lastModifiedBy>
  <cp:revision>57</cp:revision>
  <dcterms:created xsi:type="dcterms:W3CDTF">2015-09-22T12:21:20Z</dcterms:created>
  <dcterms:modified xsi:type="dcterms:W3CDTF">2016-04-13T12:44:10Z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0x010100AD796D14A1D5944EBFF95EECFD7ED31F</vt:lpwstr>
  </property>
</Properties>
</file>