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7" r:id="rId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b9b1a049-6b87-453c-9d4e-1b3ea0ffd634" providerId="ADAL" clId="{9452435C-FA51-4CD2-A022-68511A68A197}"/>
    <pc:docChg chg="modSld">
      <pc:chgData name="Marieke Drabbe" userId="b9b1a049-6b87-453c-9d4e-1b3ea0ffd634" providerId="ADAL" clId="{9452435C-FA51-4CD2-A022-68511A68A197}" dt="2020-07-13T14:40:46.167" v="142" actId="5793"/>
      <pc:docMkLst>
        <pc:docMk/>
      </pc:docMkLst>
      <pc:sldChg chg="modSp mod">
        <pc:chgData name="Marieke Drabbe" userId="b9b1a049-6b87-453c-9d4e-1b3ea0ffd634" providerId="ADAL" clId="{9452435C-FA51-4CD2-A022-68511A68A197}" dt="2020-07-13T14:40:46.167" v="142" actId="5793"/>
        <pc:sldMkLst>
          <pc:docMk/>
          <pc:sldMk cId="1955633087" sldId="257"/>
        </pc:sldMkLst>
        <pc:spChg chg="mod">
          <ac:chgData name="Marieke Drabbe" userId="b9b1a049-6b87-453c-9d4e-1b3ea0ffd634" providerId="ADAL" clId="{9452435C-FA51-4CD2-A022-68511A68A197}" dt="2020-07-13T14:33:35.771" v="5" actId="20577"/>
          <ac:spMkLst>
            <pc:docMk/>
            <pc:sldMk cId="1955633087" sldId="257"/>
            <ac:spMk id="4" creationId="{00000000-0000-0000-0000-000000000000}"/>
          </ac:spMkLst>
        </pc:spChg>
        <pc:spChg chg="mod">
          <ac:chgData name="Marieke Drabbe" userId="b9b1a049-6b87-453c-9d4e-1b3ea0ffd634" providerId="ADAL" clId="{9452435C-FA51-4CD2-A022-68511A68A197}" dt="2020-07-13T14:40:38.865" v="138" actId="1076"/>
          <ac:spMkLst>
            <pc:docMk/>
            <pc:sldMk cId="1955633087" sldId="257"/>
            <ac:spMk id="8" creationId="{00000000-0000-0000-0000-000000000000}"/>
          </ac:spMkLst>
        </pc:spChg>
        <pc:spChg chg="mod">
          <ac:chgData name="Marieke Drabbe" userId="b9b1a049-6b87-453c-9d4e-1b3ea0ffd634" providerId="ADAL" clId="{9452435C-FA51-4CD2-A022-68511A68A197}" dt="2020-07-13T14:40:40.132" v="139" actId="1076"/>
          <ac:spMkLst>
            <pc:docMk/>
            <pc:sldMk cId="1955633087" sldId="257"/>
            <ac:spMk id="11" creationId="{00000000-0000-0000-0000-000000000000}"/>
          </ac:spMkLst>
        </pc:spChg>
        <pc:spChg chg="mod">
          <ac:chgData name="Marieke Drabbe" userId="b9b1a049-6b87-453c-9d4e-1b3ea0ffd634" providerId="ADAL" clId="{9452435C-FA51-4CD2-A022-68511A68A197}" dt="2020-07-13T14:40:46.167" v="142" actId="5793"/>
          <ac:spMkLst>
            <pc:docMk/>
            <pc:sldMk cId="1955633087" sldId="257"/>
            <ac:spMk id="13" creationId="{00000000-0000-0000-0000-000000000000}"/>
          </ac:spMkLst>
        </pc:spChg>
        <pc:picChg chg="mod">
          <ac:chgData name="Marieke Drabbe" userId="b9b1a049-6b87-453c-9d4e-1b3ea0ffd634" providerId="ADAL" clId="{9452435C-FA51-4CD2-A022-68511A68A197}" dt="2020-07-13T14:40:43.931" v="141" actId="1076"/>
          <ac:picMkLst>
            <pc:docMk/>
            <pc:sldMk cId="1955633087" sldId="257"/>
            <ac:picMk id="17" creationId="{00000000-0000-0000-0000-000000000000}"/>
          </ac:picMkLst>
        </pc:picChg>
        <pc:picChg chg="mod">
          <ac:chgData name="Marieke Drabbe" userId="b9b1a049-6b87-453c-9d4e-1b3ea0ffd634" providerId="ADAL" clId="{9452435C-FA51-4CD2-A022-68511A68A197}" dt="2020-07-13T14:40:42.193" v="140" actId="1076"/>
          <ac:picMkLst>
            <pc:docMk/>
            <pc:sldMk cId="1955633087" sldId="257"/>
            <ac:picMk id="2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48C39-2B77-4F3E-A963-567C611E83AE}" type="datetimeFigureOut">
              <a:rPr lang="nl-NL" smtClean="0"/>
              <a:t>13-7-2020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FD369-E3D1-4CB9-B76F-3C832D623F58}" type="slidenum">
              <a:rPr lang="nl-NL" smtClean="0"/>
              <a:t>‹nr.›</a:t>
            </a:fld>
            <a:endParaRPr lang="nl-NL"/>
          </a:p>
        </p:txBody>
      </p:sp>
    </p:spTree>
    <p:extLst>
      <p:ext uri="{BB962C8B-B14F-4D97-AF65-F5344CB8AC3E}">
        <p14:creationId xmlns:p14="http://schemas.microsoft.com/office/powerpoint/2010/main" val="42838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610E123-304E-4DEC-A582-7D2733146037}"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1060919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23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verticale tekst 2"/>
          <p:cNvSpPr>
            <a:spLocks noGrp="1"/>
          </p:cNvSpPr>
          <p:nvPr>
            <p:ph type="body" orient="vert" idx="1"/>
          </p:nvPr>
        </p:nvSpPr>
        <p:spPr>
          <a:xfrm>
            <a:off x="609600" y="1600203"/>
            <a:ext cx="10972800" cy="4525963"/>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13-7-2020</a:t>
            </a:fld>
            <a:endParaRPr lang="nl-NL">
              <a:solidFill>
                <a:prstClr val="black"/>
              </a:solidFill>
            </a:endParaRPr>
          </a:p>
        </p:txBody>
      </p:sp>
      <p:sp>
        <p:nvSpPr>
          <p:cNvPr id="5" name="Tijdelijke aanduiding voor voettekst 4"/>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41078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1"/>
            <a:ext cx="2743200" cy="5851525"/>
          </a:xfrm>
          <a:prstGeom prst="rect">
            <a:avLst/>
          </a:prstGeo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09600" y="274641"/>
            <a:ext cx="8026400" cy="5851525"/>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13-7-2020</a:t>
            </a:fld>
            <a:endParaRPr lang="nl-NL">
              <a:solidFill>
                <a:prstClr val="black"/>
              </a:solidFill>
            </a:endParaRPr>
          </a:p>
        </p:txBody>
      </p:sp>
      <p:sp>
        <p:nvSpPr>
          <p:cNvPr id="5" name="Tijdelijke aanduiding voor voettekst 4"/>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77010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inhoud 2"/>
          <p:cNvSpPr>
            <a:spLocks noGrp="1"/>
          </p:cNvSpPr>
          <p:nvPr>
            <p:ph idx="1" hasCustomPrompt="1"/>
          </p:nvPr>
        </p:nvSpPr>
        <p:spPr>
          <a:xfrm>
            <a:off x="1354667" y="1600201"/>
            <a:ext cx="4487333" cy="1346200"/>
          </a:xfrm>
          <a:prstGeom prst="rect">
            <a:avLst/>
          </a:prstGeom>
        </p:spPr>
        <p:txBody>
          <a:bodyPr/>
          <a:lstStyle>
            <a:lvl1pPr marL="0" indent="0">
              <a:buNone/>
              <a:defRPr lang="nl-NL" sz="1200" kern="1200" dirty="0" smtClean="0">
                <a:solidFill>
                  <a:schemeClr val="tx1"/>
                </a:solidFill>
                <a:latin typeface="+mn-lt"/>
                <a:ea typeface="+mn-ea"/>
                <a:cs typeface="+mn-cs"/>
              </a:defRPr>
            </a:lvl1pPr>
            <a:lvl2pPr marL="342900" indent="-342900">
              <a:defRPr/>
            </a:lvl2pPr>
            <a:lvl3pPr marL="342900" indent="-342900">
              <a:defRPr/>
            </a:lvl3pPr>
          </a:lstStyle>
          <a:p>
            <a:pPr lvl="0"/>
            <a:r>
              <a:rPr lang="nl-NL" dirty="0"/>
              <a:t>Klik om de tekststijl van het model te bewerken</a:t>
            </a:r>
          </a:p>
          <a:p>
            <a:pPr marL="342900" lvl="0" indent="-342900" algn="l" defTabSz="457200" rtl="0" eaLnBrk="1" latinLnBrk="0" hangingPunct="1">
              <a:spcBef>
                <a:spcPct val="20000"/>
              </a:spcBef>
              <a:buFont typeface="Arial"/>
              <a:buChar char="•"/>
            </a:pPr>
            <a:r>
              <a:rPr lang="nl-NL" dirty="0"/>
              <a:t>Tweede niveau</a:t>
            </a:r>
          </a:p>
          <a:p>
            <a:pPr marL="342900" lvl="0" indent="-342900" algn="l" defTabSz="457200" rtl="0" eaLnBrk="1" latinLnBrk="0" hangingPunct="1">
              <a:spcBef>
                <a:spcPct val="20000"/>
              </a:spcBef>
              <a:buFont typeface="Arial"/>
              <a:buChar char="•"/>
            </a:pPr>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13-7-2020</a:t>
            </a:fld>
            <a:endParaRPr lang="nl-NL">
              <a:solidFill>
                <a:prstClr val="black"/>
              </a:solidFill>
            </a:endParaRPr>
          </a:p>
        </p:txBody>
      </p:sp>
      <p:sp>
        <p:nvSpPr>
          <p:cNvPr id="5" name="Tijdelijke aanduiding voor voettekst 4"/>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133175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13-7-2020</a:t>
            </a:fld>
            <a:endParaRPr lang="nl-NL">
              <a:solidFill>
                <a:prstClr val="black"/>
              </a:solidFill>
            </a:endParaRPr>
          </a:p>
        </p:txBody>
      </p:sp>
      <p:sp>
        <p:nvSpPr>
          <p:cNvPr id="5" name="Tijdelijke aanduiding voor voettekst 4"/>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8489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inhoud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13-7-2020</a:t>
            </a:fld>
            <a:endParaRPr lang="nl-NL">
              <a:solidFill>
                <a:prstClr val="black"/>
              </a:solidFill>
            </a:endParaRPr>
          </a:p>
        </p:txBody>
      </p:sp>
      <p:sp>
        <p:nvSpPr>
          <p:cNvPr id="6" name="Tijdelijke aanduiding voor voettekst 5"/>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37330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13-7-2020</a:t>
            </a:fld>
            <a:endParaRPr lang="nl-NL">
              <a:solidFill>
                <a:prstClr val="black"/>
              </a:solidFill>
            </a:endParaRPr>
          </a:p>
        </p:txBody>
      </p:sp>
      <p:sp>
        <p:nvSpPr>
          <p:cNvPr id="8" name="Tijdelijke aanduiding voor voettekst 7"/>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9" name="Tijdelijke aanduiding voor dianummer 8"/>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30879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datum 2"/>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13-7-2020</a:t>
            </a:fld>
            <a:endParaRPr lang="nl-NL">
              <a:solidFill>
                <a:prstClr val="black"/>
              </a:solidFill>
            </a:endParaRPr>
          </a:p>
        </p:txBody>
      </p:sp>
      <p:sp>
        <p:nvSpPr>
          <p:cNvPr id="4" name="Tijdelijke aanduiding voor voettekst 3"/>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5" name="Tijdelijke aanduiding voor dianummer 4"/>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90291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13-7-2020</a:t>
            </a:fld>
            <a:endParaRPr lang="nl-NL">
              <a:solidFill>
                <a:prstClr val="black"/>
              </a:solidFill>
            </a:endParaRPr>
          </a:p>
        </p:txBody>
      </p:sp>
      <p:sp>
        <p:nvSpPr>
          <p:cNvPr id="3" name="Tijdelijke aanduiding voor voettekst 2"/>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4" name="Tijdelijke aanduiding voor dianummer 3"/>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80856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a:prstGeom prst="rect">
            <a:avLst/>
          </a:prstGeo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13-7-2020</a:t>
            </a:fld>
            <a:endParaRPr lang="nl-NL">
              <a:solidFill>
                <a:prstClr val="black"/>
              </a:solidFill>
            </a:endParaRPr>
          </a:p>
        </p:txBody>
      </p:sp>
      <p:sp>
        <p:nvSpPr>
          <p:cNvPr id="6" name="Tijdelijke aanduiding voor voettekst 5"/>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09827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13-7-2020</a:t>
            </a:fld>
            <a:endParaRPr lang="nl-NL">
              <a:solidFill>
                <a:prstClr val="black"/>
              </a:solidFill>
            </a:endParaRPr>
          </a:p>
        </p:txBody>
      </p:sp>
      <p:sp>
        <p:nvSpPr>
          <p:cNvPr id="6" name="Tijdelijke aanduiding voor voettekst 5"/>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67994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1" y="0"/>
            <a:ext cx="1238251"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pic>
        <p:nvPicPr>
          <p:cNvPr id="8" name="Picture 2"/>
          <p:cNvPicPr>
            <a:picLocks noChangeAspect="1" noChangeArrowheads="1"/>
          </p:cNvPicPr>
          <p:nvPr userDrawn="1"/>
        </p:nvPicPr>
        <p:blipFill>
          <a:blip r:embed="rId13"/>
          <a:srcRect/>
          <a:stretch>
            <a:fillRect/>
          </a:stretch>
        </p:blipFill>
        <p:spPr bwMode="auto">
          <a:xfrm>
            <a:off x="23284" y="17466"/>
            <a:ext cx="1200149" cy="750887"/>
          </a:xfrm>
          <a:prstGeom prst="rect">
            <a:avLst/>
          </a:prstGeom>
          <a:noFill/>
          <a:ln w="9525">
            <a:noFill/>
            <a:miter lim="800000"/>
            <a:headEnd/>
            <a:tailEnd/>
          </a:ln>
        </p:spPr>
      </p:pic>
      <p:sp>
        <p:nvSpPr>
          <p:cNvPr id="9" name="Rechthoek 8"/>
          <p:cNvSpPr/>
          <p:nvPr userDrawn="1"/>
        </p:nvSpPr>
        <p:spPr>
          <a:xfrm>
            <a:off x="1238252" y="6704013"/>
            <a:ext cx="10953749" cy="1524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spTree>
    <p:extLst>
      <p:ext uri="{BB962C8B-B14F-4D97-AF65-F5344CB8AC3E}">
        <p14:creationId xmlns:p14="http://schemas.microsoft.com/office/powerpoint/2010/main" val="1992402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https://nl.wikipedia.org/wiki/Vrije_tijd"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09503" y="157998"/>
            <a:ext cx="5920612" cy="461665"/>
          </a:xfrm>
          <a:prstGeom prst="rect">
            <a:avLst/>
          </a:prstGeom>
          <a:noFill/>
        </p:spPr>
        <p:txBody>
          <a:bodyPr wrap="square" rtlCol="0">
            <a:spAutoFit/>
          </a:bodyPr>
          <a:lstStyle/>
          <a:p>
            <a:pPr fontAlgn="base">
              <a:spcBef>
                <a:spcPct val="0"/>
              </a:spcBef>
              <a:spcAft>
                <a:spcPct val="0"/>
              </a:spcAft>
            </a:pPr>
            <a:r>
              <a:rPr lang="nl-NL" sz="2400" dirty="0">
                <a:solidFill>
                  <a:prstClr val="black"/>
                </a:solidFill>
                <a:latin typeface="Arial" charset="0"/>
                <a:cs typeface="Arial" charset="0"/>
              </a:rPr>
              <a:t>2021_MLO_4 Mijn vrijetijd</a:t>
            </a:r>
          </a:p>
        </p:txBody>
      </p:sp>
      <p:sp>
        <p:nvSpPr>
          <p:cNvPr id="5" name="Text Box 7"/>
          <p:cNvSpPr txBox="1">
            <a:spLocks noChangeArrowheads="1"/>
          </p:cNvSpPr>
          <p:nvPr/>
        </p:nvSpPr>
        <p:spPr bwMode="auto">
          <a:xfrm>
            <a:off x="1735595" y="841351"/>
            <a:ext cx="4804542"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fontAlgn="base">
              <a:spcBef>
                <a:spcPct val="0"/>
              </a:spcBef>
              <a:spcAft>
                <a:spcPct val="0"/>
              </a:spcAft>
            </a:pPr>
            <a:r>
              <a:rPr lang="nl-NL" sz="1200" b="1" dirty="0">
                <a:solidFill>
                  <a:srgbClr val="1F497D">
                    <a:lumMod val="60000"/>
                    <a:lumOff val="40000"/>
                  </a:srgbClr>
                </a:solidFill>
                <a:latin typeface="Arial" panose="020B0604020202020204" pitchFamily="34" charset="0"/>
                <a:ea typeface="+mn-ea"/>
                <a:cs typeface="Arial" panose="020B0604020202020204" pitchFamily="34" charset="0"/>
              </a:rPr>
              <a:t>Leerdoel</a:t>
            </a:r>
          </a:p>
          <a:p>
            <a:r>
              <a:rPr lang="nl-NL" sz="1200" dirty="0">
                <a:latin typeface="+mn-lt"/>
                <a:ea typeface="Calibri" pitchFamily="34" charset="0"/>
                <a:cs typeface="Arial" panose="020B0604020202020204" pitchFamily="34" charset="0"/>
              </a:rPr>
              <a:t>Weten welke producten en bedrijven er van vrije tijd zijn.</a:t>
            </a:r>
          </a:p>
          <a:p>
            <a:r>
              <a:rPr lang="nl-NL" sz="1200" dirty="0">
                <a:latin typeface="+mn-lt"/>
                <a:ea typeface="Calibri" pitchFamily="34" charset="0"/>
                <a:cs typeface="Arial" panose="020B0604020202020204" pitchFamily="34" charset="0"/>
              </a:rPr>
              <a:t>Trends op het gebied van recreatie en toerisme signaleren en beschrijven.</a:t>
            </a:r>
          </a:p>
        </p:txBody>
      </p:sp>
      <p:sp>
        <p:nvSpPr>
          <p:cNvPr id="6" name="Text Box 8"/>
          <p:cNvSpPr txBox="1">
            <a:spLocks noChangeArrowheads="1"/>
          </p:cNvSpPr>
          <p:nvPr/>
        </p:nvSpPr>
        <p:spPr bwMode="auto">
          <a:xfrm>
            <a:off x="1746056" y="1718645"/>
            <a:ext cx="4794081" cy="1354217"/>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indent="-171450" fontAlgn="base">
              <a:spcBef>
                <a:spcPct val="0"/>
              </a:spcBef>
              <a:spcAft>
                <a:spcPct val="0"/>
              </a:spcAft>
              <a:buFont typeface="Arial" pitchFamily="34" charset="0"/>
              <a:buChar char="•"/>
              <a:defRPr/>
            </a:pPr>
            <a:r>
              <a:rPr lang="nl-NL" sz="1200" b="1" dirty="0">
                <a:solidFill>
                  <a:srgbClr val="1F497D">
                    <a:lumMod val="60000"/>
                    <a:lumOff val="40000"/>
                  </a:srgbClr>
                </a:solidFill>
                <a:latin typeface="Arial" panose="020B0604020202020204" pitchFamily="34" charset="0"/>
                <a:ea typeface="+mn-ea"/>
                <a:cs typeface="Arial" panose="020B0604020202020204" pitchFamily="34" charset="0"/>
              </a:rPr>
              <a:t>Leerproduct</a:t>
            </a:r>
            <a:br>
              <a:rPr lang="nl-NL" sz="1100" b="1" dirty="0">
                <a:solidFill>
                  <a:prstClr val="black"/>
                </a:solidFill>
              </a:rPr>
            </a:br>
            <a:r>
              <a:rPr lang="nl-NL" sz="1100" b="1" dirty="0">
                <a:solidFill>
                  <a:prstClr val="black"/>
                </a:solidFill>
              </a:rPr>
              <a:t>    </a:t>
            </a:r>
            <a:r>
              <a:rPr lang="nl-NL" sz="1100" dirty="0">
                <a:solidFill>
                  <a:prstClr val="black"/>
                </a:solidFill>
              </a:rPr>
              <a:t>Een document met daarin:</a:t>
            </a:r>
          </a:p>
          <a:p>
            <a:pPr indent="-171450" fontAlgn="base">
              <a:spcBef>
                <a:spcPct val="0"/>
              </a:spcBef>
              <a:spcAft>
                <a:spcPct val="0"/>
              </a:spcAft>
              <a:buFont typeface="Arial" pitchFamily="34" charset="0"/>
              <a:buChar char="•"/>
              <a:defRPr/>
            </a:pPr>
            <a:r>
              <a:rPr lang="nl-NL" sz="1100" dirty="0">
                <a:solidFill>
                  <a:prstClr val="black"/>
                </a:solidFill>
              </a:rPr>
              <a:t>1. Top 10 </a:t>
            </a:r>
          </a:p>
          <a:p>
            <a:pPr indent="-171450" fontAlgn="base">
              <a:spcBef>
                <a:spcPct val="0"/>
              </a:spcBef>
              <a:spcAft>
                <a:spcPct val="0"/>
              </a:spcAft>
              <a:buFont typeface="Arial" pitchFamily="34" charset="0"/>
              <a:buChar char="•"/>
              <a:defRPr/>
            </a:pPr>
            <a:r>
              <a:rPr lang="nl-NL" sz="1100" dirty="0">
                <a:solidFill>
                  <a:prstClr val="black"/>
                </a:solidFill>
              </a:rPr>
              <a:t>1. </a:t>
            </a:r>
            <a:r>
              <a:rPr lang="nl-NL" sz="1200" dirty="0">
                <a:latin typeface="+mn-lt"/>
                <a:ea typeface="Calibri" pitchFamily="34" charset="0"/>
                <a:cs typeface="Arial" panose="020B0604020202020204" pitchFamily="34" charset="0"/>
              </a:rPr>
              <a:t>Visuele weergave van 10 van jouw vrijetijdsbedrijven en –producten.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2. Visuele weergave van 10 trends en ontwikkelingen op het gebied van toerisme en recreatie die op jouw vrije tijd van toepassing zijn.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3. Toelichting op de gekozen vrijetijdsbedrijven </a:t>
            </a:r>
          </a:p>
        </p:txBody>
      </p:sp>
      <p:sp>
        <p:nvSpPr>
          <p:cNvPr id="7" name="Text Box 9"/>
          <p:cNvSpPr txBox="1">
            <a:spLocks noChangeArrowheads="1"/>
          </p:cNvSpPr>
          <p:nvPr/>
        </p:nvSpPr>
        <p:spPr bwMode="auto">
          <a:xfrm>
            <a:off x="1748372" y="3196015"/>
            <a:ext cx="4794081" cy="304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indent="0" fontAlgn="base">
              <a:spcBef>
                <a:spcPct val="0"/>
              </a:spcBef>
              <a:spcAft>
                <a:spcPct val="0"/>
              </a:spcAft>
              <a:tabLst/>
            </a:pPr>
            <a:r>
              <a:rPr lang="nl-NL" sz="1200" b="1" dirty="0" err="1">
                <a:solidFill>
                  <a:srgbClr val="1F497D">
                    <a:lumMod val="60000"/>
                    <a:lumOff val="40000"/>
                  </a:srgbClr>
                </a:solidFill>
                <a:latin typeface="Arial" panose="020B0604020202020204" pitchFamily="34" charset="0"/>
                <a:ea typeface="+mn-ea"/>
                <a:cs typeface="Arial" panose="020B0604020202020204" pitchFamily="34" charset="0"/>
              </a:rPr>
              <a:t>Leerpad</a:t>
            </a:r>
            <a:r>
              <a:rPr lang="nl-NL" sz="1100" b="1" dirty="0">
                <a:solidFill>
                  <a:prstClr val="black"/>
                </a:solidFill>
                <a:ea typeface="Calibri" pitchFamily="34" charset="0"/>
                <a:cs typeface="Arial" charset="0"/>
              </a:rPr>
              <a:t>		         			</a:t>
            </a:r>
            <a:endParaRPr lang="nl-NL" sz="1100" b="1" dirty="0">
              <a:solidFill>
                <a:srgbClr val="0070C0"/>
              </a:solidFill>
              <a:ea typeface="Calibri" pitchFamily="34" charset="0"/>
              <a:cs typeface="Arial" charset="0"/>
            </a:endParaRPr>
          </a:p>
          <a:p>
            <a:pPr marL="0"/>
            <a:r>
              <a:rPr lang="nl-NL" sz="1200" dirty="0">
                <a:latin typeface="+mn-lt"/>
                <a:ea typeface="Calibri" pitchFamily="34" charset="0"/>
                <a:cs typeface="Arial" panose="020B0604020202020204" pitchFamily="34" charset="0"/>
              </a:rPr>
              <a:t> 1. Denk na over welke vrijetijdsbedrijven en –  producten jij gebruikt hebt  afgelopen jaar.  Zoek afbeeldingen die hierbij passen en denk na over jouw top 10.</a:t>
            </a:r>
          </a:p>
          <a:p>
            <a:pPr marL="0"/>
            <a:r>
              <a:rPr lang="nl-NL" sz="1200" dirty="0">
                <a:latin typeface="+mn-lt"/>
                <a:ea typeface="Calibri" pitchFamily="34" charset="0"/>
                <a:cs typeface="Arial" panose="020B0604020202020204" pitchFamily="34" charset="0"/>
              </a:rPr>
              <a:t>2. Je gaat op zoek naar trends en ontwikkelingen die van invloed zijn of passen bij de activiteiten. </a:t>
            </a:r>
          </a:p>
          <a:p>
            <a:pPr marL="0"/>
            <a:r>
              <a:rPr lang="nl-NL" sz="1200" dirty="0">
                <a:latin typeface="+mn-lt"/>
                <a:ea typeface="Calibri" pitchFamily="34" charset="0"/>
                <a:cs typeface="Arial" panose="020B0604020202020204" pitchFamily="34" charset="0"/>
              </a:rPr>
              <a:t>3. Je maakt een document waarin je jouw vrijetijdsbedrijven en- producten in een top 10 plaatst. Je zorgt voor een toelichting per bedrijf. Je schrijft per bedrijf; algemene omschrijving bedrijf, wat doet het bedrijf en welke doelgroep ze aantrekken, wat het bedrijf zou kunnen doen om je vaker terug te laten komen, je meer geld te laten besteden of dat je er langer zou verblijven.  </a:t>
            </a:r>
          </a:p>
          <a:p>
            <a:pPr marL="0"/>
            <a:r>
              <a:rPr lang="nl-NL" sz="1200" dirty="0">
                <a:latin typeface="+mn-lt"/>
                <a:ea typeface="Calibri" pitchFamily="34" charset="0"/>
                <a:cs typeface="Arial" panose="020B0604020202020204" pitchFamily="34" charset="0"/>
              </a:rPr>
              <a:t>4. Beschrijf in je eigen woorden welke 10 trends of ontwikkelingen van invloed zijn op jouw gekozen vrijetijdsbedrijven of vrijetijdsproducten.</a:t>
            </a:r>
          </a:p>
          <a:p>
            <a:pPr marL="0"/>
            <a:r>
              <a:rPr lang="nl-NL" sz="1200" dirty="0">
                <a:latin typeface="+mn-lt"/>
                <a:ea typeface="Calibri" pitchFamily="34" charset="0"/>
                <a:cs typeface="Arial" panose="020B0604020202020204" pitchFamily="34" charset="0"/>
              </a:rPr>
              <a:t>5. Zorg voor een net vormgegeven document, dat visueel aantrekkelijk is en APA bronvermelding bevat. </a:t>
            </a:r>
          </a:p>
        </p:txBody>
      </p:sp>
      <p:sp>
        <p:nvSpPr>
          <p:cNvPr id="8" name="Text Box 14"/>
          <p:cNvSpPr txBox="1">
            <a:spLocks noChangeArrowheads="1"/>
          </p:cNvSpPr>
          <p:nvPr/>
        </p:nvSpPr>
        <p:spPr bwMode="auto">
          <a:xfrm>
            <a:off x="7530115" y="3655933"/>
            <a:ext cx="4220605" cy="553998"/>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dirty="0">
                <a:solidFill>
                  <a:srgbClr val="1F497D">
                    <a:lumMod val="60000"/>
                    <a:lumOff val="40000"/>
                  </a:srgbClr>
                </a:solidFill>
                <a:latin typeface="Arial" panose="020B0604020202020204" pitchFamily="34" charset="0"/>
                <a:ea typeface="+mn-ea"/>
                <a:cs typeface="Arial" panose="020B0604020202020204" pitchFamily="34" charset="0"/>
              </a:rPr>
              <a:t>Bronnen</a:t>
            </a:r>
          </a:p>
          <a:p>
            <a:pPr>
              <a:spcBef>
                <a:spcPct val="50000"/>
              </a:spcBef>
            </a:pPr>
            <a:r>
              <a:rPr lang="nl-NL" sz="1200" dirty="0">
                <a:latin typeface="+mn-lt"/>
                <a:ea typeface="Calibri" pitchFamily="34" charset="0"/>
                <a:cs typeface="Arial" panose="020B0604020202020204" pitchFamily="34" charset="0"/>
                <a:hlinkClick r:id="rId3"/>
              </a:rPr>
              <a:t>https://nl.wikipedia.org/wiki/Vrije_tijd</a:t>
            </a:r>
            <a:r>
              <a:rPr lang="nl-NL" sz="1200">
                <a:latin typeface="+mn-lt"/>
                <a:ea typeface="Calibri" pitchFamily="34" charset="0"/>
                <a:cs typeface="Arial" panose="020B0604020202020204" pitchFamily="34" charset="0"/>
              </a:rPr>
              <a:t>; </a:t>
            </a:r>
            <a:endParaRPr lang="nl-NL" sz="1200" dirty="0">
              <a:latin typeface="+mn-lt"/>
              <a:ea typeface="Calibri" pitchFamily="34" charset="0"/>
              <a:cs typeface="Arial" panose="020B0604020202020204" pitchFamily="34" charset="0"/>
            </a:endParaRPr>
          </a:p>
        </p:txBody>
      </p:sp>
      <p:sp>
        <p:nvSpPr>
          <p:cNvPr id="11" name="Text Box 14"/>
          <p:cNvSpPr txBox="1">
            <a:spLocks noChangeArrowheads="1"/>
          </p:cNvSpPr>
          <p:nvPr/>
        </p:nvSpPr>
        <p:spPr bwMode="auto">
          <a:xfrm>
            <a:off x="7530116" y="3008263"/>
            <a:ext cx="4220604" cy="461665"/>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dirty="0">
                <a:solidFill>
                  <a:srgbClr val="4F81BD"/>
                </a:solidFill>
              </a:rPr>
              <a:t>Bijeenkomsten </a:t>
            </a:r>
          </a:p>
          <a:p>
            <a:r>
              <a:rPr lang="nl-NL" sz="1200" dirty="0">
                <a:latin typeface="+mn-lt"/>
                <a:ea typeface="Calibri" pitchFamily="34" charset="0"/>
                <a:cs typeface="Arial" panose="020B0604020202020204" pitchFamily="34" charset="0"/>
              </a:rPr>
              <a:t>Lessen vrije tijd</a:t>
            </a:r>
          </a:p>
        </p:txBody>
      </p:sp>
      <p:sp>
        <p:nvSpPr>
          <p:cNvPr id="13" name="Text Box 17"/>
          <p:cNvSpPr txBox="1">
            <a:spLocks noChangeArrowheads="1"/>
          </p:cNvSpPr>
          <p:nvPr/>
        </p:nvSpPr>
        <p:spPr bwMode="auto">
          <a:xfrm>
            <a:off x="7530115" y="846050"/>
            <a:ext cx="4220605" cy="1938992"/>
          </a:xfrm>
          <a:prstGeom prst="rect">
            <a:avLst/>
          </a:prstGeom>
          <a:noFill/>
          <a:ln w="9525">
            <a:solidFill>
              <a:schemeClr val="tx1"/>
            </a:solidFill>
            <a:miter lim="800000"/>
            <a:headEnd/>
            <a:tailEnd/>
          </a:ln>
          <a:effectLst/>
        </p:spPr>
        <p:txBody>
          <a:bodyPr wrap="square">
            <a:spAutoFit/>
          </a:bodyPr>
          <a:lstStyle/>
          <a:p>
            <a:r>
              <a:rPr lang="nl-NL" sz="1200" dirty="0">
                <a:solidFill>
                  <a:prstClr val="black"/>
                </a:solidFill>
                <a:latin typeface="Arial" panose="020B0604020202020204" pitchFamily="34" charset="0"/>
                <a:cs typeface="Arial" panose="020B0604020202020204" pitchFamily="34" charset="0"/>
              </a:rPr>
              <a:t> </a:t>
            </a:r>
            <a:r>
              <a:rPr lang="nl-NL" sz="1200" b="1" dirty="0">
                <a:solidFill>
                  <a:srgbClr val="1F497D">
                    <a:lumMod val="60000"/>
                    <a:lumOff val="40000"/>
                  </a:srgbClr>
                </a:solidFill>
                <a:latin typeface="Arial" panose="020B0604020202020204" pitchFamily="34" charset="0"/>
                <a:cs typeface="Arial" panose="020B0604020202020204" pitchFamily="34" charset="0"/>
              </a:rPr>
              <a:t>Samenwerken </a:t>
            </a:r>
            <a:r>
              <a:rPr lang="nl-NL" sz="1200" b="1" dirty="0">
                <a:solidFill>
                  <a:srgbClr val="1F497D">
                    <a:lumMod val="60000"/>
                    <a:lumOff val="40000"/>
                  </a:srgbClr>
                </a:solidFill>
              </a:rPr>
              <a:t>		</a:t>
            </a:r>
          </a:p>
          <a:p>
            <a:pPr lvl="0" indent="-171450" fontAlgn="base">
              <a:spcBef>
                <a:spcPct val="0"/>
              </a:spcBef>
              <a:spcAft>
                <a:spcPct val="0"/>
              </a:spcAft>
              <a:buFont typeface="Arial" pitchFamily="34" charset="0"/>
              <a:buChar char="•"/>
              <a:defRPr/>
            </a:pPr>
            <a:r>
              <a:rPr lang="nl-NL" sz="1200" dirty="0">
                <a:cs typeface="Arial" panose="020B0604020202020204" pitchFamily="34" charset="0"/>
              </a:rPr>
              <a:t>Dit product maak je alleen.</a:t>
            </a:r>
          </a:p>
          <a:p>
            <a:pPr lvl="0" indent="-171450" fontAlgn="base">
              <a:spcBef>
                <a:spcPct val="0"/>
              </a:spcBef>
              <a:spcAft>
                <a:spcPct val="0"/>
              </a:spcAft>
              <a:buFont typeface="Arial" pitchFamily="34" charset="0"/>
              <a:buChar char="•"/>
              <a:defRPr/>
            </a:pPr>
            <a:r>
              <a:rPr lang="nl-NL" sz="1200" dirty="0">
                <a:cs typeface="Arial" panose="020B0604020202020204" pitchFamily="34" charset="0"/>
              </a:rPr>
              <a:t>Lever je product in via Teams</a:t>
            </a:r>
          </a:p>
          <a:p>
            <a:pPr lvl="0" indent="-171450" fontAlgn="base">
              <a:spcBef>
                <a:spcPct val="0"/>
              </a:spcBef>
              <a:spcAft>
                <a:spcPct val="0"/>
              </a:spcAft>
              <a:buFont typeface="Arial" pitchFamily="34" charset="0"/>
              <a:buChar char="•"/>
              <a:defRPr/>
            </a:pPr>
            <a:r>
              <a:rPr lang="nl-NL" sz="1200" dirty="0">
                <a:cs typeface="Arial" panose="020B0604020202020204" pitchFamily="34" charset="0"/>
              </a:rPr>
              <a:t>Je wordt een groepje feedback </a:t>
            </a:r>
            <a:r>
              <a:rPr lang="nl-NL" sz="1200" dirty="0" err="1">
                <a:cs typeface="Arial" panose="020B0604020202020204" pitchFamily="34" charset="0"/>
              </a:rPr>
              <a:t>friends</a:t>
            </a:r>
            <a:r>
              <a:rPr lang="nl-NL" sz="1200" dirty="0">
                <a:cs typeface="Arial" panose="020B0604020202020204" pitchFamily="34" charset="0"/>
              </a:rPr>
              <a:t> geplaatst</a:t>
            </a:r>
          </a:p>
          <a:p>
            <a:pPr lvl="0" indent="-171450" fontAlgn="base">
              <a:spcBef>
                <a:spcPct val="0"/>
              </a:spcBef>
              <a:spcAft>
                <a:spcPct val="0"/>
              </a:spcAft>
              <a:buFont typeface="Arial" pitchFamily="34" charset="0"/>
              <a:buChar char="•"/>
              <a:defRPr/>
            </a:pPr>
            <a:r>
              <a:rPr lang="nl-NL" sz="1200" dirty="0">
                <a:cs typeface="Arial" panose="020B0604020202020204" pitchFamily="34" charset="0"/>
              </a:rPr>
              <a:t>Geef feedback op de producten van anderen en ontvang feedback</a:t>
            </a:r>
          </a:p>
          <a:p>
            <a:pPr lvl="0" indent="-171450" fontAlgn="base">
              <a:spcBef>
                <a:spcPct val="0"/>
              </a:spcBef>
              <a:spcAft>
                <a:spcPct val="0"/>
              </a:spcAft>
              <a:buFont typeface="Arial" pitchFamily="34" charset="0"/>
              <a:buChar char="•"/>
              <a:defRPr/>
            </a:pPr>
            <a:r>
              <a:rPr lang="nl-NL" sz="1200" dirty="0">
                <a:cs typeface="Arial" panose="020B0604020202020204" pitchFamily="34" charset="0"/>
              </a:rPr>
              <a:t>Beschrijf in je reflectieverslag hoe je het feedback geven ervaren hebt. </a:t>
            </a:r>
          </a:p>
          <a:p>
            <a:pPr lvl="0" indent="-171450" fontAlgn="base">
              <a:spcBef>
                <a:spcPct val="0"/>
              </a:spcBef>
              <a:spcAft>
                <a:spcPct val="0"/>
              </a:spcAft>
              <a:buFont typeface="Arial" pitchFamily="34" charset="0"/>
              <a:buChar char="•"/>
              <a:defRPr/>
            </a:pPr>
            <a:endParaRPr lang="nl-NL" sz="1200" dirty="0">
              <a:cs typeface="Arial" panose="020B0604020202020204" pitchFamily="34" charset="0"/>
            </a:endParaRPr>
          </a:p>
          <a:p>
            <a:pPr lvl="0" fontAlgn="base">
              <a:spcBef>
                <a:spcPct val="0"/>
              </a:spcBef>
              <a:spcAft>
                <a:spcPct val="0"/>
              </a:spcAft>
              <a:defRPr/>
            </a:pPr>
            <a:r>
              <a:rPr lang="nl-NL" sz="1200" dirty="0">
                <a:cs typeface="Arial" panose="020B0604020202020204" pitchFamily="34" charset="0"/>
              </a:rPr>
              <a:t>Deadline product: 5 oktober 2020</a:t>
            </a:r>
          </a:p>
        </p:txBody>
      </p:sp>
      <p:pic>
        <p:nvPicPr>
          <p:cNvPr id="9" name="Afbeelding 8"/>
          <p:cNvPicPr>
            <a:picLocks noChangeAspect="1"/>
          </p:cNvPicPr>
          <p:nvPr/>
        </p:nvPicPr>
        <p:blipFill rotWithShape="1">
          <a:blip r:embed="rId4"/>
          <a:srcRect l="21805" r="10840"/>
          <a:stretch/>
        </p:blipFill>
        <p:spPr>
          <a:xfrm>
            <a:off x="1321225" y="836050"/>
            <a:ext cx="294288" cy="372982"/>
          </a:xfrm>
          <a:prstGeom prst="rect">
            <a:avLst/>
          </a:prstGeom>
        </p:spPr>
      </p:pic>
      <p:pic>
        <p:nvPicPr>
          <p:cNvPr id="12" name="Afbeelding 11"/>
          <p:cNvPicPr>
            <a:picLocks noChangeAspect="1"/>
          </p:cNvPicPr>
          <p:nvPr/>
        </p:nvPicPr>
        <p:blipFill>
          <a:blip r:embed="rId5"/>
          <a:stretch>
            <a:fillRect/>
          </a:stretch>
        </p:blipFill>
        <p:spPr>
          <a:xfrm>
            <a:off x="1363625" y="1620989"/>
            <a:ext cx="245878" cy="321303"/>
          </a:xfrm>
          <a:prstGeom prst="rect">
            <a:avLst/>
          </a:prstGeom>
        </p:spPr>
      </p:pic>
      <p:pic>
        <p:nvPicPr>
          <p:cNvPr id="14" name="Afbeelding 13"/>
          <p:cNvPicPr>
            <a:picLocks noChangeAspect="1"/>
          </p:cNvPicPr>
          <p:nvPr/>
        </p:nvPicPr>
        <p:blipFill>
          <a:blip r:embed="rId6"/>
          <a:stretch>
            <a:fillRect/>
          </a:stretch>
        </p:blipFill>
        <p:spPr>
          <a:xfrm>
            <a:off x="1321225" y="3196015"/>
            <a:ext cx="294288" cy="370697"/>
          </a:xfrm>
          <a:prstGeom prst="rect">
            <a:avLst/>
          </a:prstGeom>
        </p:spPr>
      </p:pic>
      <p:pic>
        <p:nvPicPr>
          <p:cNvPr id="16" name="Afbeelding 15"/>
          <p:cNvPicPr>
            <a:picLocks noChangeAspect="1"/>
          </p:cNvPicPr>
          <p:nvPr/>
        </p:nvPicPr>
        <p:blipFill>
          <a:blip r:embed="rId7"/>
          <a:stretch>
            <a:fillRect/>
          </a:stretch>
        </p:blipFill>
        <p:spPr>
          <a:xfrm>
            <a:off x="7028953" y="858604"/>
            <a:ext cx="346722" cy="279841"/>
          </a:xfrm>
          <a:prstGeom prst="rect">
            <a:avLst/>
          </a:prstGeom>
        </p:spPr>
      </p:pic>
      <p:pic>
        <p:nvPicPr>
          <p:cNvPr id="17" name="Afbeelding 16"/>
          <p:cNvPicPr>
            <a:picLocks noChangeAspect="1"/>
          </p:cNvPicPr>
          <p:nvPr/>
        </p:nvPicPr>
        <p:blipFill>
          <a:blip r:embed="rId8"/>
          <a:stretch>
            <a:fillRect/>
          </a:stretch>
        </p:blipFill>
        <p:spPr>
          <a:xfrm>
            <a:off x="7136009" y="3655933"/>
            <a:ext cx="308923" cy="290796"/>
          </a:xfrm>
          <a:prstGeom prst="rect">
            <a:avLst/>
          </a:prstGeom>
        </p:spPr>
      </p:pic>
      <p:pic>
        <p:nvPicPr>
          <p:cNvPr id="23" name="Afbeelding 22"/>
          <p:cNvPicPr>
            <a:picLocks noChangeAspect="1"/>
          </p:cNvPicPr>
          <p:nvPr/>
        </p:nvPicPr>
        <p:blipFill rotWithShape="1">
          <a:blip r:embed="rId9"/>
          <a:srcRect l="17050" t="33024" r="61669" b="30375"/>
          <a:stretch/>
        </p:blipFill>
        <p:spPr>
          <a:xfrm>
            <a:off x="7130968" y="3009588"/>
            <a:ext cx="285685" cy="266679"/>
          </a:xfrm>
          <a:prstGeom prst="rect">
            <a:avLst/>
          </a:prstGeom>
        </p:spPr>
      </p:pic>
      <p:sp>
        <p:nvSpPr>
          <p:cNvPr id="25" name="Tekstvak 24"/>
          <p:cNvSpPr txBox="1"/>
          <p:nvPr/>
        </p:nvSpPr>
        <p:spPr>
          <a:xfrm>
            <a:off x="2075126" y="6304689"/>
            <a:ext cx="3435628" cy="338554"/>
          </a:xfrm>
          <a:prstGeom prst="rect">
            <a:avLst/>
          </a:prstGeom>
          <a:noFill/>
        </p:spPr>
        <p:txBody>
          <a:bodyPr wrap="square" rtlCol="0">
            <a:spAutoFit/>
          </a:bodyPr>
          <a:lstStyle/>
          <a:p>
            <a:pPr defTabSz="457200"/>
            <a:r>
              <a:rPr lang="nl-NL" sz="1600" b="1" i="1" dirty="0">
                <a:solidFill>
                  <a:prstClr val="black"/>
                </a:solidFill>
                <a:latin typeface="Arial" panose="020B0604020202020204" pitchFamily="34" charset="0"/>
                <a:cs typeface="Arial" panose="020B0604020202020204" pitchFamily="34" charset="0"/>
              </a:rPr>
              <a:t>Waar besteed jij je vrije tijd aan ?</a:t>
            </a:r>
          </a:p>
        </p:txBody>
      </p:sp>
      <p:pic>
        <p:nvPicPr>
          <p:cNvPr id="2" name="Afbeelding 1"/>
          <p:cNvPicPr>
            <a:picLocks noChangeAspect="1"/>
          </p:cNvPicPr>
          <p:nvPr/>
        </p:nvPicPr>
        <p:blipFill>
          <a:blip r:embed="rId10"/>
          <a:stretch>
            <a:fillRect/>
          </a:stretch>
        </p:blipFill>
        <p:spPr>
          <a:xfrm>
            <a:off x="0" y="0"/>
            <a:ext cx="1281702" cy="872977"/>
          </a:xfrm>
          <a:prstGeom prst="rect">
            <a:avLst/>
          </a:prstGeom>
        </p:spPr>
      </p:pic>
      <p:pic>
        <p:nvPicPr>
          <p:cNvPr id="3" name="Afbeelding 2"/>
          <p:cNvPicPr>
            <a:picLocks noChangeAspect="1"/>
          </p:cNvPicPr>
          <p:nvPr/>
        </p:nvPicPr>
        <p:blipFill>
          <a:blip r:embed="rId11"/>
          <a:stretch>
            <a:fillRect/>
          </a:stretch>
        </p:blipFill>
        <p:spPr>
          <a:xfrm>
            <a:off x="6779274" y="4969023"/>
            <a:ext cx="1853497" cy="1155172"/>
          </a:xfrm>
          <a:prstGeom prst="rect">
            <a:avLst/>
          </a:prstGeom>
        </p:spPr>
      </p:pic>
      <p:pic>
        <p:nvPicPr>
          <p:cNvPr id="10" name="Afbeelding 9"/>
          <p:cNvPicPr>
            <a:picLocks noChangeAspect="1"/>
          </p:cNvPicPr>
          <p:nvPr/>
        </p:nvPicPr>
        <p:blipFill>
          <a:blip r:embed="rId12"/>
          <a:stretch>
            <a:fillRect/>
          </a:stretch>
        </p:blipFill>
        <p:spPr>
          <a:xfrm>
            <a:off x="10189788" y="4961616"/>
            <a:ext cx="1879977" cy="1174986"/>
          </a:xfrm>
          <a:prstGeom prst="rect">
            <a:avLst/>
          </a:prstGeom>
        </p:spPr>
      </p:pic>
      <p:pic>
        <p:nvPicPr>
          <p:cNvPr id="15" name="Afbeelding 14"/>
          <p:cNvPicPr>
            <a:picLocks noChangeAspect="1"/>
          </p:cNvPicPr>
          <p:nvPr/>
        </p:nvPicPr>
        <p:blipFill>
          <a:blip r:embed="rId13"/>
          <a:stretch>
            <a:fillRect/>
          </a:stretch>
        </p:blipFill>
        <p:spPr>
          <a:xfrm>
            <a:off x="8632771" y="4961616"/>
            <a:ext cx="1557017" cy="1169987"/>
          </a:xfrm>
          <a:prstGeom prst="rect">
            <a:avLst/>
          </a:prstGeom>
        </p:spPr>
      </p:pic>
    </p:spTree>
    <p:extLst>
      <p:ext uri="{BB962C8B-B14F-4D97-AF65-F5344CB8AC3E}">
        <p14:creationId xmlns:p14="http://schemas.microsoft.com/office/powerpoint/2010/main" val="1955633087"/>
      </p:ext>
    </p:extLst>
  </p:cSld>
  <p:clrMapOvr>
    <a:masterClrMapping/>
  </p:clrMapOvr>
</p:sld>
</file>

<file path=ppt/theme/theme1.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E48A6B-B4F7-4A75-91C0-5E9C46DA9D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C7AA55-A13A-4AEC-8D0F-B7096026BBEA}">
  <ds:schemaRefs>
    <ds:schemaRef ds:uri="http://schemas.microsoft.com/sharepoint/v3/contenttype/forms"/>
  </ds:schemaRefs>
</ds:datastoreItem>
</file>

<file path=customXml/itemProps3.xml><?xml version="1.0" encoding="utf-8"?>
<ds:datastoreItem xmlns:ds="http://schemas.openxmlformats.org/officeDocument/2006/customXml" ds:itemID="{4807F207-C10E-40A0-B91F-BA3151BA9071}">
  <ds:schemaRefs>
    <ds:schemaRef ds:uri="http://schemas.microsoft.com/office/infopath/2007/PartnerControls"/>
    <ds:schemaRef ds:uri="http://schemas.microsoft.com/office/2006/documentManagement/types"/>
    <ds:schemaRef ds:uri="http://purl.org/dc/dcmitype/"/>
    <ds:schemaRef ds:uri="http://purl.org/dc/elements/1.1/"/>
    <ds:schemaRef ds:uri="47a28104-336f-447d-946e-e305ac2bcd47"/>
    <ds:schemaRef ds:uri="http://schemas.microsoft.com/office/2006/metadata/properties"/>
    <ds:schemaRef ds:uri="http://www.w3.org/XML/1998/namespace"/>
    <ds:schemaRef ds:uri="http://schemas.openxmlformats.org/package/2006/metadata/core-properties"/>
    <ds:schemaRef ds:uri="34354c1b-6b8c-435b-ad50-990538c19557"/>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3504</TotalTime>
  <Words>337</Words>
  <Application>Microsoft Office PowerPoint</Application>
  <PresentationFormat>Breedbeeld</PresentationFormat>
  <Paragraphs>29</Paragraphs>
  <Slides>1</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vt:i4>
      </vt:variant>
    </vt:vector>
  </HeadingPairs>
  <TitlesOfParts>
    <vt:vector size="4" baseType="lpstr">
      <vt:lpstr>Arial</vt:lpstr>
      <vt:lpstr>Calibri</vt:lpstr>
      <vt:lpstr>1_Office-thema</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kbm</dc:creator>
  <cp:lastModifiedBy>Marieke Drabbe</cp:lastModifiedBy>
  <cp:revision>31</cp:revision>
  <dcterms:created xsi:type="dcterms:W3CDTF">2015-06-22T08:42:47Z</dcterms:created>
  <dcterms:modified xsi:type="dcterms:W3CDTF">2020-07-13T14:40:49Z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