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58" r:id="rId7"/>
    <p:sldId id="261" r:id="rId8"/>
    <p:sldId id="259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  <a:srgbClr val="A7FF00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CB72FD43-31BC-4C9E-81F9-ED950F5E06E0}"/>
    <pc:docChg chg="modSld">
      <pc:chgData name="Thomas Noordeloos" userId="df9f46e9-7760-4f6a-814f-9e8180d7b46a" providerId="ADAL" clId="{CB72FD43-31BC-4C9E-81F9-ED950F5E06E0}" dt="2024-11-01T09:06:17.720" v="42" actId="20577"/>
      <pc:docMkLst>
        <pc:docMk/>
      </pc:docMkLst>
      <pc:sldChg chg="modSp mod">
        <pc:chgData name="Thomas Noordeloos" userId="df9f46e9-7760-4f6a-814f-9e8180d7b46a" providerId="ADAL" clId="{CB72FD43-31BC-4C9E-81F9-ED950F5E06E0}" dt="2024-11-01T09:02:11.460" v="17" actId="20577"/>
        <pc:sldMkLst>
          <pc:docMk/>
          <pc:sldMk cId="52081604" sldId="258"/>
        </pc:sldMkLst>
        <pc:spChg chg="mod">
          <ac:chgData name="Thomas Noordeloos" userId="df9f46e9-7760-4f6a-814f-9e8180d7b46a" providerId="ADAL" clId="{CB72FD43-31BC-4C9E-81F9-ED950F5E06E0}" dt="2024-11-01T09:02:11.460" v="17" actId="20577"/>
          <ac:spMkLst>
            <pc:docMk/>
            <pc:sldMk cId="52081604" sldId="258"/>
            <ac:spMk id="5" creationId="{E185BC7D-0C50-462D-8907-AB6C6FBD3634}"/>
          </ac:spMkLst>
        </pc:spChg>
      </pc:sldChg>
      <pc:sldChg chg="modSp mod">
        <pc:chgData name="Thomas Noordeloos" userId="df9f46e9-7760-4f6a-814f-9e8180d7b46a" providerId="ADAL" clId="{CB72FD43-31BC-4C9E-81F9-ED950F5E06E0}" dt="2024-11-01T09:06:17.720" v="42" actId="20577"/>
        <pc:sldMkLst>
          <pc:docMk/>
          <pc:sldMk cId="734401415" sldId="261"/>
        </pc:sldMkLst>
        <pc:spChg chg="mod">
          <ac:chgData name="Thomas Noordeloos" userId="df9f46e9-7760-4f6a-814f-9e8180d7b46a" providerId="ADAL" clId="{CB72FD43-31BC-4C9E-81F9-ED950F5E06E0}" dt="2024-11-01T09:04:47.263" v="18" actId="20577"/>
          <ac:spMkLst>
            <pc:docMk/>
            <pc:sldMk cId="734401415" sldId="261"/>
            <ac:spMk id="4" creationId="{7E256807-68E5-45A0-8DD0-5696A7E4E94A}"/>
          </ac:spMkLst>
        </pc:spChg>
        <pc:spChg chg="mod">
          <ac:chgData name="Thomas Noordeloos" userId="df9f46e9-7760-4f6a-814f-9e8180d7b46a" providerId="ADAL" clId="{CB72FD43-31BC-4C9E-81F9-ED950F5E06E0}" dt="2024-11-01T09:06:17.720" v="42" actId="20577"/>
          <ac:spMkLst>
            <pc:docMk/>
            <pc:sldMk cId="734401415" sldId="261"/>
            <ac:spMk id="5" creationId="{E185BC7D-0C50-462D-8907-AB6C6FBD3634}"/>
          </ac:spMkLst>
        </pc:spChg>
      </pc:sldChg>
    </pc:docChg>
  </pc:docChgLst>
  <pc:docChgLst>
    <pc:chgData name="Thomas Noordeloos" userId="df9f46e9-7760-4f6a-814f-9e8180d7b46a" providerId="ADAL" clId="{87DF0DAC-5C25-4A93-A232-31494072D575}"/>
    <pc:docChg chg="undo custSel modSld">
      <pc:chgData name="Thomas Noordeloos" userId="df9f46e9-7760-4f6a-814f-9e8180d7b46a" providerId="ADAL" clId="{87DF0DAC-5C25-4A93-A232-31494072D575}" dt="2023-11-15T11:04:06.941" v="56" actId="20577"/>
      <pc:docMkLst>
        <pc:docMk/>
      </pc:docMkLst>
      <pc:sldChg chg="modSp mod">
        <pc:chgData name="Thomas Noordeloos" userId="df9f46e9-7760-4f6a-814f-9e8180d7b46a" providerId="ADAL" clId="{87DF0DAC-5C25-4A93-A232-31494072D575}" dt="2023-11-15T11:00:00.567" v="11" actId="20577"/>
        <pc:sldMkLst>
          <pc:docMk/>
          <pc:sldMk cId="2260983792" sldId="257"/>
        </pc:sldMkLst>
        <pc:spChg chg="mod">
          <ac:chgData name="Thomas Noordeloos" userId="df9f46e9-7760-4f6a-814f-9e8180d7b46a" providerId="ADAL" clId="{87DF0DAC-5C25-4A93-A232-31494072D575}" dt="2023-11-15T11:00:00.567" v="11" actId="20577"/>
          <ac:spMkLst>
            <pc:docMk/>
            <pc:sldMk cId="2260983792" sldId="257"/>
            <ac:spMk id="4" creationId="{7E256807-68E5-45A0-8DD0-5696A7E4E94A}"/>
          </ac:spMkLst>
        </pc:spChg>
      </pc:sldChg>
      <pc:sldChg chg="modSp mod">
        <pc:chgData name="Thomas Noordeloos" userId="df9f46e9-7760-4f6a-814f-9e8180d7b46a" providerId="ADAL" clId="{87DF0DAC-5C25-4A93-A232-31494072D575}" dt="2023-11-15T11:04:06.941" v="56" actId="20577"/>
        <pc:sldMkLst>
          <pc:docMk/>
          <pc:sldMk cId="52081604" sldId="258"/>
        </pc:sldMkLst>
        <pc:spChg chg="mod">
          <ac:chgData name="Thomas Noordeloos" userId="df9f46e9-7760-4f6a-814f-9e8180d7b46a" providerId="ADAL" clId="{87DF0DAC-5C25-4A93-A232-31494072D575}" dt="2023-11-15T11:01:03.521" v="17" actId="20577"/>
          <ac:spMkLst>
            <pc:docMk/>
            <pc:sldMk cId="52081604" sldId="258"/>
            <ac:spMk id="4" creationId="{7E256807-68E5-45A0-8DD0-5696A7E4E94A}"/>
          </ac:spMkLst>
        </pc:spChg>
        <pc:spChg chg="mod">
          <ac:chgData name="Thomas Noordeloos" userId="df9f46e9-7760-4f6a-814f-9e8180d7b46a" providerId="ADAL" clId="{87DF0DAC-5C25-4A93-A232-31494072D575}" dt="2023-11-15T11:04:06.941" v="56" actId="20577"/>
          <ac:spMkLst>
            <pc:docMk/>
            <pc:sldMk cId="52081604" sldId="258"/>
            <ac:spMk id="5" creationId="{E185BC7D-0C50-462D-8907-AB6C6FBD3634}"/>
          </ac:spMkLst>
        </pc:spChg>
      </pc:sldChg>
      <pc:sldChg chg="modSp mod">
        <pc:chgData name="Thomas Noordeloos" userId="df9f46e9-7760-4f6a-814f-9e8180d7b46a" providerId="ADAL" clId="{87DF0DAC-5C25-4A93-A232-31494072D575}" dt="2023-11-15T11:04:01.686" v="54" actId="20577"/>
        <pc:sldMkLst>
          <pc:docMk/>
          <pc:sldMk cId="734401415" sldId="261"/>
        </pc:sldMkLst>
        <pc:spChg chg="mod">
          <ac:chgData name="Thomas Noordeloos" userId="df9f46e9-7760-4f6a-814f-9e8180d7b46a" providerId="ADAL" clId="{87DF0DAC-5C25-4A93-A232-31494072D575}" dt="2023-11-15T11:04:01.686" v="54" actId="20577"/>
          <ac:spMkLst>
            <pc:docMk/>
            <pc:sldMk cId="734401415" sldId="261"/>
            <ac:spMk id="5" creationId="{E185BC7D-0C50-462D-8907-AB6C6FBD363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1538-1FC0-48D9-B70E-2DC3874948F2}" type="datetimeFigureOut">
              <a:rPr lang="nl-NL" smtClean="0"/>
              <a:t>1-11-2024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D9B25-5126-4124-8E8A-22611371FA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1-11-2024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54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1-11-2024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Formatief assessment</a:t>
            </a:r>
            <a:endParaRPr lang="nl-NL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365 gradi - Consulenza a 365° gradi per le aziende">
            <a:extLst>
              <a:ext uri="{FF2B5EF4-FFF2-40B4-BE49-F238E27FC236}">
                <a16:creationId xmlns:a16="http://schemas.microsoft.com/office/drawing/2014/main" id="{E8B98746-D468-479F-9A7B-4BB62D2E2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366" y="1690688"/>
            <a:ext cx="7600517" cy="4735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907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695324" y="416400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Summatieve</a:t>
            </a:r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toetsen in week 9 en 10</a:t>
            </a:r>
            <a:endParaRPr lang="nl-NL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898C58BA-AAD7-4A39-B944-B86898650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825667"/>
              </p:ext>
            </p:extLst>
          </p:nvPr>
        </p:nvGraphicFramePr>
        <p:xfrm>
          <a:off x="2319100" y="2011544"/>
          <a:ext cx="6887049" cy="3964384"/>
        </p:xfrm>
        <a:graphic>
          <a:graphicData uri="http://schemas.openxmlformats.org/drawingml/2006/table">
            <a:tbl>
              <a:tblPr firstRow="1" bandRow="1"/>
              <a:tblGrid>
                <a:gridCol w="1733218">
                  <a:extLst>
                    <a:ext uri="{9D8B030D-6E8A-4147-A177-3AD203B41FA5}">
                      <a16:colId xmlns:a16="http://schemas.microsoft.com/office/drawing/2014/main" val="2948095846"/>
                    </a:ext>
                  </a:extLst>
                </a:gridCol>
                <a:gridCol w="1525423">
                  <a:extLst>
                    <a:ext uri="{9D8B030D-6E8A-4147-A177-3AD203B41FA5}">
                      <a16:colId xmlns:a16="http://schemas.microsoft.com/office/drawing/2014/main" val="2488055331"/>
                    </a:ext>
                  </a:extLst>
                </a:gridCol>
                <a:gridCol w="1760222">
                  <a:extLst>
                    <a:ext uri="{9D8B030D-6E8A-4147-A177-3AD203B41FA5}">
                      <a16:colId xmlns:a16="http://schemas.microsoft.com/office/drawing/2014/main" val="2935927962"/>
                    </a:ext>
                  </a:extLst>
                </a:gridCol>
                <a:gridCol w="1868186">
                  <a:extLst>
                    <a:ext uri="{9D8B030D-6E8A-4147-A177-3AD203B41FA5}">
                      <a16:colId xmlns:a16="http://schemas.microsoft.com/office/drawing/2014/main" val="22746699"/>
                    </a:ext>
                  </a:extLst>
                </a:gridCol>
              </a:tblGrid>
              <a:tr h="6672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 dirty="0"/>
                        <a:t>Toetsen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Kennistoets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dirty="0"/>
                        <a:t>Ondernemings-</a:t>
                      </a:r>
                    </a:p>
                    <a:p>
                      <a:r>
                        <a:rPr lang="nl-NL" sz="1600" dirty="0"/>
                        <a:t>verslag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dirty="0"/>
                        <a:t>Podcast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968079"/>
                  </a:ext>
                </a:extLst>
              </a:tr>
              <a:tr h="6672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Bijbehorende</a:t>
                      </a:r>
                      <a:r>
                        <a:rPr lang="nl-NL" sz="1600" b="1" baseline="0"/>
                        <a:t> leerdoelen</a:t>
                      </a:r>
                      <a:endParaRPr lang="nl-NL" sz="1600" b="1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Nr. 1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Nr. 2</a:t>
                      </a:r>
                      <a:r>
                        <a:rPr lang="nl-NL" sz="1600" baseline="0"/>
                        <a:t> t/m 4</a:t>
                      </a:r>
                      <a:endParaRPr lang="nl-NL" sz="16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dirty="0"/>
                        <a:t>Nr. 5</a:t>
                      </a:r>
                      <a:r>
                        <a:rPr lang="nl-NL" sz="1600" baseline="0" dirty="0"/>
                        <a:t> t/m 6</a:t>
                      </a:r>
                      <a:endParaRPr lang="nl-NL" sz="1600" dirty="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618041"/>
                  </a:ext>
                </a:extLst>
              </a:tr>
              <a:tr h="3925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Duur toets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1 uur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2235"/>
                  </a:ext>
                </a:extLst>
              </a:tr>
              <a:tr h="3925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Weging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dirty="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0098924"/>
                  </a:ext>
                </a:extLst>
              </a:tr>
              <a:tr h="3925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Cesuur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66% =</a:t>
                      </a:r>
                      <a:r>
                        <a:rPr lang="nl-NL" sz="1600" baseline="0"/>
                        <a:t> 5,5 </a:t>
                      </a:r>
                      <a:endParaRPr lang="nl-NL" sz="16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60%</a:t>
                      </a:r>
                      <a:r>
                        <a:rPr lang="nl-NL" sz="1600" baseline="0"/>
                        <a:t> = 5,5</a:t>
                      </a:r>
                      <a:endParaRPr lang="nl-NL" sz="16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60%</a:t>
                      </a:r>
                      <a:r>
                        <a:rPr lang="nl-NL" sz="1600" baseline="0"/>
                        <a:t> = 5,5 </a:t>
                      </a:r>
                      <a:endParaRPr lang="nl-NL" sz="16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749802"/>
                  </a:ext>
                </a:extLst>
              </a:tr>
              <a:tr h="3925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Resultaat 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87609"/>
                  </a:ext>
                </a:extLst>
              </a:tr>
              <a:tr h="3925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Plaats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509403"/>
                  </a:ext>
                </a:extLst>
              </a:tr>
              <a:tr h="6672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Samenwerking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Individueel</a:t>
                      </a:r>
                      <a:r>
                        <a:rPr lang="nl-NL" sz="1600" baseline="0"/>
                        <a:t> </a:t>
                      </a:r>
                      <a:endParaRPr lang="nl-NL" sz="16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Individueel / Groep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dirty="0"/>
                        <a:t>Individueel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246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098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Formatief assessment in week 5</a:t>
            </a:r>
          </a:p>
          <a:p>
            <a:r>
              <a:rPr lang="nl-NL" sz="4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Analyse</a:t>
            </a:r>
            <a:endParaRPr lang="nl-NL" sz="4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B455711-6E97-482E-98FE-8CC3CD6C2D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68226"/>
              </p:ext>
            </p:extLst>
          </p:nvPr>
        </p:nvGraphicFramePr>
        <p:xfrm>
          <a:off x="838200" y="3770820"/>
          <a:ext cx="7305215" cy="2773680"/>
        </p:xfrm>
        <a:graphic>
          <a:graphicData uri="http://schemas.openxmlformats.org/drawingml/2006/table">
            <a:tbl>
              <a:tblPr firstRow="1" firstCol="1" bandRow="1"/>
              <a:tblGrid>
                <a:gridCol w="840998">
                  <a:extLst>
                    <a:ext uri="{9D8B030D-6E8A-4147-A177-3AD203B41FA5}">
                      <a16:colId xmlns:a16="http://schemas.microsoft.com/office/drawing/2014/main" val="1490829464"/>
                    </a:ext>
                  </a:extLst>
                </a:gridCol>
                <a:gridCol w="3360171">
                  <a:extLst>
                    <a:ext uri="{9D8B030D-6E8A-4147-A177-3AD203B41FA5}">
                      <a16:colId xmlns:a16="http://schemas.microsoft.com/office/drawing/2014/main" val="1129348053"/>
                    </a:ext>
                  </a:extLst>
                </a:gridCol>
                <a:gridCol w="840998">
                  <a:extLst>
                    <a:ext uri="{9D8B030D-6E8A-4147-A177-3AD203B41FA5}">
                      <a16:colId xmlns:a16="http://schemas.microsoft.com/office/drawing/2014/main" val="1539373424"/>
                    </a:ext>
                  </a:extLst>
                </a:gridCol>
                <a:gridCol w="434260">
                  <a:extLst>
                    <a:ext uri="{9D8B030D-6E8A-4147-A177-3AD203B41FA5}">
                      <a16:colId xmlns:a16="http://schemas.microsoft.com/office/drawing/2014/main" val="1575767154"/>
                    </a:ext>
                  </a:extLst>
                </a:gridCol>
                <a:gridCol w="434260">
                  <a:extLst>
                    <a:ext uri="{9D8B030D-6E8A-4147-A177-3AD203B41FA5}">
                      <a16:colId xmlns:a16="http://schemas.microsoft.com/office/drawing/2014/main" val="2169633452"/>
                    </a:ext>
                  </a:extLst>
                </a:gridCol>
                <a:gridCol w="348632">
                  <a:extLst>
                    <a:ext uri="{9D8B030D-6E8A-4147-A177-3AD203B41FA5}">
                      <a16:colId xmlns:a16="http://schemas.microsoft.com/office/drawing/2014/main" val="199289555"/>
                    </a:ext>
                  </a:extLst>
                </a:gridCol>
                <a:gridCol w="348632">
                  <a:extLst>
                    <a:ext uri="{9D8B030D-6E8A-4147-A177-3AD203B41FA5}">
                      <a16:colId xmlns:a16="http://schemas.microsoft.com/office/drawing/2014/main" val="3448608109"/>
                    </a:ext>
                  </a:extLst>
                </a:gridCol>
                <a:gridCol w="348632">
                  <a:extLst>
                    <a:ext uri="{9D8B030D-6E8A-4147-A177-3AD203B41FA5}">
                      <a16:colId xmlns:a16="http://schemas.microsoft.com/office/drawing/2014/main" val="3902411057"/>
                    </a:ext>
                  </a:extLst>
                </a:gridCol>
                <a:gridCol w="348632">
                  <a:extLst>
                    <a:ext uri="{9D8B030D-6E8A-4147-A177-3AD203B41FA5}">
                      <a16:colId xmlns:a16="http://schemas.microsoft.com/office/drawing/2014/main" val="3842304996"/>
                    </a:ext>
                  </a:extLst>
                </a:gridCol>
              </a:tblGrid>
              <a:tr h="226578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b="1" cap="all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100" i="1" cap="all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punten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Ondernemingsplan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§"/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wordt gemotiveerd welke manier het product of de dienst inspeelt op de ontwikkelingen in de maatschappij.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§"/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is een duidelijke missie, visie en strategie.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§"/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marktanalyse is helder omschreven en onderbouwd met theorie.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§"/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SWOT analyse is helder omschreven en onderbouwd met externe en interne factoren 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Score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067657"/>
                  </a:ext>
                </a:extLst>
              </a:tr>
              <a:tr h="50351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Punten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338056"/>
                  </a:ext>
                </a:extLst>
              </a:tr>
            </a:tbl>
          </a:graphicData>
        </a:graphic>
      </p:graphicFrame>
      <p:sp>
        <p:nvSpPr>
          <p:cNvPr id="5" name="Tekstvak 4">
            <a:extLst>
              <a:ext uri="{FF2B5EF4-FFF2-40B4-BE49-F238E27FC236}">
                <a16:creationId xmlns:a16="http://schemas.microsoft.com/office/drawing/2014/main" id="{E185BC7D-0C50-462D-8907-AB6C6FBD3634}"/>
              </a:ext>
            </a:extLst>
          </p:cNvPr>
          <p:cNvSpPr txBox="1"/>
          <p:nvPr/>
        </p:nvSpPr>
        <p:spPr>
          <a:xfrm>
            <a:off x="838199" y="1994503"/>
            <a:ext cx="91860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Gedeelte 1 ‘</a:t>
            </a:r>
            <a:r>
              <a:rPr lang="nl-NL" b="1" dirty="0"/>
              <a:t>Ondernemingsplan</a:t>
            </a:r>
            <a:r>
              <a:rPr lang="nl-NL" dirty="0"/>
              <a:t>’ van het ondernemersverslag.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Aanleveren via Teams op </a:t>
            </a:r>
            <a:r>
              <a:rPr lang="nl-NL" b="1" dirty="0"/>
              <a:t>29 november 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Voldaan aan checklist voor het schrijven van een verslag.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Positief advies project verantwoordelijke (Thomas).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Positief advies vanuit feedback friends bijeenkomst van </a:t>
            </a:r>
            <a:r>
              <a:rPr lang="nl-NL" b="1" dirty="0"/>
              <a:t>6 december</a:t>
            </a:r>
            <a:r>
              <a:rPr lang="nl-NL" dirty="0"/>
              <a:t>.</a:t>
            </a:r>
          </a:p>
        </p:txBody>
      </p:sp>
      <p:pic>
        <p:nvPicPr>
          <p:cNvPr id="1026" name="Picture 2" descr="Rollenspel Assessment Oefenen (+ 3 Onmisbare Tips)">
            <a:extLst>
              <a:ext uri="{FF2B5EF4-FFF2-40B4-BE49-F238E27FC236}">
                <a16:creationId xmlns:a16="http://schemas.microsoft.com/office/drawing/2014/main" id="{0C153C7C-DBE4-4334-9D11-5595AA4103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626" y="3115463"/>
            <a:ext cx="3304374" cy="248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81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Formatief assessment in week 7</a:t>
            </a:r>
          </a:p>
          <a:p>
            <a:r>
              <a:rPr lang="nl-NL" sz="4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Ecologische en sociale impact</a:t>
            </a:r>
            <a:endParaRPr lang="nl-NL" sz="4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185BC7D-0C50-462D-8907-AB6C6FBD3634}"/>
              </a:ext>
            </a:extLst>
          </p:cNvPr>
          <p:cNvSpPr txBox="1"/>
          <p:nvPr/>
        </p:nvSpPr>
        <p:spPr>
          <a:xfrm>
            <a:off x="838199" y="1921244"/>
            <a:ext cx="92800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Gedeelte 2 ‘</a:t>
            </a:r>
            <a:r>
              <a:rPr lang="nl-NL" b="1" dirty="0"/>
              <a:t>Ecologische en sociale impact</a:t>
            </a:r>
            <a:r>
              <a:rPr lang="nl-NL" dirty="0"/>
              <a:t>’ van het ondernemersverslag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Aanleveren via Teams op </a:t>
            </a:r>
            <a:r>
              <a:rPr lang="nl-NL" b="1" dirty="0"/>
              <a:t>6 december</a:t>
            </a:r>
            <a:r>
              <a:rPr lang="nl-NL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Voldaan aan checklist voor het schrijven van een verslag.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Positief </a:t>
            </a:r>
            <a:r>
              <a:rPr lang="nl-NL"/>
              <a:t>advies project verantwoordelijke (Thomas</a:t>
            </a:r>
            <a:r>
              <a:rPr lang="nl-NL" dirty="0"/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Positief advies vanuit feedback friends bijeenkomst van </a:t>
            </a:r>
            <a:r>
              <a:rPr lang="nl-NL" b="1" dirty="0"/>
              <a:t>13 december</a:t>
            </a:r>
            <a:r>
              <a:rPr lang="nl-NL" dirty="0"/>
              <a:t>.</a:t>
            </a:r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4823980F-C53E-4A69-8CB0-076A67F41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035194"/>
              </p:ext>
            </p:extLst>
          </p:nvPr>
        </p:nvGraphicFramePr>
        <p:xfrm>
          <a:off x="838201" y="3740176"/>
          <a:ext cx="7936150" cy="2937427"/>
        </p:xfrm>
        <a:graphic>
          <a:graphicData uri="http://schemas.openxmlformats.org/drawingml/2006/table">
            <a:tbl>
              <a:tblPr firstRow="1" firstCol="1" bandRow="1"/>
              <a:tblGrid>
                <a:gridCol w="913633">
                  <a:extLst>
                    <a:ext uri="{9D8B030D-6E8A-4147-A177-3AD203B41FA5}">
                      <a16:colId xmlns:a16="http://schemas.microsoft.com/office/drawing/2014/main" val="4179181418"/>
                    </a:ext>
                  </a:extLst>
                </a:gridCol>
                <a:gridCol w="3650382">
                  <a:extLst>
                    <a:ext uri="{9D8B030D-6E8A-4147-A177-3AD203B41FA5}">
                      <a16:colId xmlns:a16="http://schemas.microsoft.com/office/drawing/2014/main" val="2907427949"/>
                    </a:ext>
                  </a:extLst>
                </a:gridCol>
                <a:gridCol w="913633">
                  <a:extLst>
                    <a:ext uri="{9D8B030D-6E8A-4147-A177-3AD203B41FA5}">
                      <a16:colId xmlns:a16="http://schemas.microsoft.com/office/drawing/2014/main" val="3817173406"/>
                    </a:ext>
                  </a:extLst>
                </a:gridCol>
                <a:gridCol w="471767">
                  <a:extLst>
                    <a:ext uri="{9D8B030D-6E8A-4147-A177-3AD203B41FA5}">
                      <a16:colId xmlns:a16="http://schemas.microsoft.com/office/drawing/2014/main" val="1491867627"/>
                    </a:ext>
                  </a:extLst>
                </a:gridCol>
                <a:gridCol w="471767">
                  <a:extLst>
                    <a:ext uri="{9D8B030D-6E8A-4147-A177-3AD203B41FA5}">
                      <a16:colId xmlns:a16="http://schemas.microsoft.com/office/drawing/2014/main" val="1777439618"/>
                    </a:ext>
                  </a:extLst>
                </a:gridCol>
                <a:gridCol w="378742">
                  <a:extLst>
                    <a:ext uri="{9D8B030D-6E8A-4147-A177-3AD203B41FA5}">
                      <a16:colId xmlns:a16="http://schemas.microsoft.com/office/drawing/2014/main" val="3419774349"/>
                    </a:ext>
                  </a:extLst>
                </a:gridCol>
                <a:gridCol w="378742">
                  <a:extLst>
                    <a:ext uri="{9D8B030D-6E8A-4147-A177-3AD203B41FA5}">
                      <a16:colId xmlns:a16="http://schemas.microsoft.com/office/drawing/2014/main" val="452533676"/>
                    </a:ext>
                  </a:extLst>
                </a:gridCol>
                <a:gridCol w="378742">
                  <a:extLst>
                    <a:ext uri="{9D8B030D-6E8A-4147-A177-3AD203B41FA5}">
                      <a16:colId xmlns:a16="http://schemas.microsoft.com/office/drawing/2014/main" val="191794567"/>
                    </a:ext>
                  </a:extLst>
                </a:gridCol>
                <a:gridCol w="378742">
                  <a:extLst>
                    <a:ext uri="{9D8B030D-6E8A-4147-A177-3AD203B41FA5}">
                      <a16:colId xmlns:a16="http://schemas.microsoft.com/office/drawing/2014/main" val="2418266148"/>
                    </a:ext>
                  </a:extLst>
                </a:gridCol>
              </a:tblGrid>
              <a:tr h="206494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 cap="all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i="1" cap="all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punten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Ecologische en sociale impact: 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Arial" panose="020B0604020202020204" pitchFamily="34" charset="0"/>
                        <a:buChar char="-"/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 beschrijft wat de ecologische en sociale impact is van je bedrijf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-"/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 beschrijft hoe de eigen onderneming, op meerdere vlakken, inspeelt op de principes van ‘de Nieuwe Economie’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Score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80694"/>
                  </a:ext>
                </a:extLst>
              </a:tr>
              <a:tr h="87248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Punten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372588"/>
                  </a:ext>
                </a:extLst>
              </a:tr>
            </a:tbl>
          </a:graphicData>
        </a:graphic>
      </p:graphicFrame>
      <p:pic>
        <p:nvPicPr>
          <p:cNvPr id="8" name="Picture 2" descr="Rollenspel Assessment Oefenen (+ 3 Onmisbare Tips)">
            <a:extLst>
              <a:ext uri="{FF2B5EF4-FFF2-40B4-BE49-F238E27FC236}">
                <a16:creationId xmlns:a16="http://schemas.microsoft.com/office/drawing/2014/main" id="{25FEEF5D-B9C5-41E8-AAD6-DAA1B1A01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626" y="3115463"/>
            <a:ext cx="3304374" cy="248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401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2">
            <a:extLst>
              <a:ext uri="{FF2B5EF4-FFF2-40B4-BE49-F238E27FC236}">
                <a16:creationId xmlns:a16="http://schemas.microsoft.com/office/drawing/2014/main" id="{5087FB46-3DFF-490E-90D0-3606CAEB9B1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Waarom?</a:t>
            </a:r>
            <a:endParaRPr lang="nl-NL" sz="4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499BF90-C80A-46C7-AC34-2DE1EEF63E9C}"/>
              </a:ext>
            </a:extLst>
          </p:cNvPr>
          <p:cNvSpPr txBox="1"/>
          <p:nvPr/>
        </p:nvSpPr>
        <p:spPr>
          <a:xfrm>
            <a:off x="1602076" y="2105561"/>
            <a:ext cx="89878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Tijdens het assessment ontvang je:</a:t>
            </a:r>
          </a:p>
          <a:p>
            <a:endParaRPr lang="nl-NL" sz="20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nl-NL" sz="2000" b="1" dirty="0"/>
              <a:t>Feed up; </a:t>
            </a:r>
            <a:r>
              <a:rPr lang="nl-NL" sz="2000" dirty="0"/>
              <a:t>wat is het doel van het besproken onderdeel in het grotere geheel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nl-NL" sz="2000" b="1" dirty="0"/>
              <a:t>Feed back; </a:t>
            </a:r>
            <a:r>
              <a:rPr lang="nl-NL" sz="2000" dirty="0"/>
              <a:t>waar sta je op dit moment d.m.v. een score (0 – 5)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nl-NL" sz="2000" b="1" dirty="0"/>
              <a:t>Feed forward; </a:t>
            </a:r>
            <a:r>
              <a:rPr lang="nl-NL" sz="2000" dirty="0"/>
              <a:t>wat kan je nog doen om je product te verbeteren.</a:t>
            </a:r>
            <a:endParaRPr lang="nl-NL" sz="2000" b="1" dirty="0"/>
          </a:p>
        </p:txBody>
      </p:sp>
      <p:pic>
        <p:nvPicPr>
          <p:cNvPr id="3078" name="Picture 6" descr="Why You Should Trust Us? - Highest Casino Bonus">
            <a:extLst>
              <a:ext uri="{FF2B5EF4-FFF2-40B4-BE49-F238E27FC236}">
                <a16:creationId xmlns:a16="http://schemas.microsoft.com/office/drawing/2014/main" id="{CFAE0D47-4BEF-489D-B7FE-DAD45D6F5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110" y="4040332"/>
            <a:ext cx="4523779" cy="281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00593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5" ma:contentTypeDescription="Een nieuw document maken." ma:contentTypeScope="" ma:versionID="b705bd57771d5b5977f7919ee309c30f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05c3486ec18a18b1f535a3b94463eec2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4FF143-0ABB-4CFF-A5DD-2BA0E6EC9068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  <ds:schemaRef ds:uri="c67c63a5-6c7f-42bb-9d17-0feff5816463"/>
    <ds:schemaRef ds:uri="c20cf8ba-b598-4d03-85bf-01d90a2844ae"/>
  </ds:schemaRefs>
</ds:datastoreItem>
</file>

<file path=customXml/itemProps3.xml><?xml version="1.0" encoding="utf-8"?>
<ds:datastoreItem xmlns:ds="http://schemas.openxmlformats.org/officeDocument/2006/customXml" ds:itemID="{337B99EB-2D64-4FB8-9D02-3EF99B04C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7c63a5-6c7f-42bb-9d17-0feff5816463"/>
    <ds:schemaRef ds:uri="c20cf8ba-b598-4d03-85bf-01d90a284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379</Words>
  <Application>Microsoft Office PowerPoint</Application>
  <PresentationFormat>Breedbeeld</PresentationFormat>
  <Paragraphs>95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10</cp:revision>
  <dcterms:created xsi:type="dcterms:W3CDTF">2021-07-07T07:37:45Z</dcterms:created>
  <dcterms:modified xsi:type="dcterms:W3CDTF">2024-11-01T09:06:22Z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</Properties>
</file>