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306" r:id="rId6"/>
    <p:sldId id="307" r:id="rId7"/>
    <p:sldId id="305" r:id="rId8"/>
    <p:sldId id="302" r:id="rId9"/>
    <p:sldId id="303" r:id="rId10"/>
    <p:sldId id="311" r:id="rId11"/>
    <p:sldId id="312" r:id="rId12"/>
    <p:sldId id="315" r:id="rId13"/>
    <p:sldId id="317" r:id="rId14"/>
    <p:sldId id="318" r:id="rId15"/>
    <p:sldId id="301" r:id="rId16"/>
    <p:sldId id="320" r:id="rId17"/>
    <p:sldId id="319" r:id="rId18"/>
    <p:sldId id="310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503"/>
    <a:srgbClr val="BF0975"/>
    <a:srgbClr val="FC04D9"/>
    <a:srgbClr val="6C0000"/>
    <a:srgbClr val="9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0000"/>
                <a:lumMod val="16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75C-7A37-49EC-90DD-5D94B4B8DFA2}" type="datetimeFigureOut">
              <a:rPr lang="nl-NL" smtClean="0"/>
              <a:t>23-11-2015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6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want@groenewelle.n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462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LOB</a:t>
            </a:r>
            <a:b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zeven stappen naar succes</a:t>
            </a:r>
            <a:endParaRPr lang="nl-NL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72480" y="3327242"/>
            <a:ext cx="4490720" cy="1844516"/>
          </a:xfrm>
        </p:spPr>
        <p:txBody>
          <a:bodyPr>
            <a:normAutofit lnSpcReduction="10000"/>
          </a:bodyPr>
          <a:lstStyle/>
          <a:p>
            <a:endParaRPr lang="nl-NL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Wat </a:t>
            </a:r>
            <a:r>
              <a:rPr lang="nl-NL" dirty="0" smtClean="0">
                <a:solidFill>
                  <a:srgbClr val="002060"/>
                </a:solidFill>
              </a:rPr>
              <a:t>wil ik, en wat heb ik daarvoor nodig</a:t>
            </a:r>
            <a:r>
              <a:rPr lang="nl-NL" dirty="0" smtClean="0">
                <a:solidFill>
                  <a:srgbClr val="002060"/>
                </a:solidFill>
              </a:rPr>
              <a:t>…?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… en waarom lukt het soms niet…???</a:t>
            </a:r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97" y="2987039"/>
            <a:ext cx="3572511" cy="35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6. Samen!</a:t>
            </a:r>
            <a:endParaRPr lang="nl-NL" sz="54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De </a:t>
            </a:r>
            <a:r>
              <a:rPr lang="nl-NL" dirty="0">
                <a:solidFill>
                  <a:srgbClr val="00B0F0"/>
                </a:solidFill>
              </a:rPr>
              <a:t>ander en ik hebben samen meer dan ieder apart</a:t>
            </a:r>
          </a:p>
          <a:p>
            <a:r>
              <a:rPr lang="nl-NL" dirty="0">
                <a:solidFill>
                  <a:srgbClr val="00B0F0"/>
                </a:solidFill>
              </a:rPr>
              <a:t>Accepteer hulp van de ander. Samen weet je altijd meer dan alleen!</a:t>
            </a:r>
          </a:p>
          <a:p>
            <a:r>
              <a:rPr lang="nl-NL" dirty="0">
                <a:solidFill>
                  <a:srgbClr val="00B0F0"/>
                </a:solidFill>
              </a:rPr>
              <a:t>Bijvoorbeeld: maak gebruik van de verschillende kwaliteiten in de klas.</a:t>
            </a:r>
          </a:p>
          <a:p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17" y="0"/>
            <a:ext cx="4205923" cy="50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7 Houd de zaag scherp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5481320" cy="4351338"/>
          </a:xfrm>
        </p:spPr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Zoek </a:t>
            </a:r>
            <a:r>
              <a:rPr lang="nl-NL" dirty="0">
                <a:solidFill>
                  <a:srgbClr val="00B0F0"/>
                </a:solidFill>
              </a:rPr>
              <a:t>evenwicht. Zorg goed voor jezelf!</a:t>
            </a:r>
          </a:p>
          <a:p>
            <a:r>
              <a:rPr lang="nl-NL" dirty="0">
                <a:solidFill>
                  <a:srgbClr val="00B0F0"/>
                </a:solidFill>
              </a:rPr>
              <a:t>Bijvoorbeeld: zorg dat je voldoende ontspanning hebt, dat je leuke dingen doet en daardoor goed in je vel zit. Voel je </a:t>
            </a:r>
            <a:r>
              <a:rPr lang="nl-NL" dirty="0" smtClean="0">
                <a:solidFill>
                  <a:srgbClr val="00B0F0"/>
                </a:solidFill>
              </a:rPr>
              <a:t>je futloos</a:t>
            </a:r>
            <a:r>
              <a:rPr lang="nl-NL" dirty="0">
                <a:solidFill>
                  <a:srgbClr val="00B0F0"/>
                </a:solidFill>
              </a:rPr>
              <a:t>, ben je moe en heb je nergens zin in? Dan valt het ook niet mee om je doel(en) te bereiken.</a:t>
            </a:r>
          </a:p>
          <a:p>
            <a:pPr marL="0" indent="0">
              <a:buNone/>
            </a:pP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13" y="2564131"/>
            <a:ext cx="5667187" cy="36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i="1" dirty="0">
                <a:latin typeface="Algerian" panose="04020705040A02060702" pitchFamily="82" charset="0"/>
              </a:rPr>
              <a:t/>
            </a:r>
            <a:br>
              <a:rPr lang="nl-NL" sz="8000" i="1" dirty="0">
                <a:latin typeface="Algerian" panose="04020705040A02060702" pitchFamily="82" charset="0"/>
              </a:rPr>
            </a:br>
            <a:r>
              <a:rPr lang="nl-NL" sz="8000" i="1" dirty="0" smtClean="0">
                <a:latin typeface="Algerian" panose="04020705040A02060702" pitchFamily="82" charset="0"/>
              </a:rPr>
              <a:t>Daar gaan we mee aan de slag!</a:t>
            </a:r>
            <a:br>
              <a:rPr lang="nl-NL" sz="8000" i="1" dirty="0" smtClean="0">
                <a:latin typeface="Algerian" panose="04020705040A02060702" pitchFamily="82" charset="0"/>
              </a:rPr>
            </a:br>
            <a:endParaRPr lang="nl-NL" sz="8000" i="1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5" y="3786187"/>
            <a:ext cx="4457397" cy="3071813"/>
          </a:xfrm>
        </p:spPr>
      </p:pic>
    </p:spTree>
    <p:extLst>
      <p:ext uri="{BB962C8B-B14F-4D97-AF65-F5344CB8AC3E}">
        <p14:creationId xmlns:p14="http://schemas.microsoft.com/office/powerpoint/2010/main" val="4128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588827"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7200" dirty="0" smtClean="0">
                <a:latin typeface="Brush Script MT" panose="03060802040406070304" pitchFamily="66" charset="0"/>
              </a:rPr>
              <a:t>Deze opdracht is eigenlijk een soort van samenvatting van je vorige opdrachten…</a:t>
            </a:r>
            <a:endParaRPr lang="nl-NL" sz="72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latin typeface="Castellar" panose="020A0402060406010301" pitchFamily="18" charset="0"/>
              </a:rPr>
              <a:t>opdracht</a:t>
            </a:r>
            <a:endParaRPr lang="nl-NL" dirty="0">
              <a:solidFill>
                <a:srgbClr val="00206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Wat zijn je kwaliteiten?</a:t>
            </a:r>
          </a:p>
          <a:p>
            <a:r>
              <a:rPr lang="nl-NL" sz="36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Wat is je toekomstdroom/doel, en hoe ga je dit bereiken?</a:t>
            </a:r>
          </a:p>
          <a:p>
            <a:r>
              <a:rPr lang="nl-NL" sz="36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nl-NL" sz="3600" dirty="0" smtClean="0">
                <a:solidFill>
                  <a:srgbClr val="A9C50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Waardoor zou het mis kunnen gaan…?</a:t>
            </a:r>
          </a:p>
          <a:p>
            <a:r>
              <a:rPr lang="nl-NL" sz="3600" dirty="0" smtClean="0">
                <a:solidFill>
                  <a:srgbClr val="FC04D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Wie kan je helpen om te zorgen dat het niet mis gaat?</a:t>
            </a:r>
          </a:p>
          <a:p>
            <a:r>
              <a:rPr lang="nl-NL" sz="36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 Hoe houd jij de zaag scherp?</a:t>
            </a:r>
          </a:p>
          <a:p>
            <a:pPr marL="0" indent="0">
              <a:buNone/>
            </a:pPr>
            <a:endParaRPr lang="nl-NL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94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FC04D9"/>
                </a:solidFill>
              </a:rPr>
              <a:t>Lever je antwoorden in bij </a:t>
            </a:r>
            <a:r>
              <a:rPr lang="nl-NL" dirty="0" smtClean="0">
                <a:solidFill>
                  <a:srgbClr val="FC04D9"/>
                </a:solidFill>
                <a:hlinkClick r:id="rId2"/>
              </a:rPr>
              <a:t>kwant@groenewelle.nl</a:t>
            </a:r>
            <a:endParaRPr lang="nl-NL" dirty="0" smtClean="0">
              <a:solidFill>
                <a:srgbClr val="FC04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Succes!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758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terug kijken…..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Wat </a:t>
            </a:r>
            <a:r>
              <a:rPr lang="nl-NL" dirty="0" smtClean="0">
                <a:solidFill>
                  <a:srgbClr val="7030A0"/>
                </a:solidFill>
              </a:rPr>
              <a:t>was ook alweer </a:t>
            </a:r>
            <a:r>
              <a:rPr lang="nl-NL" dirty="0">
                <a:solidFill>
                  <a:srgbClr val="7030A0"/>
                </a:solidFill>
              </a:rPr>
              <a:t>je toekomstdroom? </a:t>
            </a:r>
            <a:endParaRPr lang="nl-NL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7030A0"/>
                </a:solidFill>
              </a:rPr>
              <a:t>                                 Hoe </a:t>
            </a:r>
            <a:r>
              <a:rPr lang="nl-NL" dirty="0">
                <a:solidFill>
                  <a:srgbClr val="7030A0"/>
                </a:solidFill>
              </a:rPr>
              <a:t>zie jij  jezelf over </a:t>
            </a:r>
            <a:r>
              <a:rPr lang="nl-NL" dirty="0" smtClean="0">
                <a:solidFill>
                  <a:srgbClr val="7030A0"/>
                </a:solidFill>
              </a:rPr>
              <a:t>vijf of vijftien </a:t>
            </a:r>
            <a:r>
              <a:rPr lang="nl-NL" dirty="0">
                <a:solidFill>
                  <a:srgbClr val="7030A0"/>
                </a:solidFill>
              </a:rPr>
              <a:t>jaar? </a:t>
            </a:r>
            <a:endParaRPr lang="nl-NL" dirty="0" smtClean="0">
              <a:solidFill>
                <a:srgbClr val="7030A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40" y="2873663"/>
            <a:ext cx="762066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 smtClean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 smtClean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nl-NL" sz="8000" dirty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nl-NL" sz="8000" dirty="0" smtClean="0">
                <a:solidFill>
                  <a:srgbClr val="FC04D9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Dat gaat niet vanzelf…</a:t>
            </a:r>
            <a:endParaRPr lang="nl-NL" sz="8000" dirty="0">
              <a:solidFill>
                <a:srgbClr val="FC04D9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3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22680" y="568960"/>
            <a:ext cx="4505960" cy="556767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i="1" dirty="0" smtClean="0">
                <a:latin typeface="MyriadPro-It"/>
                <a:ea typeface="Calibri" panose="020F0502020204030204" pitchFamily="34" charset="0"/>
                <a:cs typeface="MyriadPro-It"/>
              </a:rPr>
              <a:t/>
            </a:r>
            <a:br>
              <a:rPr lang="nl-NL" i="1" dirty="0" smtClean="0">
                <a:latin typeface="MyriadPro-It"/>
                <a:ea typeface="Calibri" panose="020F0502020204030204" pitchFamily="34" charset="0"/>
                <a:cs typeface="MyriadPro-It"/>
              </a:rPr>
            </a:br>
            <a:r>
              <a:rPr lang="nl-NL" i="1" dirty="0">
                <a:latin typeface="MyriadPro-It"/>
                <a:ea typeface="Calibri" panose="020F0502020204030204" pitchFamily="34" charset="0"/>
                <a:cs typeface="MyriadPro-It"/>
              </a:rPr>
              <a:t/>
            </a:r>
            <a:br>
              <a:rPr lang="nl-NL" i="1" dirty="0">
                <a:latin typeface="MyriadPro-It"/>
                <a:ea typeface="Calibri" panose="020F0502020204030204" pitchFamily="34" charset="0"/>
                <a:cs typeface="MyriadPro-It"/>
              </a:rPr>
            </a:br>
            <a:r>
              <a:rPr lang="nl-NL" i="1" dirty="0" smtClean="0">
                <a:latin typeface="MyriadPro-It"/>
                <a:ea typeface="Calibri" panose="020F0502020204030204" pitchFamily="34" charset="0"/>
                <a:cs typeface="MyriadPro-It"/>
              </a:rPr>
              <a:t/>
            </a:r>
            <a:br>
              <a:rPr lang="nl-NL" i="1" dirty="0" smtClean="0">
                <a:latin typeface="MyriadPro-It"/>
                <a:ea typeface="Calibri" panose="020F0502020204030204" pitchFamily="34" charset="0"/>
                <a:cs typeface="MyriadPro-It"/>
              </a:rPr>
            </a:br>
            <a:r>
              <a:rPr lang="nl-NL" sz="3100" i="1" dirty="0" smtClean="0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Sean </a:t>
            </a:r>
            <a:r>
              <a:rPr lang="nl-NL" sz="3100" i="1" dirty="0" err="1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Covey</a:t>
            </a:r>
            <a:r>
              <a:rPr lang="nl-NL" sz="3100" i="1" dirty="0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 </a:t>
            </a:r>
            <a:r>
              <a:rPr lang="nl-NL" sz="3100" i="1" dirty="0" smtClean="0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heeft </a:t>
            </a:r>
            <a:r>
              <a:rPr lang="nl-NL" sz="3100" i="1" dirty="0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de methode ‘</a:t>
            </a:r>
            <a:r>
              <a:rPr lang="nl-NL" sz="3100" i="1" dirty="0" err="1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Covey</a:t>
            </a:r>
            <a:r>
              <a:rPr lang="nl-NL" sz="3100" i="1" dirty="0">
                <a:solidFill>
                  <a:srgbClr val="7030A0"/>
                </a:solidFill>
                <a:latin typeface="MyriadPro-It"/>
                <a:ea typeface="Calibri" panose="020F0502020204030204" pitchFamily="34" charset="0"/>
                <a:cs typeface="MyriadPro-It"/>
              </a:rPr>
              <a:t> voor Jongeren’ ontwikkeld. De methode bestaat uit de zeven eigenschappen die jongeren succesvol maken.</a:t>
            </a:r>
            <a:r>
              <a:rPr lang="nl-NL" sz="3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3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100" dirty="0">
              <a:solidFill>
                <a:srgbClr val="7030A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80" y="0"/>
            <a:ext cx="4517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FF0000"/>
                </a:solidFill>
              </a:rPr>
              <a:t>  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1, Wees pro actief</a:t>
            </a:r>
            <a:r>
              <a:rPr lang="nl-NL" sz="5400" dirty="0">
                <a:solidFill>
                  <a:srgbClr val="FF0000"/>
                </a:solidFill>
                <a:latin typeface="Bauhaus 93" panose="04030905020B02020C02" pitchFamily="82" charset="0"/>
              </a:rPr>
              <a:t>:</a:t>
            </a:r>
            <a:r>
              <a:rPr lang="nl-NL" dirty="0">
                <a:solidFill>
                  <a:srgbClr val="FF0000"/>
                </a:solidFill>
              </a:rPr>
              <a:t> </a:t>
            </a: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B0F0"/>
                </a:solidFill>
              </a:rPr>
              <a:t>neem </a:t>
            </a:r>
            <a:r>
              <a:rPr lang="nl-NL" dirty="0">
                <a:solidFill>
                  <a:srgbClr val="00B0F0"/>
                </a:solidFill>
              </a:rPr>
              <a:t>de verantwoordelijkheid voor je eigen gedrag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Als proactieve student weet je dat je niet alles onder controle hebt, maar je beseft dat </a:t>
            </a:r>
            <a:r>
              <a:rPr lang="nl-NL" dirty="0" smtClean="0">
                <a:solidFill>
                  <a:srgbClr val="00B0F0"/>
                </a:solidFill>
              </a:rPr>
              <a:t>jij kiest hoe </a:t>
            </a:r>
            <a:r>
              <a:rPr lang="nl-NL" dirty="0">
                <a:solidFill>
                  <a:srgbClr val="00B0F0"/>
                </a:solidFill>
              </a:rPr>
              <a:t>je met iets omgaat</a:t>
            </a:r>
            <a:r>
              <a:rPr lang="nl-NL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B0F0"/>
                </a:solidFill>
              </a:rPr>
              <a:t>‘</a:t>
            </a:r>
            <a:r>
              <a:rPr lang="nl-NL" dirty="0">
                <a:solidFill>
                  <a:srgbClr val="00B0F0"/>
                </a:solidFill>
              </a:rPr>
              <a:t>Ze maakt me altijd kwaad.’ of ‘Ik kies ervoor om me door haar kwaad te voelen’.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‘Het is zijn schuld.’ of ‘Wat had ik kunnen doen.’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99" y="2418080"/>
            <a:ext cx="5948242" cy="20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35000" y="2194560"/>
            <a:ext cx="10622280" cy="43281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5200" dirty="0">
                <a:solidFill>
                  <a:srgbClr val="FF0000"/>
                </a:solidFill>
                <a:latin typeface="Bauhaus 93" panose="04030905020B02020C02" pitchFamily="82" charset="0"/>
              </a:rPr>
              <a:t>2 Begin met je einddoel in </a:t>
            </a:r>
            <a:r>
              <a:rPr lang="nl-NL" sz="52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gedachten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Omschrijf </a:t>
            </a:r>
            <a:r>
              <a:rPr lang="nl-NL" dirty="0">
                <a:solidFill>
                  <a:srgbClr val="0070C0"/>
                </a:solidFill>
              </a:rPr>
              <a:t>alle doelen in je leven met wat je uiteindelijk wil bereiken als eindgedachte.</a:t>
            </a:r>
          </a:p>
          <a:p>
            <a:r>
              <a:rPr lang="nl-NL" dirty="0">
                <a:solidFill>
                  <a:srgbClr val="0070C0"/>
                </a:solidFill>
              </a:rPr>
              <a:t>Je bent de moeite waard om te worden wie je wil zijn!</a:t>
            </a:r>
          </a:p>
          <a:p>
            <a:r>
              <a:rPr lang="nl-NL" dirty="0">
                <a:solidFill>
                  <a:srgbClr val="0070C0"/>
                </a:solidFill>
              </a:rPr>
              <a:t>Stel jezelf eens de vragen: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0070C0"/>
                </a:solidFill>
              </a:rPr>
              <a:t>	 </a:t>
            </a:r>
            <a:r>
              <a:rPr lang="nl-NL" dirty="0">
                <a:solidFill>
                  <a:srgbClr val="0070C0"/>
                </a:solidFill>
              </a:rPr>
              <a:t>Wie ben ik? Waar sta ik voor?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 smtClean="0">
                <a:solidFill>
                  <a:srgbClr val="0070C0"/>
                </a:solidFill>
              </a:rPr>
              <a:t>Waar </a:t>
            </a:r>
            <a:r>
              <a:rPr lang="nl-NL" dirty="0">
                <a:solidFill>
                  <a:srgbClr val="0070C0"/>
                </a:solidFill>
              </a:rPr>
              <a:t>ben ik goed </a:t>
            </a:r>
            <a:r>
              <a:rPr lang="nl-NL" dirty="0" smtClean="0">
                <a:solidFill>
                  <a:srgbClr val="0070C0"/>
                </a:solidFill>
              </a:rPr>
              <a:t>in?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 smtClean="0">
                <a:solidFill>
                  <a:srgbClr val="0070C0"/>
                </a:solidFill>
              </a:rPr>
              <a:t>Ken </a:t>
            </a:r>
            <a:r>
              <a:rPr lang="nl-NL" dirty="0">
                <a:solidFill>
                  <a:srgbClr val="0070C0"/>
                </a:solidFill>
              </a:rPr>
              <a:t>ik mijn talent(en)?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 smtClean="0">
                <a:solidFill>
                  <a:srgbClr val="0070C0"/>
                </a:solidFill>
              </a:rPr>
              <a:t>Wat </a:t>
            </a:r>
            <a:r>
              <a:rPr lang="nl-NL" dirty="0">
                <a:solidFill>
                  <a:srgbClr val="0070C0"/>
                </a:solidFill>
              </a:rPr>
              <a:t>wil ik bereiken?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 smtClean="0">
                <a:solidFill>
                  <a:srgbClr val="0070C0"/>
                </a:solidFill>
              </a:rPr>
              <a:t>Hoe </a:t>
            </a:r>
            <a:r>
              <a:rPr lang="nl-NL" dirty="0">
                <a:solidFill>
                  <a:srgbClr val="0070C0"/>
                </a:solidFill>
              </a:rPr>
              <a:t>kan ik dit bereiken?</a:t>
            </a:r>
          </a:p>
          <a:p>
            <a:r>
              <a:rPr lang="nl-NL" dirty="0">
                <a:solidFill>
                  <a:srgbClr val="0070C0"/>
                </a:solidFill>
              </a:rPr>
              <a:t>Als proactieve student met het einddoel in gedachten, besef je dat jij invloed hebt op dat wat je wil bereiken.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0"/>
            <a:ext cx="113538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3. </a:t>
            </a:r>
            <a:r>
              <a:rPr lang="nl-NL" dirty="0">
                <a:solidFill>
                  <a:srgbClr val="FF0000"/>
                </a:solidFill>
                <a:latin typeface="Bauhaus 93" panose="04030905020B02020C02" pitchFamily="82" charset="0"/>
                <a:ea typeface="Calibri" panose="020F0502020204030204" pitchFamily="34" charset="0"/>
                <a:cs typeface="MyriadPro-Semibold"/>
              </a:rPr>
              <a:t>Belangrijke zaken </a:t>
            </a:r>
            <a:r>
              <a:rPr lang="nl-NL" dirty="0" smtClean="0">
                <a:solidFill>
                  <a:srgbClr val="FF0000"/>
                </a:solidFill>
                <a:latin typeface="Bauhaus 93" panose="04030905020B02020C02" pitchFamily="82" charset="0"/>
                <a:ea typeface="Calibri" panose="020F0502020204030204" pitchFamily="34" charset="0"/>
                <a:cs typeface="MyriadPro-Semibold"/>
              </a:rPr>
              <a:t>eerst</a:t>
            </a:r>
            <a:r>
              <a:rPr lang="nl-NL" dirty="0">
                <a:solidFill>
                  <a:srgbClr val="FF0000"/>
                </a:solidFill>
                <a:latin typeface="Bauhaus 93" panose="04030905020B02020C02" pitchFamily="82" charset="0"/>
                <a:ea typeface="Calibri" panose="020F0502020204030204" pitchFamily="34" charset="0"/>
                <a:cs typeface="MyriadPro-Semibold"/>
              </a:rPr>
              <a:t>!</a:t>
            </a:r>
            <a:endParaRPr lang="nl-NL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 smtClean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Werk </a:t>
            </a:r>
            <a:r>
              <a:rPr lang="nl-NL" dirty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dat eerst af en begin dan met het </a:t>
            </a:r>
            <a:r>
              <a:rPr lang="nl-NL" dirty="0" smtClean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volgende 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Het is belangrijk dat je een duidelijke omschrijving hebt van wat je wil bereiken. Zet dit op papier en maak een stappenplan</a:t>
            </a:r>
            <a:r>
              <a:rPr lang="nl-NL" dirty="0" smtClean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.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35" y="1590040"/>
            <a:ext cx="5281130" cy="52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r>
              <a:rPr lang="nl-NL" sz="5400" dirty="0" smtClean="0">
                <a:solidFill>
                  <a:srgbClr val="FF0000"/>
                </a:solidFill>
                <a:latin typeface="Bauhaus 93" panose="04030905020B02020C02" pitchFamily="82" charset="0"/>
                <a:ea typeface="Calibri" panose="020F0502020204030204" pitchFamily="34" charset="0"/>
                <a:cs typeface="MyriadPro-Semibold"/>
              </a:rPr>
              <a:t>4 </a:t>
            </a:r>
            <a:r>
              <a:rPr lang="nl-NL" sz="5400" dirty="0">
                <a:solidFill>
                  <a:srgbClr val="FF0000"/>
                </a:solidFill>
                <a:latin typeface="Bauhaus 93" panose="04030905020B02020C02" pitchFamily="82" charset="0"/>
                <a:ea typeface="Calibri" panose="020F0502020204030204" pitchFamily="34" charset="0"/>
                <a:cs typeface="MyriadPro-Semibold"/>
              </a:rPr>
              <a:t>Denk in win-win</a:t>
            </a:r>
            <a:r>
              <a:rPr lang="nl-NL" sz="2800" dirty="0">
                <a:solidFill>
                  <a:srgbClr val="FF0000"/>
                </a:solidFill>
                <a:latin typeface="MyriadPro-Semibold"/>
                <a:ea typeface="Calibri" panose="020F0502020204030204" pitchFamily="34" charset="0"/>
                <a:cs typeface="MyriadPro-Semibold"/>
              </a:rPr>
              <a:t>.</a:t>
            </a:r>
            <a: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66265"/>
            <a:ext cx="562356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 smtClean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Hoe </a:t>
            </a:r>
            <a:r>
              <a:rPr lang="nl-NL" dirty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kunnen we er samen goed uitkomen, waarbij we er samen (ik en de ander) beter van worden?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Bijvoorbeeld: wat verwacht school van jou en wat verwacht jij van </a:t>
            </a:r>
            <a:r>
              <a:rPr lang="nl-NL" dirty="0" smtClean="0">
                <a:solidFill>
                  <a:srgbClr val="0070C0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school?</a:t>
            </a:r>
            <a:endParaRPr lang="nl-NL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94" y="1825625"/>
            <a:ext cx="4223385" cy="40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32556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nl-NL" sz="4800" dirty="0" smtClean="0">
                <a:latin typeface="Bauhaus 93" panose="04030905020B02020C02" pitchFamily="82" charset="0"/>
              </a:rPr>
              <a:t/>
            </a:r>
            <a:br>
              <a:rPr lang="nl-NL" sz="4800" dirty="0" smtClean="0">
                <a:latin typeface="Bauhaus 93" panose="04030905020B02020C02" pitchFamily="82" charset="0"/>
              </a:rPr>
            </a:br>
            <a:r>
              <a:rPr lang="nl-NL" sz="48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5. </a:t>
            </a:r>
            <a:r>
              <a:rPr lang="nl-NL" sz="4800" dirty="0">
                <a:solidFill>
                  <a:srgbClr val="FF0000"/>
                </a:solidFill>
                <a:latin typeface="Bauhaus 93" panose="04030905020B02020C02" pitchFamily="82" charset="0"/>
                <a:ea typeface="+mn-ea"/>
                <a:cs typeface="+mn-cs"/>
              </a:rPr>
              <a:t>Eerst begrijpen en dan begrepen worden</a:t>
            </a:r>
            <a:br>
              <a:rPr lang="nl-NL" sz="4800" dirty="0">
                <a:solidFill>
                  <a:srgbClr val="FF0000"/>
                </a:solidFill>
                <a:latin typeface="Bauhaus 93" panose="04030905020B02020C02" pitchFamily="82" charset="0"/>
                <a:ea typeface="+mn-ea"/>
                <a:cs typeface="+mn-cs"/>
              </a:rPr>
            </a:br>
            <a:endParaRPr lang="nl-NL" sz="48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180840" cy="3457575"/>
          </a:xfrm>
        </p:spPr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Luister </a:t>
            </a:r>
            <a:r>
              <a:rPr lang="nl-NL" dirty="0">
                <a:solidFill>
                  <a:srgbClr val="00B0F0"/>
                </a:solidFill>
              </a:rPr>
              <a:t>je echt? Hoor je wat de ander zegt, bedoelt en voelt? Probeer dit altijd te doen, ook als je het niet met iemand </a:t>
            </a:r>
            <a:r>
              <a:rPr lang="nl-NL" dirty="0" smtClean="0">
                <a:solidFill>
                  <a:srgbClr val="00B0F0"/>
                </a:solidFill>
              </a:rPr>
              <a:t>eens bent</a:t>
            </a:r>
            <a:r>
              <a:rPr lang="nl-NL" dirty="0">
                <a:solidFill>
                  <a:srgbClr val="00B0F0"/>
                </a:solidFill>
              </a:rPr>
              <a:t>.</a:t>
            </a:r>
          </a:p>
          <a:p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5022">
            <a:off x="5859780" y="2806902"/>
            <a:ext cx="5236160" cy="23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23480-983B-4C8F-88A3-3505E5F35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3D7CF-ADB2-4B08-B3DB-EDFFED3D8E94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F372BE-C820-49D8-B321-752B23BD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412</TotalTime>
  <Words>447</Words>
  <Application>Microsoft Office PowerPoint</Application>
  <PresentationFormat>Breedbeeld</PresentationFormat>
  <Paragraphs>54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30" baseType="lpstr">
      <vt:lpstr>BatangChe</vt:lpstr>
      <vt:lpstr>Aharoni</vt:lpstr>
      <vt:lpstr>Algerian</vt:lpstr>
      <vt:lpstr>Arial</vt:lpstr>
      <vt:lpstr>Bauhaus 93</vt:lpstr>
      <vt:lpstr>Brush Script MT</vt:lpstr>
      <vt:lpstr>Calibri</vt:lpstr>
      <vt:lpstr>Calibri Light</vt:lpstr>
      <vt:lpstr>Castellar</vt:lpstr>
      <vt:lpstr>MyriadPro-It</vt:lpstr>
      <vt:lpstr>MyriadPro-Regular</vt:lpstr>
      <vt:lpstr>MyriadPro-Semibold</vt:lpstr>
      <vt:lpstr>Times New Roman</vt:lpstr>
      <vt:lpstr>Office Theme</vt:lpstr>
      <vt:lpstr>LOB zeven stappen naar succes</vt:lpstr>
      <vt:lpstr>Even terug kijken…..</vt:lpstr>
      <vt:lpstr>    Dat gaat niet vanzelf…</vt:lpstr>
      <vt:lpstr>   Sean Covey heeft de methode ‘Covey voor Jongeren’ ontwikkeld. De methode bestaat uit de zeven eigenschappen die jongeren succesvol maken. </vt:lpstr>
      <vt:lpstr>  </vt:lpstr>
      <vt:lpstr>PowerPoint-presentatie</vt:lpstr>
      <vt:lpstr>3. Belangrijke zaken eerst!</vt:lpstr>
      <vt:lpstr>4 Denk in win-win. </vt:lpstr>
      <vt:lpstr> 5. Eerst begrijpen en dan begrepen worden </vt:lpstr>
      <vt:lpstr>6. Samen!</vt:lpstr>
      <vt:lpstr>7 Houd de zaag scherp</vt:lpstr>
      <vt:lpstr>    Daar gaan we mee aan de slag! </vt:lpstr>
      <vt:lpstr>PowerPoint-presentatie</vt:lpstr>
      <vt:lpstr>opdracht</vt:lpstr>
      <vt:lpstr>PowerPoint-presentatie</vt:lpstr>
      <vt:lpstr>Succes!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Wat moet ik daarmee</dc:title>
  <dc:creator>Hannie Kwant</dc:creator>
  <cp:lastModifiedBy>Hannie Kwant</cp:lastModifiedBy>
  <cp:revision>35</cp:revision>
  <dcterms:created xsi:type="dcterms:W3CDTF">2015-09-22T12:21:20Z</dcterms:created>
  <dcterms:modified xsi:type="dcterms:W3CDTF">2015-11-23T11:50:05Z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