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4"/>
  </p:sldMasterIdLst>
  <p:sldIdLst>
    <p:sldId id="256" r:id="rId5"/>
    <p:sldId id="273" r:id="rId6"/>
    <p:sldId id="272" r:id="rId7"/>
    <p:sldId id="268" r:id="rId8"/>
    <p:sldId id="257" r:id="rId9"/>
    <p:sldId id="260" r:id="rId10"/>
    <p:sldId id="271" r:id="rId11"/>
    <p:sldId id="262" r:id="rId12"/>
    <p:sldId id="276" r:id="rId13"/>
    <p:sldId id="277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F3FC45C-5B3E-40D9-9262-7D89AC64B9FE}" v="19" dt="2020-05-12T14:38:54.99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53" autoAdjust="0"/>
    <p:restoredTop sz="94660"/>
  </p:normalViewPr>
  <p:slideViewPr>
    <p:cSldViewPr>
      <p:cViewPr varScale="1">
        <p:scale>
          <a:sx n="81" d="100"/>
          <a:sy n="81" d="100"/>
        </p:scale>
        <p:origin x="146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2063115" y="630937"/>
            <a:ext cx="5230368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92" y="1098388"/>
            <a:ext cx="7738814" cy="4394988"/>
          </a:xfrm>
        </p:spPr>
        <p:txBody>
          <a:bodyPr anchor="ctr">
            <a:noAutofit/>
          </a:bodyPr>
          <a:lstStyle>
            <a:lvl1pPr algn="ctr">
              <a:defRPr sz="7500" spc="600" baseline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1284" y="5979197"/>
            <a:ext cx="6034030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500" b="1" i="0" cap="all" spc="300" baseline="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8892" y="6375679"/>
            <a:ext cx="174729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B6CA973-2EB7-4FB2-A44B-57A9A66B3E70}" type="datetimeFigureOut">
              <a:rPr lang="nl-NL" smtClean="0"/>
              <a:t>12-5-2020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35249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00414" y="6375679"/>
            <a:ext cx="1747292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F626C537-17C3-4FE6-9ACE-C59E77011FC9}" type="slidenum">
              <a:rPr lang="nl-NL" smtClean="0"/>
              <a:t>‹nr.›</a:t>
            </a:fld>
            <a:endParaRPr lang="nl-NL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406897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CA973-2EB7-4FB2-A44B-57A9A66B3E70}" type="datetimeFigureOut">
              <a:rPr lang="nl-NL" smtClean="0"/>
              <a:t>12-5-2020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6C537-17C3-4FE6-9ACE-C59E77011FC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14355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911" y="382386"/>
            <a:ext cx="1771930" cy="5600404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4" y="382386"/>
            <a:ext cx="5809517" cy="5600404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CA973-2EB7-4FB2-A44B-57A9A66B3E70}" type="datetimeFigureOut">
              <a:rPr lang="nl-NL" smtClean="0"/>
              <a:t>12-5-2020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6C537-17C3-4FE6-9ACE-C59E77011FC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14263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CA973-2EB7-4FB2-A44B-57A9A66B3E70}" type="datetimeFigureOut">
              <a:rPr lang="nl-NL" smtClean="0"/>
              <a:t>12-5-2020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6C537-17C3-4FE6-9ACE-C59E77011FC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36646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2110979" cy="6858000"/>
          </a:xfrm>
          <a:custGeom>
            <a:avLst/>
            <a:gdLst/>
            <a:ahLst/>
            <a:cxnLst/>
            <a:rect l="0" t="0" r="r" b="b"/>
            <a:pathLst>
              <a:path w="1773" h="4320">
                <a:moveTo>
                  <a:pt x="0" y="0"/>
                </a:moveTo>
                <a:lnTo>
                  <a:pt x="891" y="0"/>
                </a:lnTo>
                <a:lnTo>
                  <a:pt x="906" y="56"/>
                </a:lnTo>
                <a:lnTo>
                  <a:pt x="921" y="111"/>
                </a:lnTo>
                <a:lnTo>
                  <a:pt x="938" y="165"/>
                </a:lnTo>
                <a:lnTo>
                  <a:pt x="957" y="217"/>
                </a:lnTo>
                <a:lnTo>
                  <a:pt x="980" y="266"/>
                </a:lnTo>
                <a:lnTo>
                  <a:pt x="1007" y="312"/>
                </a:lnTo>
                <a:lnTo>
                  <a:pt x="1036" y="351"/>
                </a:lnTo>
                <a:lnTo>
                  <a:pt x="1069" y="387"/>
                </a:lnTo>
                <a:lnTo>
                  <a:pt x="1105" y="422"/>
                </a:lnTo>
                <a:lnTo>
                  <a:pt x="1145" y="456"/>
                </a:lnTo>
                <a:lnTo>
                  <a:pt x="1185" y="487"/>
                </a:lnTo>
                <a:lnTo>
                  <a:pt x="1227" y="520"/>
                </a:lnTo>
                <a:lnTo>
                  <a:pt x="1270" y="551"/>
                </a:lnTo>
                <a:lnTo>
                  <a:pt x="1311" y="584"/>
                </a:lnTo>
                <a:lnTo>
                  <a:pt x="1352" y="617"/>
                </a:lnTo>
                <a:lnTo>
                  <a:pt x="1390" y="651"/>
                </a:lnTo>
                <a:lnTo>
                  <a:pt x="1425" y="687"/>
                </a:lnTo>
                <a:lnTo>
                  <a:pt x="1456" y="725"/>
                </a:lnTo>
                <a:lnTo>
                  <a:pt x="1484" y="765"/>
                </a:lnTo>
                <a:lnTo>
                  <a:pt x="1505" y="808"/>
                </a:lnTo>
                <a:lnTo>
                  <a:pt x="1521" y="856"/>
                </a:lnTo>
                <a:lnTo>
                  <a:pt x="1530" y="907"/>
                </a:lnTo>
                <a:lnTo>
                  <a:pt x="1534" y="960"/>
                </a:lnTo>
                <a:lnTo>
                  <a:pt x="1534" y="1013"/>
                </a:lnTo>
                <a:lnTo>
                  <a:pt x="1530" y="1068"/>
                </a:lnTo>
                <a:lnTo>
                  <a:pt x="1523" y="1125"/>
                </a:lnTo>
                <a:lnTo>
                  <a:pt x="1515" y="1181"/>
                </a:lnTo>
                <a:lnTo>
                  <a:pt x="1508" y="1237"/>
                </a:lnTo>
                <a:lnTo>
                  <a:pt x="1501" y="1293"/>
                </a:lnTo>
                <a:lnTo>
                  <a:pt x="1496" y="1350"/>
                </a:lnTo>
                <a:lnTo>
                  <a:pt x="1494" y="1405"/>
                </a:lnTo>
                <a:lnTo>
                  <a:pt x="1497" y="1458"/>
                </a:lnTo>
                <a:lnTo>
                  <a:pt x="1504" y="1511"/>
                </a:lnTo>
                <a:lnTo>
                  <a:pt x="1517" y="1560"/>
                </a:lnTo>
                <a:lnTo>
                  <a:pt x="1535" y="1610"/>
                </a:lnTo>
                <a:lnTo>
                  <a:pt x="1557" y="1659"/>
                </a:lnTo>
                <a:lnTo>
                  <a:pt x="1583" y="1708"/>
                </a:lnTo>
                <a:lnTo>
                  <a:pt x="1611" y="1757"/>
                </a:lnTo>
                <a:lnTo>
                  <a:pt x="1640" y="1807"/>
                </a:lnTo>
                <a:lnTo>
                  <a:pt x="1669" y="1855"/>
                </a:lnTo>
                <a:lnTo>
                  <a:pt x="1696" y="1905"/>
                </a:lnTo>
                <a:lnTo>
                  <a:pt x="1721" y="1954"/>
                </a:lnTo>
                <a:lnTo>
                  <a:pt x="1742" y="2006"/>
                </a:lnTo>
                <a:lnTo>
                  <a:pt x="1759" y="2057"/>
                </a:lnTo>
                <a:lnTo>
                  <a:pt x="1769" y="2108"/>
                </a:lnTo>
                <a:lnTo>
                  <a:pt x="1773" y="2160"/>
                </a:lnTo>
                <a:lnTo>
                  <a:pt x="1769" y="2212"/>
                </a:lnTo>
                <a:lnTo>
                  <a:pt x="1759" y="2263"/>
                </a:lnTo>
                <a:lnTo>
                  <a:pt x="1742" y="2314"/>
                </a:lnTo>
                <a:lnTo>
                  <a:pt x="1721" y="2366"/>
                </a:lnTo>
                <a:lnTo>
                  <a:pt x="1696" y="2415"/>
                </a:lnTo>
                <a:lnTo>
                  <a:pt x="1669" y="2465"/>
                </a:lnTo>
                <a:lnTo>
                  <a:pt x="1640" y="2513"/>
                </a:lnTo>
                <a:lnTo>
                  <a:pt x="1611" y="2563"/>
                </a:lnTo>
                <a:lnTo>
                  <a:pt x="1583" y="2612"/>
                </a:lnTo>
                <a:lnTo>
                  <a:pt x="1557" y="2661"/>
                </a:lnTo>
                <a:lnTo>
                  <a:pt x="1535" y="2710"/>
                </a:lnTo>
                <a:lnTo>
                  <a:pt x="1517" y="2760"/>
                </a:lnTo>
                <a:lnTo>
                  <a:pt x="1504" y="2809"/>
                </a:lnTo>
                <a:lnTo>
                  <a:pt x="1497" y="2862"/>
                </a:lnTo>
                <a:lnTo>
                  <a:pt x="1494" y="2915"/>
                </a:lnTo>
                <a:lnTo>
                  <a:pt x="1496" y="2970"/>
                </a:lnTo>
                <a:lnTo>
                  <a:pt x="1501" y="3027"/>
                </a:lnTo>
                <a:lnTo>
                  <a:pt x="1508" y="3083"/>
                </a:lnTo>
                <a:lnTo>
                  <a:pt x="1515" y="3139"/>
                </a:lnTo>
                <a:lnTo>
                  <a:pt x="1523" y="3195"/>
                </a:lnTo>
                <a:lnTo>
                  <a:pt x="1530" y="3252"/>
                </a:lnTo>
                <a:lnTo>
                  <a:pt x="1534" y="3307"/>
                </a:lnTo>
                <a:lnTo>
                  <a:pt x="1534" y="3360"/>
                </a:lnTo>
                <a:lnTo>
                  <a:pt x="1530" y="3413"/>
                </a:lnTo>
                <a:lnTo>
                  <a:pt x="1521" y="3464"/>
                </a:lnTo>
                <a:lnTo>
                  <a:pt x="1505" y="3512"/>
                </a:lnTo>
                <a:lnTo>
                  <a:pt x="1484" y="3555"/>
                </a:lnTo>
                <a:lnTo>
                  <a:pt x="1456" y="3595"/>
                </a:lnTo>
                <a:lnTo>
                  <a:pt x="1425" y="3633"/>
                </a:lnTo>
                <a:lnTo>
                  <a:pt x="1390" y="3669"/>
                </a:lnTo>
                <a:lnTo>
                  <a:pt x="1352" y="3703"/>
                </a:lnTo>
                <a:lnTo>
                  <a:pt x="1311" y="3736"/>
                </a:lnTo>
                <a:lnTo>
                  <a:pt x="1270" y="3769"/>
                </a:lnTo>
                <a:lnTo>
                  <a:pt x="1227" y="3800"/>
                </a:lnTo>
                <a:lnTo>
                  <a:pt x="1185" y="3833"/>
                </a:lnTo>
                <a:lnTo>
                  <a:pt x="1145" y="3864"/>
                </a:lnTo>
                <a:lnTo>
                  <a:pt x="1105" y="3898"/>
                </a:lnTo>
                <a:lnTo>
                  <a:pt x="1069" y="3933"/>
                </a:lnTo>
                <a:lnTo>
                  <a:pt x="1036" y="3969"/>
                </a:lnTo>
                <a:lnTo>
                  <a:pt x="1007" y="4008"/>
                </a:lnTo>
                <a:lnTo>
                  <a:pt x="980" y="4054"/>
                </a:lnTo>
                <a:lnTo>
                  <a:pt x="957" y="4103"/>
                </a:lnTo>
                <a:lnTo>
                  <a:pt x="938" y="4155"/>
                </a:lnTo>
                <a:lnTo>
                  <a:pt x="921" y="4209"/>
                </a:lnTo>
                <a:lnTo>
                  <a:pt x="906" y="4264"/>
                </a:lnTo>
                <a:lnTo>
                  <a:pt x="891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197" y="1073889"/>
            <a:ext cx="6140303" cy="4064627"/>
          </a:xfrm>
        </p:spPr>
        <p:txBody>
          <a:bodyPr anchor="b">
            <a:normAutofit/>
          </a:bodyPr>
          <a:lstStyle>
            <a:lvl1pPr>
              <a:defRPr sz="6300" spc="600" baseline="0">
                <a:solidFill>
                  <a:schemeClr val="tx2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2198" y="5159782"/>
            <a:ext cx="5263116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500" b="1" i="0" cap="all" spc="300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27410" y="6375679"/>
            <a:ext cx="1120460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BB6CA973-2EB7-4FB2-A44B-57A9A66B3E70}" type="datetimeFigureOut">
              <a:rPr lang="nl-NL" smtClean="0"/>
              <a:t>12-5-2020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298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56825" y="6375679"/>
            <a:ext cx="1115675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F626C537-17C3-4FE6-9ACE-C59E77011FC9}" type="slidenum">
              <a:rPr lang="nl-NL" smtClean="0"/>
              <a:t>‹nr.›</a:t>
            </a:fld>
            <a:endParaRPr lang="nl-NL"/>
          </a:p>
        </p:txBody>
      </p:sp>
      <p:sp>
        <p:nvSpPr>
          <p:cNvPr id="16" name="Freeform 11"/>
          <p:cNvSpPr/>
          <p:nvPr/>
        </p:nvSpPr>
        <p:spPr bwMode="auto">
          <a:xfrm>
            <a:off x="655786" y="0"/>
            <a:ext cx="1234679" cy="6858000"/>
          </a:xfrm>
          <a:custGeom>
            <a:avLst/>
            <a:gdLst/>
            <a:ahLst/>
            <a:cxnLst/>
            <a:rect l="0" t="0" r="r" b="b"/>
            <a:pathLst>
              <a:path w="1037" h="432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110979" cy="6858000"/>
            <a:chOff x="0" y="0"/>
            <a:chExt cx="2110979" cy="6858000"/>
          </a:xfrm>
        </p:grpSpPr>
        <p:sp>
          <p:nvSpPr>
            <p:cNvPr id="9" name="Freeform 8" title="left scallop shape"/>
            <p:cNvSpPr/>
            <p:nvPr/>
          </p:nvSpPr>
          <p:spPr bwMode="auto">
            <a:xfrm>
              <a:off x="0" y="0"/>
              <a:ext cx="2110979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11" title="left scallop inline"/>
            <p:cNvSpPr/>
            <p:nvPr/>
          </p:nvSpPr>
          <p:spPr bwMode="auto">
            <a:xfrm>
              <a:off x="655786" y="0"/>
              <a:ext cx="1234679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11365552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2286000"/>
            <a:ext cx="3593592" cy="361950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85846" y="2286000"/>
            <a:ext cx="3593592" cy="361950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CA973-2EB7-4FB2-A44B-57A9A66B3E70}" type="datetimeFigureOut">
              <a:rPr lang="nl-NL" smtClean="0"/>
              <a:t>12-5-2020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6C537-17C3-4FE6-9ACE-C59E77011FC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6290446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975" y="381001"/>
            <a:ext cx="7629525" cy="1493517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1832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1832" y="2909102"/>
            <a:ext cx="3611880" cy="299639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75398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75398" y="2909102"/>
            <a:ext cx="3611880" cy="299639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CA973-2EB7-4FB2-A44B-57A9A66B3E70}" type="datetimeFigureOut">
              <a:rPr lang="nl-NL" smtClean="0"/>
              <a:t>12-5-2020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6C537-17C3-4FE6-9ACE-C59E77011FC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5323884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CA973-2EB7-4FB2-A44B-57A9A66B3E70}" type="datetimeFigureOut">
              <a:rPr lang="nl-NL" smtClean="0"/>
              <a:t>12-5-2020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6C537-17C3-4FE6-9ACE-C59E77011FC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89424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CA973-2EB7-4FB2-A44B-57A9A66B3E70}" type="datetimeFigureOut">
              <a:rPr lang="nl-NL" smtClean="0"/>
              <a:t>12-5-2020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6C537-17C3-4FE6-9ACE-C59E77011FC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57271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4" y="457200"/>
            <a:ext cx="2319086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cap="all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788" y="920377"/>
            <a:ext cx="4618814" cy="498512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4" y="1741336"/>
            <a:ext cx="2319086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3789" y="6375679"/>
            <a:ext cx="925016" cy="348462"/>
          </a:xfrm>
        </p:spPr>
        <p:txBody>
          <a:bodyPr/>
          <a:lstStyle/>
          <a:p>
            <a:fld id="{BB6CA973-2EB7-4FB2-A44B-57A9A66B3E70}" type="datetimeFigureOut">
              <a:rPr lang="nl-NL" smtClean="0"/>
              <a:t>12-5-2020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8261" y="6375679"/>
            <a:ext cx="924342" cy="345796"/>
          </a:xfrm>
        </p:spPr>
        <p:txBody>
          <a:bodyPr/>
          <a:lstStyle/>
          <a:p>
            <a:fld id="{F626C537-17C3-4FE6-9ACE-C59E77011FC9}" type="slidenum">
              <a:rPr lang="nl-NL" smtClean="0"/>
              <a:t>‹nr.›</a:t>
            </a:fld>
            <a:endParaRPr lang="nl-NL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214168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2598" y="1"/>
            <a:ext cx="5516689" cy="685799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3" y="457200"/>
            <a:ext cx="2319088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3" y="1741336"/>
            <a:ext cx="2319088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4463" y="6375679"/>
            <a:ext cx="924342" cy="348462"/>
          </a:xfrm>
        </p:spPr>
        <p:txBody>
          <a:bodyPr/>
          <a:lstStyle/>
          <a:p>
            <a:fld id="{BB6CA973-2EB7-4FB2-A44B-57A9A66B3E70}" type="datetimeFigureOut">
              <a:rPr lang="nl-NL" smtClean="0"/>
              <a:t>12-5-2020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56153" y="6375679"/>
            <a:ext cx="947460" cy="345796"/>
          </a:xfrm>
        </p:spPr>
        <p:txBody>
          <a:bodyPr/>
          <a:lstStyle/>
          <a:p>
            <a:fld id="{F626C537-17C3-4FE6-9ACE-C59E77011FC9}" type="slidenum">
              <a:rPr lang="nl-NL" smtClean="0"/>
              <a:t>‹nr.›</a:t>
            </a:fld>
            <a:endParaRPr lang="nl-NL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52347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8758" y="2286002"/>
            <a:ext cx="763374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8758" y="6375679"/>
            <a:ext cx="174729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BB6CA973-2EB7-4FB2-A44B-57A9A66B3E70}" type="datetimeFigureOut">
              <a:rPr lang="nl-NL" smtClean="0"/>
              <a:t>12-5-2020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75679"/>
            <a:ext cx="30861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1" y="6375679"/>
            <a:ext cx="211454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F626C537-17C3-4FE6-9ACE-C59E77011FC9}" type="slidenum">
              <a:rPr lang="nl-NL" smtClean="0"/>
              <a:t>‹nr.›</a:t>
            </a:fld>
            <a:endParaRPr lang="nl-NL"/>
          </a:p>
        </p:txBody>
      </p:sp>
      <p:sp>
        <p:nvSpPr>
          <p:cNvPr id="12" name="Rectangle 11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right edge border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Freeform 5"/>
          <p:cNvSpPr/>
          <p:nvPr/>
        </p:nvSpPr>
        <p:spPr bwMode="auto">
          <a:xfrm>
            <a:off x="1" y="0"/>
            <a:ext cx="679090" cy="6858000"/>
          </a:xfrm>
          <a:custGeom>
            <a:avLst/>
            <a:gdLst/>
            <a:ahLst/>
            <a:cxnLst/>
            <a:rect l="0" t="0" r="r" b="b"/>
            <a:pathLst>
              <a:path w="211" h="2160">
                <a:moveTo>
                  <a:pt x="155" y="1728"/>
                </a:moveTo>
                <a:cubicBezTo>
                  <a:pt x="155" y="1620"/>
                  <a:pt x="211" y="1620"/>
                  <a:pt x="211" y="1512"/>
                </a:cubicBezTo>
                <a:cubicBezTo>
                  <a:pt x="211" y="1404"/>
                  <a:pt x="155" y="1404"/>
                  <a:pt x="155" y="1296"/>
                </a:cubicBezTo>
                <a:cubicBezTo>
                  <a:pt x="155" y="1188"/>
                  <a:pt x="211" y="1188"/>
                  <a:pt x="211" y="1080"/>
                </a:cubicBezTo>
                <a:cubicBezTo>
                  <a:pt x="211" y="972"/>
                  <a:pt x="155" y="972"/>
                  <a:pt x="155" y="864"/>
                </a:cubicBezTo>
                <a:cubicBezTo>
                  <a:pt x="155" y="756"/>
                  <a:pt x="211" y="756"/>
                  <a:pt x="211" y="648"/>
                </a:cubicBezTo>
                <a:cubicBezTo>
                  <a:pt x="211" y="540"/>
                  <a:pt x="155" y="540"/>
                  <a:pt x="155" y="432"/>
                </a:cubicBezTo>
                <a:cubicBezTo>
                  <a:pt x="155" y="324"/>
                  <a:pt x="211" y="324"/>
                  <a:pt x="211" y="216"/>
                </a:cubicBezTo>
                <a:cubicBezTo>
                  <a:pt x="211" y="108"/>
                  <a:pt x="155" y="108"/>
                  <a:pt x="155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"/>
                  <a:pt x="0" y="2160"/>
                  <a:pt x="0" y="2160"/>
                </a:cubicBezTo>
                <a:cubicBezTo>
                  <a:pt x="155" y="2160"/>
                  <a:pt x="155" y="2160"/>
                  <a:pt x="155" y="2160"/>
                </a:cubicBezTo>
                <a:cubicBezTo>
                  <a:pt x="155" y="2052"/>
                  <a:pt x="211" y="2052"/>
                  <a:pt x="211" y="1944"/>
                </a:cubicBezTo>
                <a:cubicBezTo>
                  <a:pt x="211" y="1836"/>
                  <a:pt x="155" y="1836"/>
                  <a:pt x="155" y="1728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3186041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5100" kern="1200" cap="all" spc="15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0" pos="594">
          <p15:clr>
            <a:srgbClr val="F26B43"/>
          </p15:clr>
        </p15:guide>
        <p15:guide id="3" pos="5400">
          <p15:clr>
            <a:srgbClr val="F26B43"/>
          </p15:clr>
        </p15:guide>
        <p15:guide id="4" orient="horz" pos="4008">
          <p15:clr>
            <a:srgbClr val="F26B43"/>
          </p15:clr>
        </p15:guide>
        <p15:guide id="5" orient="horz" pos="1440">
          <p15:clr>
            <a:srgbClr val="F26B43"/>
          </p15:clr>
        </p15:guide>
        <p15:guide id="6" orient="horz" pos="3720">
          <p15:clr>
            <a:srgbClr val="F26B43"/>
          </p15:clr>
        </p15:guide>
        <p15:guide id="7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Verdunningen</a:t>
            </a:r>
            <a:r>
              <a:rPr lang="en-US" dirty="0"/>
              <a:t> 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VPR2</a:t>
            </a:r>
          </a:p>
        </p:txBody>
      </p:sp>
    </p:spTree>
    <p:extLst>
      <p:ext uri="{BB962C8B-B14F-4D97-AF65-F5344CB8AC3E}">
        <p14:creationId xmlns:p14="http://schemas.microsoft.com/office/powerpoint/2010/main" val="13590849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6C2188F-95A8-4428-A965-E51D7660CC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77787"/>
            <a:ext cx="8229600" cy="5000625"/>
          </a:xfrm>
        </p:spPr>
        <p:txBody>
          <a:bodyPr>
            <a:normAutofit fontScale="92500" lnSpcReduction="20000"/>
          </a:bodyPr>
          <a:lstStyle/>
          <a:p>
            <a:pPr marL="0" indent="0">
              <a:buFontTx/>
              <a:buNone/>
              <a:defRPr/>
            </a:pPr>
            <a:r>
              <a:rPr lang="nl-NL" sz="2400" b="1" dirty="0"/>
              <a:t>Je beschikt over </a:t>
            </a:r>
            <a:r>
              <a:rPr lang="nl-NL" sz="2400" b="1" dirty="0" err="1"/>
              <a:t>Hibitane</a:t>
            </a:r>
            <a:r>
              <a:rPr lang="nl-NL" sz="2400" b="1" dirty="0"/>
              <a:t> 5%. Je hebt 7,5 </a:t>
            </a:r>
            <a:r>
              <a:rPr lang="nl-NL" sz="2400" b="1" dirty="0" err="1"/>
              <a:t>dL</a:t>
            </a:r>
            <a:r>
              <a:rPr lang="nl-NL" sz="2400" b="1" dirty="0"/>
              <a:t> waterstofperoxide 2% nodig.</a:t>
            </a:r>
            <a:endParaRPr lang="nl-NL" sz="2400" dirty="0"/>
          </a:p>
          <a:p>
            <a:pPr marL="457200" indent="-457200">
              <a:buFontTx/>
              <a:buAutoNum type="alphaLcPeriod"/>
              <a:defRPr/>
            </a:pPr>
            <a:r>
              <a:rPr lang="nl-NL" sz="2400" dirty="0"/>
              <a:t>Hoeveel </a:t>
            </a:r>
            <a:r>
              <a:rPr lang="nl-NL" sz="2400" dirty="0" err="1"/>
              <a:t>mL</a:t>
            </a:r>
            <a:r>
              <a:rPr lang="nl-NL" sz="2400" dirty="0"/>
              <a:t> waterstofperoxide 5% heb je nodig?</a:t>
            </a:r>
          </a:p>
          <a:p>
            <a:pPr marL="457200" indent="-457200">
              <a:buFontTx/>
              <a:buAutoNum type="alphaLcPeriod"/>
              <a:defRPr/>
            </a:pPr>
            <a:endParaRPr lang="nl-NL" sz="2400" dirty="0"/>
          </a:p>
          <a:p>
            <a:pPr marL="457200" indent="-457200">
              <a:buFontTx/>
              <a:buAutoNum type="alphaLcPeriod"/>
              <a:defRPr/>
            </a:pPr>
            <a:endParaRPr lang="nl-NL" sz="2400" dirty="0"/>
          </a:p>
          <a:p>
            <a:pPr marL="457200" indent="-457200">
              <a:buFontTx/>
              <a:buAutoNum type="alphaLcPeriod"/>
              <a:defRPr/>
            </a:pPr>
            <a:endParaRPr lang="nl-NL" sz="2400" dirty="0"/>
          </a:p>
          <a:p>
            <a:pPr marL="457200" indent="-457200">
              <a:buFontTx/>
              <a:buAutoNum type="alphaLcPeriod"/>
              <a:defRPr/>
            </a:pPr>
            <a:endParaRPr lang="nl-NL" sz="2400" dirty="0"/>
          </a:p>
          <a:p>
            <a:pPr marL="0" indent="0">
              <a:buFontTx/>
              <a:buNone/>
              <a:defRPr/>
            </a:pPr>
            <a:br>
              <a:rPr lang="nl-NL" sz="2400" dirty="0"/>
            </a:br>
            <a:br>
              <a:rPr lang="nl-NL" sz="2400" dirty="0"/>
            </a:br>
            <a:br>
              <a:rPr lang="nl-NL" sz="2400" dirty="0"/>
            </a:br>
            <a:br>
              <a:rPr lang="nl-NL" sz="2400" dirty="0"/>
            </a:br>
            <a:r>
              <a:rPr lang="nl-NL" sz="2400" dirty="0"/>
              <a:t>	</a:t>
            </a:r>
          </a:p>
          <a:p>
            <a:pPr marL="457200" indent="-457200">
              <a:buFontTx/>
              <a:buAutoNum type="alphaLcPeriod"/>
              <a:defRPr/>
            </a:pPr>
            <a:r>
              <a:rPr lang="nl-NL" sz="2400" dirty="0"/>
              <a:t>Hoeveel </a:t>
            </a:r>
            <a:r>
              <a:rPr lang="nl-NL" sz="2400" dirty="0" err="1"/>
              <a:t>mL</a:t>
            </a:r>
            <a:r>
              <a:rPr lang="nl-NL" sz="2400" dirty="0"/>
              <a:t> water moet je toevoegen? </a:t>
            </a:r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E22DBF03-243B-4E52-BE24-C4395CEA70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8021817"/>
              </p:ext>
            </p:extLst>
          </p:nvPr>
        </p:nvGraphicFramePr>
        <p:xfrm>
          <a:off x="899592" y="1268760"/>
          <a:ext cx="6096000" cy="3698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226775157"/>
                    </a:ext>
                  </a:extLst>
                </a:gridCol>
              </a:tblGrid>
              <a:tr h="36988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7,5 dl</a:t>
                      </a:r>
                      <a:r>
                        <a:rPr lang="en-US" sz="1800" dirty="0">
                          <a:sym typeface="Wingdings" pitchFamily="2" charset="2"/>
                        </a:rPr>
                        <a:t> 750 </a:t>
                      </a:r>
                      <a:r>
                        <a:rPr lang="en-US" sz="1800" dirty="0"/>
                        <a:t>ml</a:t>
                      </a:r>
                    </a:p>
                  </a:txBody>
                  <a:tcPr marT="45603" marB="45603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0187474"/>
                  </a:ext>
                </a:extLst>
              </a:tr>
            </a:tbl>
          </a:graphicData>
        </a:graphic>
      </p:graphicFrame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B791F800-876E-4C11-8F9F-B89E7F9AD6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3269817"/>
              </p:ext>
            </p:extLst>
          </p:nvPr>
        </p:nvGraphicFramePr>
        <p:xfrm>
          <a:off x="849371" y="1638647"/>
          <a:ext cx="7912100" cy="25606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12100">
                  <a:extLst>
                    <a:ext uri="{9D8B030D-6E8A-4147-A177-3AD203B41FA5}">
                      <a16:colId xmlns:a16="http://schemas.microsoft.com/office/drawing/2014/main" val="4116572226"/>
                    </a:ext>
                  </a:extLst>
                </a:gridCol>
              </a:tblGrid>
              <a:tr h="256063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b="1" dirty="0" err="1"/>
                        <a:t>stap</a:t>
                      </a:r>
                      <a:r>
                        <a:rPr lang="en-US" sz="1800" b="1" dirty="0"/>
                        <a:t> 1 en 2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FF0000"/>
                          </a:solidFill>
                        </a:rPr>
                        <a:t>1</a:t>
                      </a:r>
                      <a:r>
                        <a:rPr lang="en-US" sz="1800" dirty="0"/>
                        <a:t>.  </a:t>
                      </a:r>
                      <a:r>
                        <a:rPr lang="en-US" sz="1800" dirty="0" err="1"/>
                        <a:t>Berekenen</a:t>
                      </a:r>
                      <a:r>
                        <a:rPr lang="en-US" sz="1800" dirty="0"/>
                        <a:t> van de </a:t>
                      </a:r>
                      <a:r>
                        <a:rPr lang="en-US" sz="1800" dirty="0" err="1"/>
                        <a:t>verdunningsfactor</a:t>
                      </a:r>
                      <a:endParaRPr lang="en-US" sz="1800" dirty="0"/>
                    </a:p>
                    <a:p>
                      <a:pPr marL="0" indent="0">
                        <a:buNone/>
                      </a:pPr>
                      <a:endParaRPr lang="en-US" sz="1800" dirty="0"/>
                    </a:p>
                    <a:p>
                      <a:pPr marL="0" indent="0">
                        <a:buNone/>
                      </a:pPr>
                      <a:r>
                        <a:rPr lang="en-US" sz="1800" dirty="0" err="1"/>
                        <a:t>Beginconcentratie</a:t>
                      </a:r>
                      <a:r>
                        <a:rPr lang="en-US" sz="1800" dirty="0"/>
                        <a:t> : </a:t>
                      </a:r>
                      <a:r>
                        <a:rPr lang="en-US" sz="1800" dirty="0" err="1"/>
                        <a:t>eindconcentratie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>
                          <a:sym typeface="Wingdings" pitchFamily="2" charset="2"/>
                        </a:rPr>
                        <a:t> 5 : 2 = 2,5</a:t>
                      </a:r>
                    </a:p>
                    <a:p>
                      <a:pPr marL="0" indent="0">
                        <a:buNone/>
                      </a:pPr>
                      <a:endParaRPr lang="en-US" sz="1800" dirty="0">
                        <a:sym typeface="Wingdings" pitchFamily="2" charset="2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FF0000"/>
                          </a:solidFill>
                          <a:sym typeface="Wingdings" pitchFamily="2" charset="2"/>
                        </a:rPr>
                        <a:t>2</a:t>
                      </a:r>
                      <a:r>
                        <a:rPr lang="en-US" sz="1800" dirty="0">
                          <a:sym typeface="Wingdings" pitchFamily="2" charset="2"/>
                        </a:rPr>
                        <a:t>.  </a:t>
                      </a:r>
                      <a:r>
                        <a:rPr lang="en-US" sz="1800" dirty="0" err="1">
                          <a:sym typeface="Wingdings" pitchFamily="2" charset="2"/>
                        </a:rPr>
                        <a:t>Berekenen</a:t>
                      </a:r>
                      <a:r>
                        <a:rPr lang="en-US" sz="1800" dirty="0">
                          <a:sym typeface="Wingdings" pitchFamily="2" charset="2"/>
                        </a:rPr>
                        <a:t> </a:t>
                      </a:r>
                      <a:r>
                        <a:rPr lang="en-US" sz="1800" dirty="0" err="1">
                          <a:sym typeface="Wingdings" pitchFamily="2" charset="2"/>
                        </a:rPr>
                        <a:t>aantal</a:t>
                      </a:r>
                      <a:r>
                        <a:rPr lang="en-US" sz="1800" dirty="0">
                          <a:sym typeface="Wingdings" pitchFamily="2" charset="2"/>
                        </a:rPr>
                        <a:t> ml </a:t>
                      </a:r>
                      <a:r>
                        <a:rPr lang="en-US" sz="1800" dirty="0" err="1">
                          <a:sym typeface="Wingdings" pitchFamily="2" charset="2"/>
                        </a:rPr>
                        <a:t>beginoplossing</a:t>
                      </a:r>
                      <a:r>
                        <a:rPr lang="en-US" sz="1800" dirty="0">
                          <a:sym typeface="Wingdings" pitchFamily="2" charset="2"/>
                        </a:rPr>
                        <a:t> in </a:t>
                      </a:r>
                      <a:r>
                        <a:rPr lang="en-US" sz="1800" dirty="0" err="1">
                          <a:sym typeface="Wingdings" pitchFamily="2" charset="2"/>
                        </a:rPr>
                        <a:t>eindoplossing</a:t>
                      </a:r>
                      <a:endParaRPr lang="en-US" sz="1800" dirty="0">
                        <a:sym typeface="Wingdings" pitchFamily="2" charset="2"/>
                      </a:endParaRPr>
                    </a:p>
                    <a:p>
                      <a:pPr marL="0" indent="0">
                        <a:buNone/>
                      </a:pPr>
                      <a:endParaRPr lang="en-US" sz="1800" dirty="0"/>
                    </a:p>
                    <a:p>
                      <a:pPr marL="0" indent="0">
                        <a:buNone/>
                      </a:pPr>
                      <a:r>
                        <a:rPr lang="en-US" sz="1800" dirty="0"/>
                        <a:t>ml </a:t>
                      </a:r>
                      <a:r>
                        <a:rPr lang="en-US" sz="1800" dirty="0" err="1"/>
                        <a:t>eindoplossing</a:t>
                      </a:r>
                      <a:r>
                        <a:rPr lang="en-US" sz="1800" dirty="0"/>
                        <a:t> : </a:t>
                      </a:r>
                      <a:r>
                        <a:rPr lang="en-US" sz="1800" dirty="0" err="1"/>
                        <a:t>verdunningsfactor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>
                          <a:sym typeface="Wingdings" pitchFamily="2" charset="2"/>
                        </a:rPr>
                        <a:t> 750 : 2,5 = </a:t>
                      </a:r>
                      <a:r>
                        <a:rPr lang="en-US" sz="1800" b="1" dirty="0">
                          <a:solidFill>
                            <a:srgbClr val="FF0000"/>
                          </a:solidFill>
                          <a:sym typeface="Wingdings" pitchFamily="2" charset="2"/>
                        </a:rPr>
                        <a:t>300 ml</a:t>
                      </a:r>
                    </a:p>
                    <a:p>
                      <a:pPr marL="0" indent="0">
                        <a:buNone/>
                      </a:pPr>
                      <a:endParaRPr lang="en-US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52" marR="91452" marT="45726" marB="45726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6185359"/>
                  </a:ext>
                </a:extLst>
              </a:tr>
            </a:tbl>
          </a:graphicData>
        </a:graphic>
      </p:graphicFrame>
      <p:graphicFrame>
        <p:nvGraphicFramePr>
          <p:cNvPr id="6" name="Tabel 5">
            <a:extLst>
              <a:ext uri="{FF2B5EF4-FFF2-40B4-BE49-F238E27FC236}">
                <a16:creationId xmlns:a16="http://schemas.microsoft.com/office/drawing/2014/main" id="{2F93C3F0-5632-4EF5-8108-88CC67A011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8808183"/>
              </p:ext>
            </p:extLst>
          </p:nvPr>
        </p:nvGraphicFramePr>
        <p:xfrm>
          <a:off x="861731" y="4725144"/>
          <a:ext cx="6096000" cy="11886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2982303063"/>
                    </a:ext>
                  </a:extLst>
                </a:gridCol>
              </a:tblGrid>
              <a:tr h="118745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/>
                        <a:t>ml </a:t>
                      </a:r>
                      <a:r>
                        <a:rPr lang="en-US" sz="1800" dirty="0" err="1"/>
                        <a:t>eindoplossing</a:t>
                      </a:r>
                      <a:r>
                        <a:rPr lang="en-US" sz="1800" dirty="0"/>
                        <a:t> – ml </a:t>
                      </a:r>
                      <a:r>
                        <a:rPr lang="en-US" sz="1800" dirty="0" err="1"/>
                        <a:t>beginoplossing</a:t>
                      </a:r>
                      <a:r>
                        <a:rPr lang="en-US" sz="1800" dirty="0"/>
                        <a:t> </a:t>
                      </a:r>
                    </a:p>
                    <a:p>
                      <a:pPr marL="0" indent="0">
                        <a:buNone/>
                      </a:pPr>
                      <a:endParaRPr lang="en-US" sz="1800" dirty="0"/>
                    </a:p>
                    <a:p>
                      <a:pPr marL="0" indent="0">
                        <a:buNone/>
                      </a:pPr>
                      <a:r>
                        <a:rPr lang="en-US" sz="1800" dirty="0"/>
                        <a:t>750 ml – 300 ml = </a:t>
                      </a:r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450  ml </a:t>
                      </a:r>
                      <a:r>
                        <a:rPr lang="en-US" sz="1800" dirty="0"/>
                        <a:t>water</a:t>
                      </a:r>
                    </a:p>
                    <a:p>
                      <a:endParaRPr lang="nl-NL" sz="1800" dirty="0"/>
                    </a:p>
                  </a:txBody>
                  <a:tcPr marT="45671" marB="45671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261512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E31536-3048-456B-B90D-B6B3953A9C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Aan de slag!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3327B42-03C4-4F0E-9359-FEB8A94C27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Verdunningen: Som 1 t/m 13 (14 en 15 hoeven niet)</a:t>
            </a:r>
          </a:p>
        </p:txBody>
      </p:sp>
    </p:spTree>
    <p:extLst>
      <p:ext uri="{BB962C8B-B14F-4D97-AF65-F5344CB8AC3E}">
        <p14:creationId xmlns:p14="http://schemas.microsoft.com/office/powerpoint/2010/main" val="2365394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el 1">
            <a:extLst>
              <a:ext uri="{FF2B5EF4-FFF2-40B4-BE49-F238E27FC236}">
                <a16:creationId xmlns:a16="http://schemas.microsoft.com/office/drawing/2014/main" id="{C98D8189-1C29-4775-9519-252A94A0B5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34479" y="95309"/>
            <a:ext cx="7633742" cy="1492132"/>
          </a:xfrm>
        </p:spPr>
        <p:txBody>
          <a:bodyPr>
            <a:normAutofit/>
          </a:bodyPr>
          <a:lstStyle/>
          <a:p>
            <a:r>
              <a:rPr lang="nl-NL" altLang="nl-NL" sz="1800" b="1" u="sng" dirty="0"/>
              <a:t>Herhaling: Oplossingen </a:t>
            </a:r>
          </a:p>
        </p:txBody>
      </p:sp>
      <p:sp>
        <p:nvSpPr>
          <p:cNvPr id="4099" name="Tijdelijke aanduiding voor inhoud 2">
            <a:extLst>
              <a:ext uri="{FF2B5EF4-FFF2-40B4-BE49-F238E27FC236}">
                <a16:creationId xmlns:a16="http://schemas.microsoft.com/office/drawing/2014/main" id="{CBE768CC-A350-4F8D-A171-4E4BAD33E5B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34479" y="381203"/>
            <a:ext cx="8229600" cy="5000625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nl-NL" altLang="nl-NL" dirty="0"/>
              <a:t>Som 1: </a:t>
            </a:r>
            <a:br>
              <a:rPr lang="nl-NL" altLang="nl-NL" dirty="0"/>
            </a:br>
            <a:r>
              <a:rPr lang="nl-NL" altLang="nl-NL" dirty="0"/>
              <a:t>Je hebt 30 ml Lyorthol (desinfectans). Je moet hiervan een oplossing maken van 5% (v/v). </a:t>
            </a:r>
            <a:br>
              <a:rPr lang="nl-NL" altLang="nl-NL" dirty="0"/>
            </a:br>
            <a:r>
              <a:rPr lang="nl-NL" altLang="nl-NL" dirty="0"/>
              <a:t>Hoeveel ml water moet je toevoegen? </a:t>
            </a:r>
            <a:br>
              <a:rPr lang="nl-NL" altLang="nl-NL" dirty="0"/>
            </a:br>
            <a:br>
              <a:rPr lang="nl-NL" altLang="nl-NL" dirty="0"/>
            </a:br>
            <a:br>
              <a:rPr lang="nl-NL" altLang="nl-NL" dirty="0"/>
            </a:br>
            <a:endParaRPr lang="nl-NL" altLang="nl-NL" dirty="0"/>
          </a:p>
          <a:p>
            <a:pPr marL="0" indent="0">
              <a:buFontTx/>
              <a:buNone/>
            </a:pPr>
            <a:br>
              <a:rPr lang="nl-NL" altLang="nl-NL" dirty="0"/>
            </a:br>
            <a:br>
              <a:rPr lang="nl-NL" altLang="nl-NL" dirty="0"/>
            </a:br>
            <a:r>
              <a:rPr lang="nl-NL" altLang="nl-NL" dirty="0"/>
              <a:t>Som 2: </a:t>
            </a:r>
            <a:br>
              <a:rPr lang="nl-NL" altLang="nl-NL" dirty="0"/>
            </a:br>
            <a:r>
              <a:rPr lang="nl-NL" altLang="nl-NL" dirty="0"/>
              <a:t>In 1 Liter Sorbitoloplossing zit 2,5 gram Sorbitol. Wat is de concentratie van deze oplossing uitgedrukt in %? </a:t>
            </a:r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055816F2-D10A-49D0-953A-2112B9374F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3909650"/>
              </p:ext>
            </p:extLst>
          </p:nvPr>
        </p:nvGraphicFramePr>
        <p:xfrm>
          <a:off x="760980" y="1778106"/>
          <a:ext cx="7915476" cy="3698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15476">
                  <a:extLst>
                    <a:ext uri="{9D8B030D-6E8A-4147-A177-3AD203B41FA5}">
                      <a16:colId xmlns:a16="http://schemas.microsoft.com/office/drawing/2014/main" val="2007234091"/>
                    </a:ext>
                  </a:extLst>
                </a:gridCol>
              </a:tblGrid>
              <a:tr h="369888">
                <a:tc>
                  <a:txBody>
                    <a:bodyPr/>
                    <a:lstStyle/>
                    <a:p>
                      <a:r>
                        <a:rPr lang="nl-NL" sz="1800" dirty="0"/>
                        <a:t>Stelregel v/v: 1% = 1 ml per 100 ml. Dus 5% = 5 ml per 100 ml. </a:t>
                      </a:r>
                    </a:p>
                  </a:txBody>
                  <a:tcPr marT="45603" marB="45603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7772546"/>
                  </a:ext>
                </a:extLst>
              </a:tr>
            </a:tbl>
          </a:graphicData>
        </a:graphic>
      </p:graphicFrame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C9F670FE-1942-468A-A834-BE78D2F4E4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1052952"/>
              </p:ext>
            </p:extLst>
          </p:nvPr>
        </p:nvGraphicFramePr>
        <p:xfrm>
          <a:off x="760980" y="2117913"/>
          <a:ext cx="6096000" cy="7429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684341881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1218398269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r>
                        <a:rPr lang="nl-NL" sz="1800" dirty="0"/>
                        <a:t>5 ml </a:t>
                      </a:r>
                    </a:p>
                  </a:txBody>
                  <a:tcPr marT="45798" marB="45798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1800" dirty="0"/>
                        <a:t>100 ml</a:t>
                      </a:r>
                    </a:p>
                  </a:txBody>
                  <a:tcPr marT="45798" marB="45798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4014988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r>
                        <a:rPr lang="nl-NL" sz="1800" dirty="0">
                          <a:solidFill>
                            <a:srgbClr val="FFFFFF"/>
                          </a:solidFill>
                        </a:rPr>
                        <a:t>30 ml</a:t>
                      </a:r>
                    </a:p>
                  </a:txBody>
                  <a:tcPr marT="45798" marB="45798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1800" b="1" u="sng" dirty="0">
                          <a:solidFill>
                            <a:srgbClr val="FFFFFF"/>
                          </a:solidFill>
                        </a:rPr>
                        <a:t>600 ml </a:t>
                      </a:r>
                    </a:p>
                  </a:txBody>
                  <a:tcPr marT="45798" marB="45798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2168406"/>
                  </a:ext>
                </a:extLst>
              </a:tr>
            </a:tbl>
          </a:graphicData>
        </a:graphic>
      </p:graphicFrame>
      <p:graphicFrame>
        <p:nvGraphicFramePr>
          <p:cNvPr id="6" name="Tabel 5">
            <a:extLst>
              <a:ext uri="{FF2B5EF4-FFF2-40B4-BE49-F238E27FC236}">
                <a16:creationId xmlns:a16="http://schemas.microsoft.com/office/drawing/2014/main" id="{EC3EBECC-E0F3-4FB4-8BCD-F105862175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3619820"/>
              </p:ext>
            </p:extLst>
          </p:nvPr>
        </p:nvGraphicFramePr>
        <p:xfrm>
          <a:off x="637413" y="3006050"/>
          <a:ext cx="6096000" cy="3714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222086154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r>
                        <a:rPr lang="nl-NL" sz="1800" dirty="0"/>
                        <a:t>600 ml – 30 ml = 570 ml </a:t>
                      </a:r>
                    </a:p>
                  </a:txBody>
                  <a:tcPr marT="45798" marB="45798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9088945"/>
                  </a:ext>
                </a:extLst>
              </a:tr>
            </a:tbl>
          </a:graphicData>
        </a:graphic>
      </p:graphicFrame>
      <p:graphicFrame>
        <p:nvGraphicFramePr>
          <p:cNvPr id="7" name="Tabel 6">
            <a:extLst>
              <a:ext uri="{FF2B5EF4-FFF2-40B4-BE49-F238E27FC236}">
                <a16:creationId xmlns:a16="http://schemas.microsoft.com/office/drawing/2014/main" id="{A17174DC-DD7E-4A26-A440-0091DCD49E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081451"/>
              </p:ext>
            </p:extLst>
          </p:nvPr>
        </p:nvGraphicFramePr>
        <p:xfrm>
          <a:off x="774133" y="4535488"/>
          <a:ext cx="4419600" cy="3714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19600">
                  <a:extLst>
                    <a:ext uri="{9D8B030D-6E8A-4147-A177-3AD203B41FA5}">
                      <a16:colId xmlns:a16="http://schemas.microsoft.com/office/drawing/2014/main" val="1086532763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r>
                        <a:rPr lang="nl-NL" sz="1800" dirty="0"/>
                        <a:t>Stelregel: 1 % = 1 gram per 100 ml </a:t>
                      </a:r>
                    </a:p>
                  </a:txBody>
                  <a:tcPr marL="91449" marR="91449" marT="45798" marB="45798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0047948"/>
                  </a:ext>
                </a:extLst>
              </a:tr>
            </a:tbl>
          </a:graphicData>
        </a:graphic>
      </p:graphicFrame>
      <p:graphicFrame>
        <p:nvGraphicFramePr>
          <p:cNvPr id="8" name="Tabel 7">
            <a:extLst>
              <a:ext uri="{FF2B5EF4-FFF2-40B4-BE49-F238E27FC236}">
                <a16:creationId xmlns:a16="http://schemas.microsoft.com/office/drawing/2014/main" id="{AA132E3D-232A-4F30-8573-9FE40178D1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0014137"/>
              </p:ext>
            </p:extLst>
          </p:nvPr>
        </p:nvGraphicFramePr>
        <p:xfrm>
          <a:off x="760980" y="5013645"/>
          <a:ext cx="6096000" cy="7363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1169675748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810380497"/>
                    </a:ext>
                  </a:extLst>
                </a:gridCol>
              </a:tblGrid>
              <a:tr h="365525">
                <a:tc>
                  <a:txBody>
                    <a:bodyPr/>
                    <a:lstStyle/>
                    <a:p>
                      <a:r>
                        <a:rPr lang="nl-NL" dirty="0"/>
                        <a:t>2,5 gram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1000 ml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28871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b="1" u="sng" dirty="0">
                          <a:solidFill>
                            <a:srgbClr val="FFFFFF"/>
                          </a:solidFill>
                        </a:rPr>
                        <a:t>0,25 gram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dirty="0">
                          <a:solidFill>
                            <a:srgbClr val="FFFFFF"/>
                          </a:solidFill>
                        </a:rPr>
                        <a:t>100 ml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3179135"/>
                  </a:ext>
                </a:extLst>
              </a:tr>
            </a:tbl>
          </a:graphicData>
        </a:graphic>
      </p:graphicFrame>
      <p:graphicFrame>
        <p:nvGraphicFramePr>
          <p:cNvPr id="9" name="Tabel 8">
            <a:extLst>
              <a:ext uri="{FF2B5EF4-FFF2-40B4-BE49-F238E27FC236}">
                <a16:creationId xmlns:a16="http://schemas.microsoft.com/office/drawing/2014/main" id="{E10C84CF-79A2-4EB0-AC80-7A3A48C01F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6584968"/>
              </p:ext>
            </p:extLst>
          </p:nvPr>
        </p:nvGraphicFramePr>
        <p:xfrm>
          <a:off x="774133" y="5797357"/>
          <a:ext cx="6096000" cy="7086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265393942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1 % = 1 gr per 100 ml </a:t>
                      </a:r>
                      <a:br>
                        <a:rPr lang="nl-NL" dirty="0"/>
                      </a:br>
                      <a:r>
                        <a:rPr lang="nl-NL" dirty="0"/>
                        <a:t>? % = 0,25 gram per 100 ml </a:t>
                      </a:r>
                      <a:br>
                        <a:rPr lang="nl-NL" dirty="0"/>
                      </a:br>
                      <a:r>
                        <a:rPr lang="nl-NL" dirty="0"/>
                        <a:t>dus 0,25%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9400498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9328C5-7B4F-4897-B19B-E455CACEAA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verdunningen</a:t>
            </a:r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A7259820-8D3E-453C-8CEE-15019BC0BE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576" y="2492896"/>
            <a:ext cx="4429005" cy="3600400"/>
          </a:xfrm>
          <a:prstGeom prst="rect">
            <a:avLst/>
          </a:prstGeom>
        </p:spPr>
      </p:pic>
      <p:sp>
        <p:nvSpPr>
          <p:cNvPr id="7" name="Rechthoek 6">
            <a:extLst>
              <a:ext uri="{FF2B5EF4-FFF2-40B4-BE49-F238E27FC236}">
                <a16:creationId xmlns:a16="http://schemas.microsoft.com/office/drawing/2014/main" id="{D95530A3-F1BF-440D-9B85-7F7DE6C1869A}"/>
              </a:ext>
            </a:extLst>
          </p:cNvPr>
          <p:cNvSpPr/>
          <p:nvPr/>
        </p:nvSpPr>
        <p:spPr>
          <a:xfrm>
            <a:off x="670025" y="6093296"/>
            <a:ext cx="738505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Je </a:t>
            </a:r>
            <a:r>
              <a:rPr lang="en-US" dirty="0" err="1"/>
              <a:t>beschikt</a:t>
            </a:r>
            <a:r>
              <a:rPr lang="en-US" dirty="0"/>
              <a:t> over medicatie10%.  Je </a:t>
            </a:r>
            <a:r>
              <a:rPr lang="en-US" dirty="0" err="1"/>
              <a:t>moet</a:t>
            </a:r>
            <a:r>
              <a:rPr lang="en-US" dirty="0"/>
              <a:t> 0,5% </a:t>
            </a:r>
            <a:r>
              <a:rPr lang="en-US" dirty="0" err="1"/>
              <a:t>maken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/>
              <a:t>Je </a:t>
            </a:r>
            <a:r>
              <a:rPr lang="en-US" dirty="0" err="1"/>
              <a:t>moet</a:t>
            </a:r>
            <a:r>
              <a:rPr lang="en-US" dirty="0"/>
              <a:t> het % </a:t>
            </a:r>
            <a:r>
              <a:rPr lang="en-US" dirty="0" err="1"/>
              <a:t>verdunnen</a:t>
            </a:r>
            <a:endParaRPr lang="en-US" dirty="0"/>
          </a:p>
          <a:p>
            <a:endParaRPr lang="en-US" dirty="0"/>
          </a:p>
        </p:txBody>
      </p:sp>
      <p:graphicFrame>
        <p:nvGraphicFramePr>
          <p:cNvPr id="3" name="Tabel 3">
            <a:extLst>
              <a:ext uri="{FF2B5EF4-FFF2-40B4-BE49-F238E27FC236}">
                <a16:creationId xmlns:a16="http://schemas.microsoft.com/office/drawing/2014/main" id="{73B288BA-C571-4DCC-BAAC-E997E629F9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3567667"/>
              </p:ext>
            </p:extLst>
          </p:nvPr>
        </p:nvGraphicFramePr>
        <p:xfrm>
          <a:off x="938758" y="1215005"/>
          <a:ext cx="7633742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33742">
                  <a:extLst>
                    <a:ext uri="{9D8B030D-6E8A-4147-A177-3AD203B41FA5}">
                      <a16:colId xmlns:a16="http://schemas.microsoft.com/office/drawing/2014/main" val="1917952494"/>
                    </a:ext>
                  </a:extLst>
                </a:gridCol>
              </a:tblGrid>
              <a:tr h="1421907">
                <a:tc>
                  <a:txBody>
                    <a:bodyPr/>
                    <a:lstStyle/>
                    <a:p>
                      <a:r>
                        <a:rPr lang="nl-NL" sz="1800" dirty="0"/>
                        <a:t>Je moet van een bestaande oplossing, een zwakkere medicatie maken. </a:t>
                      </a:r>
                      <a:br>
                        <a:rPr lang="nl-NL" sz="1800" dirty="0"/>
                      </a:br>
                      <a:br>
                        <a:rPr lang="nl-NL" sz="1800" dirty="0"/>
                      </a:br>
                      <a:r>
                        <a:rPr lang="nl-NL" sz="1800" dirty="0"/>
                        <a:t>Je moet twee dingen uitrekenen: </a:t>
                      </a:r>
                      <a:br>
                        <a:rPr lang="nl-NL" sz="1800" dirty="0"/>
                      </a:br>
                      <a:r>
                        <a:rPr lang="nl-NL" sz="1800" dirty="0"/>
                        <a:t>1) hoeveel heb ik nodig uit de voorraad die er al is?</a:t>
                      </a:r>
                      <a:br>
                        <a:rPr lang="nl-NL" sz="1800" dirty="0"/>
                      </a:br>
                      <a:r>
                        <a:rPr lang="nl-NL" sz="1800" dirty="0"/>
                        <a:t>2) hoeveel water moet je er nog bijdoen om te verdunnen tot de gewenste sterkte.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1164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44169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Verdunningen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938758" y="1404332"/>
            <a:ext cx="7633742" cy="359359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nl-NL" dirty="0"/>
              <a:t>Iedere som bevat de volgende gegevens:</a:t>
            </a:r>
          </a:p>
          <a:p>
            <a:pPr marL="0" indent="0">
              <a:buNone/>
            </a:pPr>
            <a:endParaRPr lang="nl-NL" dirty="0"/>
          </a:p>
          <a:p>
            <a:pPr>
              <a:buFontTx/>
              <a:buChar char="-"/>
            </a:pPr>
            <a:r>
              <a:rPr lang="nl-NL" dirty="0"/>
              <a:t>Beginconcentratie: </a:t>
            </a:r>
            <a:r>
              <a:rPr lang="nl-NL" dirty="0">
                <a:sym typeface="Wingdings" panose="05000000000000000000" pitchFamily="2" charset="2"/>
              </a:rPr>
              <a:t> wat je hebt (%)</a:t>
            </a:r>
            <a:endParaRPr lang="nl-NL" dirty="0"/>
          </a:p>
          <a:p>
            <a:pPr>
              <a:buFontTx/>
              <a:buChar char="-"/>
            </a:pPr>
            <a:r>
              <a:rPr lang="nl-NL" dirty="0"/>
              <a:t>Eindconcentratie: </a:t>
            </a:r>
            <a:r>
              <a:rPr lang="nl-NL" dirty="0">
                <a:sym typeface="Wingdings" panose="05000000000000000000" pitchFamily="2" charset="2"/>
              </a:rPr>
              <a:t> wat je moet maken (%)</a:t>
            </a:r>
            <a:endParaRPr lang="nl-NL" dirty="0"/>
          </a:p>
          <a:p>
            <a:pPr>
              <a:buFontTx/>
              <a:buChar char="-"/>
            </a:pPr>
            <a:r>
              <a:rPr lang="nl-NL" dirty="0"/>
              <a:t>Eindoplossing: </a:t>
            </a:r>
            <a:r>
              <a:rPr lang="nl-NL" dirty="0">
                <a:sym typeface="Wingdings" panose="05000000000000000000" pitchFamily="2" charset="2"/>
              </a:rPr>
              <a:t> </a:t>
            </a:r>
            <a:r>
              <a:rPr lang="nl-NL" dirty="0"/>
              <a:t>wat je moet maken (ml)</a:t>
            </a:r>
          </a:p>
          <a:p>
            <a:pPr>
              <a:buFontTx/>
              <a:buChar char="-"/>
            </a:pPr>
            <a:endParaRPr lang="nl-NL" dirty="0"/>
          </a:p>
          <a:p>
            <a:pPr marL="0" indent="0">
              <a:buNone/>
            </a:pPr>
            <a:r>
              <a:rPr lang="nl-NL" dirty="0"/>
              <a:t>Als je deze gegevens noteert bij iedere som, is het gewoon een kwestie van de stappen volgen….</a:t>
            </a:r>
            <a:br>
              <a:rPr lang="nl-NL" dirty="0"/>
            </a:br>
            <a:br>
              <a:rPr lang="nl-NL" dirty="0"/>
            </a:br>
            <a:r>
              <a:rPr lang="nl-NL" dirty="0">
                <a:highlight>
                  <a:srgbClr val="FFFF00"/>
                </a:highlight>
              </a:rPr>
              <a:t>!! Gebruik je formulekaart</a:t>
            </a:r>
          </a:p>
        </p:txBody>
      </p:sp>
    </p:spTree>
    <p:extLst>
      <p:ext uri="{BB962C8B-B14F-4D97-AF65-F5344CB8AC3E}">
        <p14:creationId xmlns:p14="http://schemas.microsoft.com/office/powerpoint/2010/main" val="1151621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670335"/>
          </a:xfrm>
        </p:spPr>
        <p:txBody>
          <a:bodyPr>
            <a:normAutofit/>
          </a:bodyPr>
          <a:lstStyle/>
          <a:p>
            <a:r>
              <a:rPr lang="en-US" sz="3600" dirty="0" err="1"/>
              <a:t>Verdunningen</a:t>
            </a:r>
            <a:r>
              <a:rPr lang="en-US" sz="3600" dirty="0"/>
              <a:t> </a:t>
            </a:r>
            <a:r>
              <a:rPr lang="en-US" sz="3600" dirty="0" err="1"/>
              <a:t>Drie</a:t>
            </a:r>
            <a:r>
              <a:rPr lang="en-US" sz="3600" dirty="0"/>
              <a:t> </a:t>
            </a:r>
            <a:r>
              <a:rPr lang="en-US" sz="3600" dirty="0" err="1"/>
              <a:t>stappen</a:t>
            </a:r>
            <a:endParaRPr lang="nl-NL" sz="36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68095" y="1916832"/>
            <a:ext cx="7290055" cy="4464536"/>
          </a:xfrm>
        </p:spPr>
        <p:txBody>
          <a:bodyPr>
            <a:normAutofit fontScale="92500" lnSpcReduction="10000"/>
          </a:bodyPr>
          <a:lstStyle/>
          <a:p>
            <a:r>
              <a:rPr lang="en-US" sz="2000" b="1" u="sng" dirty="0" err="1"/>
              <a:t>Stap</a:t>
            </a:r>
            <a:r>
              <a:rPr lang="en-US" sz="2000" b="1" u="sng" dirty="0"/>
              <a:t> 1:</a:t>
            </a:r>
            <a:r>
              <a:rPr lang="en-US" sz="2000" b="1" dirty="0"/>
              <a:t> </a:t>
            </a:r>
            <a:r>
              <a:rPr lang="en-US" sz="2000" dirty="0" err="1"/>
              <a:t>berekenen</a:t>
            </a:r>
            <a:r>
              <a:rPr lang="en-US" sz="2000" dirty="0"/>
              <a:t> van de </a:t>
            </a:r>
            <a:r>
              <a:rPr lang="en-US" sz="2000" b="1" dirty="0" err="1">
                <a:solidFill>
                  <a:srgbClr val="FF0000"/>
                </a:solidFill>
              </a:rPr>
              <a:t>verdunningsfactor</a:t>
            </a:r>
            <a:endParaRPr lang="en-US" sz="2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 err="1"/>
              <a:t>begin</a:t>
            </a:r>
            <a:r>
              <a:rPr lang="en-US" sz="2000" b="1" dirty="0" err="1"/>
              <a:t>concentratie</a:t>
            </a:r>
            <a:r>
              <a:rPr lang="en-US" sz="2000" dirty="0"/>
              <a:t> : </a:t>
            </a:r>
            <a:r>
              <a:rPr lang="en-US" sz="2000" dirty="0" err="1"/>
              <a:t>eind</a:t>
            </a:r>
            <a:r>
              <a:rPr lang="en-US" sz="2000" b="1" dirty="0" err="1"/>
              <a:t>concentratie</a:t>
            </a:r>
            <a:r>
              <a:rPr lang="en-US" sz="2000" dirty="0"/>
              <a:t> = </a:t>
            </a:r>
            <a:r>
              <a:rPr lang="en-US" sz="2000" dirty="0" err="1"/>
              <a:t>verdunningsfactor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r>
              <a:rPr lang="en-US" sz="2000" b="1" u="sng" dirty="0" err="1"/>
              <a:t>Stap</a:t>
            </a:r>
            <a:r>
              <a:rPr lang="en-US" sz="2000" b="1" u="sng" dirty="0"/>
              <a:t> 2:</a:t>
            </a:r>
            <a:r>
              <a:rPr lang="en-US" sz="2000" b="1" dirty="0"/>
              <a:t> </a:t>
            </a:r>
            <a:r>
              <a:rPr lang="en-US" sz="2000" dirty="0" err="1"/>
              <a:t>berekenen</a:t>
            </a:r>
            <a:r>
              <a:rPr lang="en-US" sz="2000" dirty="0"/>
              <a:t> </a:t>
            </a:r>
            <a:r>
              <a:rPr lang="en-US" sz="2000" dirty="0" err="1"/>
              <a:t>aantal</a:t>
            </a:r>
            <a:r>
              <a:rPr lang="en-US" sz="2000" dirty="0"/>
              <a:t> </a:t>
            </a:r>
            <a:r>
              <a:rPr lang="en-US" sz="2000" b="1" dirty="0">
                <a:solidFill>
                  <a:srgbClr val="FF0000"/>
                </a:solidFill>
              </a:rPr>
              <a:t>ml</a:t>
            </a:r>
            <a:r>
              <a:rPr lang="en-US" sz="2000" dirty="0"/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beginoplossing</a:t>
            </a:r>
            <a:r>
              <a:rPr lang="en-US" sz="2000" dirty="0"/>
              <a:t> in </a:t>
            </a:r>
            <a:r>
              <a:rPr lang="en-US" sz="2000" dirty="0" err="1"/>
              <a:t>eindoplossing</a:t>
            </a:r>
            <a:endParaRPr lang="en-US" sz="2000" dirty="0"/>
          </a:p>
          <a:p>
            <a:endParaRPr lang="en-US" sz="2000" dirty="0"/>
          </a:p>
          <a:p>
            <a:pPr marL="0" indent="0">
              <a:buNone/>
            </a:pPr>
            <a:r>
              <a:rPr lang="en-US" sz="2000" dirty="0"/>
              <a:t>ml </a:t>
            </a:r>
            <a:r>
              <a:rPr lang="en-US" sz="2000" dirty="0" err="1"/>
              <a:t>eindoplossing</a:t>
            </a:r>
            <a:r>
              <a:rPr lang="en-US" sz="2000" dirty="0"/>
              <a:t> : </a:t>
            </a:r>
            <a:r>
              <a:rPr lang="en-US" sz="2000" dirty="0" err="1"/>
              <a:t>verdunningsfactor</a:t>
            </a:r>
            <a:r>
              <a:rPr lang="en-US" sz="2000" dirty="0"/>
              <a:t> = ml </a:t>
            </a:r>
            <a:r>
              <a:rPr lang="en-US" sz="2000" dirty="0" err="1"/>
              <a:t>beginoplossing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r>
              <a:rPr lang="en-US" sz="2000" b="1" u="sng" dirty="0" err="1"/>
              <a:t>Stap</a:t>
            </a:r>
            <a:r>
              <a:rPr lang="en-US" sz="2000" b="1" u="sng" dirty="0"/>
              <a:t> 3</a:t>
            </a:r>
            <a:r>
              <a:rPr lang="en-US" sz="2000" u="sng" dirty="0"/>
              <a:t>:</a:t>
            </a:r>
            <a:r>
              <a:rPr lang="en-US" sz="2000" dirty="0"/>
              <a:t> </a:t>
            </a:r>
            <a:r>
              <a:rPr lang="en-US" sz="2000" dirty="0" err="1"/>
              <a:t>berekenen</a:t>
            </a:r>
            <a:r>
              <a:rPr lang="en-US" sz="2000" dirty="0"/>
              <a:t> </a:t>
            </a:r>
            <a:r>
              <a:rPr lang="en-US" sz="2000" dirty="0" err="1"/>
              <a:t>aantal</a:t>
            </a:r>
            <a:r>
              <a:rPr lang="en-US" sz="2000" dirty="0"/>
              <a:t> </a:t>
            </a:r>
            <a:r>
              <a:rPr lang="en-US" sz="2000" b="1" dirty="0">
                <a:solidFill>
                  <a:srgbClr val="FF0000"/>
                </a:solidFill>
              </a:rPr>
              <a:t>ml water </a:t>
            </a:r>
            <a:r>
              <a:rPr lang="en-US" sz="2000" dirty="0" err="1"/>
              <a:t>dat</a:t>
            </a:r>
            <a:r>
              <a:rPr lang="en-US" sz="2000" dirty="0"/>
              <a:t> je </a:t>
            </a:r>
            <a:r>
              <a:rPr lang="en-US" sz="2000" dirty="0" err="1"/>
              <a:t>moet</a:t>
            </a:r>
            <a:r>
              <a:rPr lang="en-US" sz="2000" dirty="0"/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toevoegen</a:t>
            </a:r>
            <a:endParaRPr lang="en-US" sz="2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000" dirty="0"/>
              <a:t>ml </a:t>
            </a:r>
            <a:r>
              <a:rPr lang="en-US" sz="2000" dirty="0" err="1"/>
              <a:t>eindoplossing</a:t>
            </a:r>
            <a:r>
              <a:rPr lang="en-US" sz="2000" dirty="0"/>
              <a:t> – ml </a:t>
            </a:r>
            <a:r>
              <a:rPr lang="en-US" sz="2000" dirty="0" err="1"/>
              <a:t>beginoplossing</a:t>
            </a:r>
            <a:r>
              <a:rPr lang="en-US" sz="2000" dirty="0"/>
              <a:t> = ml water </a:t>
            </a:r>
            <a:r>
              <a:rPr lang="en-US" sz="2000" dirty="0" err="1"/>
              <a:t>toevoegen</a:t>
            </a:r>
            <a:endParaRPr lang="en-US" sz="2000" dirty="0"/>
          </a:p>
          <a:p>
            <a:pPr marL="0" indent="0">
              <a:buNone/>
            </a:pPr>
            <a:endParaRPr lang="nl-NL" dirty="0"/>
          </a:p>
        </p:txBody>
      </p:sp>
      <p:cxnSp>
        <p:nvCxnSpPr>
          <p:cNvPr id="5" name="Rechte verbindingslijn 4"/>
          <p:cNvCxnSpPr/>
          <p:nvPr/>
        </p:nvCxnSpPr>
        <p:spPr>
          <a:xfrm>
            <a:off x="768096" y="3284984"/>
            <a:ext cx="729005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echte verbindingslijn 6"/>
          <p:cNvCxnSpPr/>
          <p:nvPr/>
        </p:nvCxnSpPr>
        <p:spPr>
          <a:xfrm>
            <a:off x="768096" y="4941168"/>
            <a:ext cx="7290054" cy="7200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hthoek 3">
            <a:extLst>
              <a:ext uri="{FF2B5EF4-FFF2-40B4-BE49-F238E27FC236}">
                <a16:creationId xmlns:a16="http://schemas.microsoft.com/office/drawing/2014/main" id="{3FFEECB0-E011-45F3-88DD-C22E1A0A2D72}"/>
              </a:ext>
            </a:extLst>
          </p:cNvPr>
          <p:cNvSpPr/>
          <p:nvPr/>
        </p:nvSpPr>
        <p:spPr>
          <a:xfrm>
            <a:off x="5076056" y="1259469"/>
            <a:ext cx="2635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dirty="0">
                <a:highlight>
                  <a:srgbClr val="FFFF00"/>
                </a:highlight>
              </a:rPr>
              <a:t>!! Gebruik je formulekaart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245242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Pak je </a:t>
            </a:r>
            <a:r>
              <a:rPr lang="en-US" dirty="0" err="1"/>
              <a:t>formulekaart</a:t>
            </a:r>
            <a:r>
              <a:rPr lang="en-US" dirty="0"/>
              <a:t> </a:t>
            </a:r>
            <a:r>
              <a:rPr lang="en-US" dirty="0" err="1"/>
              <a:t>erbij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Je </a:t>
            </a:r>
            <a:r>
              <a:rPr lang="en-US" dirty="0" err="1"/>
              <a:t>beschikt</a:t>
            </a:r>
            <a:r>
              <a:rPr lang="en-US" dirty="0"/>
              <a:t> over </a:t>
            </a:r>
            <a:r>
              <a:rPr lang="en-US" dirty="0" err="1"/>
              <a:t>waterstofperoxide</a:t>
            </a:r>
            <a:r>
              <a:rPr lang="en-US" dirty="0"/>
              <a:t> 10%. Je </a:t>
            </a:r>
            <a:r>
              <a:rPr lang="en-US" dirty="0" err="1"/>
              <a:t>moet</a:t>
            </a:r>
            <a:r>
              <a:rPr lang="en-US" dirty="0"/>
              <a:t> 50 ml 0,5% </a:t>
            </a:r>
            <a:r>
              <a:rPr lang="en-US" dirty="0" err="1"/>
              <a:t>maken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514350" indent="-514350">
              <a:buAutoNum type="alphaLcPeriod"/>
            </a:pPr>
            <a:r>
              <a:rPr lang="en-US" dirty="0" err="1"/>
              <a:t>Hoeveel</a:t>
            </a:r>
            <a:r>
              <a:rPr lang="en-US" dirty="0"/>
              <a:t> ml </a:t>
            </a:r>
            <a:r>
              <a:rPr lang="en-US" dirty="0" err="1"/>
              <a:t>waterstofperoxide</a:t>
            </a:r>
            <a:r>
              <a:rPr lang="en-US" dirty="0"/>
              <a:t> 10% </a:t>
            </a:r>
            <a:r>
              <a:rPr lang="en-US" dirty="0" err="1"/>
              <a:t>heb</a:t>
            </a:r>
            <a:r>
              <a:rPr lang="en-US" dirty="0"/>
              <a:t> je </a:t>
            </a:r>
            <a:r>
              <a:rPr lang="en-US" dirty="0" err="1"/>
              <a:t>nodig</a:t>
            </a:r>
            <a:r>
              <a:rPr lang="en-US" dirty="0"/>
              <a:t>?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  <a:p>
            <a:pPr marL="514350" indent="-514350">
              <a:buAutoNum type="alphaLcPeriod"/>
            </a:pPr>
            <a:r>
              <a:rPr lang="en-US" dirty="0"/>
              <a:t>Met </a:t>
            </a:r>
            <a:r>
              <a:rPr lang="en-US" dirty="0" err="1"/>
              <a:t>hoeveel</a:t>
            </a:r>
            <a:r>
              <a:rPr lang="en-US" dirty="0"/>
              <a:t> ml water </a:t>
            </a:r>
            <a:r>
              <a:rPr lang="en-US" dirty="0" err="1"/>
              <a:t>moet</a:t>
            </a:r>
            <a:r>
              <a:rPr lang="en-US" dirty="0"/>
              <a:t> je </a:t>
            </a:r>
            <a:r>
              <a:rPr lang="en-US" dirty="0" err="1"/>
              <a:t>dit</a:t>
            </a:r>
            <a:r>
              <a:rPr lang="en-US" dirty="0"/>
              <a:t> </a:t>
            </a:r>
            <a:r>
              <a:rPr lang="en-US" dirty="0" err="1"/>
              <a:t>verdunnen</a:t>
            </a:r>
            <a:r>
              <a:rPr lang="en-US" dirty="0"/>
              <a:t>?</a:t>
            </a:r>
            <a:endParaRPr lang="nl-NL" dirty="0"/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79821014-C2D1-4238-8511-DE1C6FC21D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8421181"/>
              </p:ext>
            </p:extLst>
          </p:nvPr>
        </p:nvGraphicFramePr>
        <p:xfrm>
          <a:off x="1050504" y="4149080"/>
          <a:ext cx="6096000" cy="571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382415386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/>
                        <a:t>Bij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deze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vraag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heb</a:t>
                      </a:r>
                      <a:r>
                        <a:rPr lang="en-US" sz="1800" dirty="0"/>
                        <a:t> je </a:t>
                      </a:r>
                      <a:r>
                        <a:rPr lang="en-US" sz="1800" dirty="0" err="1"/>
                        <a:t>stap</a:t>
                      </a:r>
                      <a:r>
                        <a:rPr lang="en-US" sz="1800" dirty="0"/>
                        <a:t> 1 / 2 </a:t>
                      </a:r>
                      <a:r>
                        <a:rPr lang="en-US" sz="1800" dirty="0" err="1"/>
                        <a:t>nodig</a:t>
                      </a:r>
                      <a:r>
                        <a:rPr lang="en-US" sz="1800" dirty="0"/>
                        <a:t> </a:t>
                      </a:r>
                    </a:p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2412771"/>
                  </a:ext>
                </a:extLst>
              </a:tr>
            </a:tbl>
          </a:graphicData>
        </a:graphic>
      </p:graphicFrame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1D796B79-3E89-4771-A978-A3C4960293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2118109"/>
              </p:ext>
            </p:extLst>
          </p:nvPr>
        </p:nvGraphicFramePr>
        <p:xfrm>
          <a:off x="1050504" y="5593843"/>
          <a:ext cx="6096000" cy="571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25438716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/>
                        <a:t>Bij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deze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vraag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heb</a:t>
                      </a:r>
                      <a:r>
                        <a:rPr lang="en-US" sz="1800" dirty="0"/>
                        <a:t> je </a:t>
                      </a:r>
                      <a:r>
                        <a:rPr lang="en-US" sz="1800" dirty="0" err="1"/>
                        <a:t>stap</a:t>
                      </a:r>
                      <a:r>
                        <a:rPr lang="en-US" sz="1800" dirty="0"/>
                        <a:t>  3 </a:t>
                      </a:r>
                      <a:r>
                        <a:rPr lang="en-US" sz="1800" dirty="0" err="1"/>
                        <a:t>nodig</a:t>
                      </a:r>
                      <a:r>
                        <a:rPr lang="en-US" sz="1800" dirty="0"/>
                        <a:t> </a:t>
                      </a:r>
                    </a:p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22971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40361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27584" y="357239"/>
            <a:ext cx="7633742" cy="1492132"/>
          </a:xfrm>
        </p:spPr>
        <p:txBody>
          <a:bodyPr/>
          <a:lstStyle/>
          <a:p>
            <a:r>
              <a:rPr lang="en-US" dirty="0" err="1"/>
              <a:t>Som</a:t>
            </a:r>
            <a:r>
              <a:rPr lang="en-US" dirty="0"/>
              <a:t> 1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55129" y="694076"/>
            <a:ext cx="7633742" cy="580668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Je </a:t>
            </a:r>
            <a:r>
              <a:rPr lang="en-US" dirty="0" err="1"/>
              <a:t>beschikt</a:t>
            </a:r>
            <a:r>
              <a:rPr lang="en-US" dirty="0"/>
              <a:t> over </a:t>
            </a:r>
            <a:r>
              <a:rPr lang="en-US" dirty="0" err="1"/>
              <a:t>waterstofperoxide</a:t>
            </a:r>
            <a:r>
              <a:rPr lang="en-US" dirty="0"/>
              <a:t> 10%. Je </a:t>
            </a:r>
            <a:r>
              <a:rPr lang="en-US" dirty="0" err="1"/>
              <a:t>moet</a:t>
            </a:r>
            <a:r>
              <a:rPr lang="en-US" dirty="0"/>
              <a:t> 50 ml 0,5% </a:t>
            </a:r>
            <a:r>
              <a:rPr lang="en-US" dirty="0" err="1"/>
              <a:t>maken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514350" indent="-514350">
              <a:buAutoNum type="alphaLcPeriod"/>
            </a:pPr>
            <a:r>
              <a:rPr lang="en-US" dirty="0" err="1"/>
              <a:t>Hoeveel</a:t>
            </a:r>
            <a:r>
              <a:rPr lang="en-US" dirty="0"/>
              <a:t> ml </a:t>
            </a:r>
            <a:r>
              <a:rPr lang="en-US" dirty="0" err="1"/>
              <a:t>waterstofperoxide</a:t>
            </a:r>
            <a:r>
              <a:rPr lang="en-US" dirty="0"/>
              <a:t> 10% </a:t>
            </a:r>
            <a:r>
              <a:rPr lang="en-US" dirty="0" err="1"/>
              <a:t>heb</a:t>
            </a:r>
            <a:r>
              <a:rPr lang="en-US" dirty="0"/>
              <a:t> je </a:t>
            </a:r>
            <a:r>
              <a:rPr lang="en-US" dirty="0" err="1"/>
              <a:t>nodig</a:t>
            </a:r>
            <a:r>
              <a:rPr lang="en-US" dirty="0"/>
              <a:t>?</a:t>
            </a:r>
            <a:br>
              <a:rPr lang="en-US" dirty="0"/>
            </a:br>
            <a:br>
              <a:rPr lang="en-US" dirty="0"/>
            </a:b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br>
              <a:rPr lang="en-US" dirty="0"/>
            </a:br>
            <a:endParaRPr lang="en-US" dirty="0"/>
          </a:p>
          <a:p>
            <a:pPr marL="0" indent="0">
              <a:buNone/>
            </a:pPr>
            <a:r>
              <a:rPr lang="en-US" dirty="0"/>
              <a:t>b. 	Met </a:t>
            </a:r>
            <a:r>
              <a:rPr lang="en-US" dirty="0" err="1"/>
              <a:t>hoeveel</a:t>
            </a:r>
            <a:r>
              <a:rPr lang="en-US" dirty="0"/>
              <a:t> ml water </a:t>
            </a:r>
            <a:r>
              <a:rPr lang="en-US" dirty="0" err="1"/>
              <a:t>moet</a:t>
            </a:r>
            <a:r>
              <a:rPr lang="en-US" dirty="0"/>
              <a:t> je </a:t>
            </a:r>
            <a:r>
              <a:rPr lang="en-US" dirty="0" err="1"/>
              <a:t>dit</a:t>
            </a:r>
            <a:r>
              <a:rPr lang="en-US" dirty="0"/>
              <a:t> </a:t>
            </a:r>
            <a:r>
              <a:rPr lang="en-US" dirty="0" err="1"/>
              <a:t>verdunnen</a:t>
            </a:r>
            <a:r>
              <a:rPr lang="en-US" dirty="0"/>
              <a:t>?</a:t>
            </a:r>
            <a:endParaRPr lang="nl-NL" dirty="0"/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79821014-C2D1-4238-8511-DE1C6FC21D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1855699"/>
              </p:ext>
            </p:extLst>
          </p:nvPr>
        </p:nvGraphicFramePr>
        <p:xfrm>
          <a:off x="816022" y="2492896"/>
          <a:ext cx="6564290" cy="106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64290">
                  <a:extLst>
                    <a:ext uri="{9D8B030D-6E8A-4147-A177-3AD203B41FA5}">
                      <a16:colId xmlns:a16="http://schemas.microsoft.com/office/drawing/2014/main" val="3824153861"/>
                    </a:ext>
                  </a:extLst>
                </a:gridCol>
              </a:tblGrid>
              <a:tr h="1028700">
                <a:tc>
                  <a:txBody>
                    <a:bodyPr/>
                    <a:lstStyle/>
                    <a:p>
                      <a:r>
                        <a:rPr lang="en-US" sz="1600" b="1" dirty="0" err="1"/>
                        <a:t>Stap</a:t>
                      </a:r>
                      <a:r>
                        <a:rPr lang="en-US" sz="1600" b="1" dirty="0"/>
                        <a:t> 1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600" dirty="0"/>
                        <a:t>1.  </a:t>
                      </a:r>
                      <a:r>
                        <a:rPr lang="en-US" sz="1600" dirty="0" err="1"/>
                        <a:t>Berekenen</a:t>
                      </a:r>
                      <a:r>
                        <a:rPr lang="en-US" sz="1600" dirty="0"/>
                        <a:t> van de </a:t>
                      </a:r>
                      <a:r>
                        <a:rPr lang="en-US" sz="1600" dirty="0" err="1"/>
                        <a:t>verdunningsfactor</a:t>
                      </a:r>
                      <a:endParaRPr lang="en-US" sz="1600" dirty="0"/>
                    </a:p>
                    <a:p>
                      <a:pPr marL="0" indent="0">
                        <a:buNone/>
                      </a:pPr>
                      <a:endParaRPr lang="en-US" sz="1600" dirty="0"/>
                    </a:p>
                    <a:p>
                      <a:pPr marL="0" indent="0">
                        <a:buNone/>
                      </a:pPr>
                      <a:r>
                        <a:rPr lang="en-US" sz="1600" dirty="0" err="1"/>
                        <a:t>Beginconcentratie</a:t>
                      </a:r>
                      <a:r>
                        <a:rPr lang="en-US" sz="1600" dirty="0"/>
                        <a:t> % : </a:t>
                      </a:r>
                      <a:r>
                        <a:rPr lang="en-US" sz="1600" dirty="0" err="1"/>
                        <a:t>eindconcentratie</a:t>
                      </a:r>
                      <a:r>
                        <a:rPr lang="en-US" sz="1600" dirty="0"/>
                        <a:t>% </a:t>
                      </a:r>
                      <a:r>
                        <a:rPr lang="en-US" sz="1600" dirty="0">
                          <a:sym typeface="Wingdings" pitchFamily="2" charset="2"/>
                        </a:rPr>
                        <a:t> 10 : 0,5 = 20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2412771"/>
                  </a:ext>
                </a:extLst>
              </a:tr>
            </a:tbl>
          </a:graphicData>
        </a:graphic>
      </p:graphicFrame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1D796B79-3E89-4771-A978-A3C4960293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3276013"/>
              </p:ext>
            </p:extLst>
          </p:nvPr>
        </p:nvGraphicFramePr>
        <p:xfrm>
          <a:off x="816022" y="5529211"/>
          <a:ext cx="6564290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64290">
                  <a:extLst>
                    <a:ext uri="{9D8B030D-6E8A-4147-A177-3AD203B41FA5}">
                      <a16:colId xmlns:a16="http://schemas.microsoft.com/office/drawing/2014/main" val="25438716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800" dirty="0" err="1"/>
                        <a:t>Stap</a:t>
                      </a:r>
                      <a:r>
                        <a:rPr lang="en-US" sz="1800" dirty="0"/>
                        <a:t> 3 </a:t>
                      </a:r>
                      <a:br>
                        <a:rPr lang="en-US" sz="1800" dirty="0"/>
                      </a:br>
                      <a:endParaRPr lang="en-US" sz="1800" b="1" dirty="0"/>
                    </a:p>
                    <a:p>
                      <a:pPr marL="0" indent="0">
                        <a:buNone/>
                      </a:pPr>
                      <a:r>
                        <a:rPr lang="en-US" sz="1800" dirty="0"/>
                        <a:t>ml </a:t>
                      </a:r>
                      <a:r>
                        <a:rPr lang="en-US" sz="1800" dirty="0" err="1"/>
                        <a:t>eindoplossing</a:t>
                      </a:r>
                      <a:r>
                        <a:rPr lang="en-US" sz="1800" dirty="0"/>
                        <a:t> – ml </a:t>
                      </a:r>
                      <a:r>
                        <a:rPr lang="en-US" sz="1800" dirty="0" err="1"/>
                        <a:t>beginoplossing</a:t>
                      </a:r>
                      <a:r>
                        <a:rPr lang="en-US" sz="1800" dirty="0"/>
                        <a:t> 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800" dirty="0"/>
                        <a:t>50 ml - 2,5 ml = </a:t>
                      </a:r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47,5 ml </a:t>
                      </a:r>
                      <a:r>
                        <a:rPr lang="en-US" sz="1800" dirty="0"/>
                        <a:t>water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2297134"/>
                  </a:ext>
                </a:extLst>
              </a:tr>
            </a:tbl>
          </a:graphicData>
        </a:graphic>
      </p:graphicFrame>
      <p:sp>
        <p:nvSpPr>
          <p:cNvPr id="6" name="Rechthoek 5">
            <a:extLst>
              <a:ext uri="{FF2B5EF4-FFF2-40B4-BE49-F238E27FC236}">
                <a16:creationId xmlns:a16="http://schemas.microsoft.com/office/drawing/2014/main" id="{5FDC73DE-DE59-4836-80FA-F2C2BFE42CD4}"/>
              </a:ext>
            </a:extLst>
          </p:cNvPr>
          <p:cNvSpPr/>
          <p:nvPr/>
        </p:nvSpPr>
        <p:spPr>
          <a:xfrm>
            <a:off x="6372200" y="2003627"/>
            <a:ext cx="8483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sym typeface="Wingdings" pitchFamily="2" charset="2"/>
              </a:rPr>
              <a:t>2,5 ml</a:t>
            </a:r>
          </a:p>
        </p:txBody>
      </p:sp>
      <p:graphicFrame>
        <p:nvGraphicFramePr>
          <p:cNvPr id="7" name="Tabel 7">
            <a:extLst>
              <a:ext uri="{FF2B5EF4-FFF2-40B4-BE49-F238E27FC236}">
                <a16:creationId xmlns:a16="http://schemas.microsoft.com/office/drawing/2014/main" id="{E6CAAF10-D856-456F-B1CD-EF8088B981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2008906"/>
              </p:ext>
            </p:extLst>
          </p:nvPr>
        </p:nvGraphicFramePr>
        <p:xfrm>
          <a:off x="827584" y="3648191"/>
          <a:ext cx="6552728" cy="10287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52728">
                  <a:extLst>
                    <a:ext uri="{9D8B030D-6E8A-4147-A177-3AD203B41FA5}">
                      <a16:colId xmlns:a16="http://schemas.microsoft.com/office/drawing/2014/main" val="61794401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 err="1">
                          <a:sym typeface="Wingdings" pitchFamily="2" charset="2"/>
                        </a:rPr>
                        <a:t>Stap</a:t>
                      </a:r>
                      <a:r>
                        <a:rPr lang="en-US" sz="1600" dirty="0">
                          <a:sym typeface="Wingdings" pitchFamily="2" charset="2"/>
                        </a:rPr>
                        <a:t> 2.  </a:t>
                      </a:r>
                      <a:r>
                        <a:rPr lang="en-US" sz="1600" dirty="0" err="1">
                          <a:sym typeface="Wingdings" pitchFamily="2" charset="2"/>
                        </a:rPr>
                        <a:t>Berekenen</a:t>
                      </a:r>
                      <a:r>
                        <a:rPr lang="en-US" sz="1600" dirty="0">
                          <a:sym typeface="Wingdings" pitchFamily="2" charset="2"/>
                        </a:rPr>
                        <a:t> </a:t>
                      </a:r>
                      <a:r>
                        <a:rPr lang="en-US" sz="1600" dirty="0" err="1">
                          <a:sym typeface="Wingdings" pitchFamily="2" charset="2"/>
                        </a:rPr>
                        <a:t>aantal</a:t>
                      </a:r>
                      <a:r>
                        <a:rPr lang="en-US" sz="1600" dirty="0">
                          <a:sym typeface="Wingdings" pitchFamily="2" charset="2"/>
                        </a:rPr>
                        <a:t> ml </a:t>
                      </a:r>
                      <a:r>
                        <a:rPr lang="en-US" sz="1600" dirty="0" err="1">
                          <a:sym typeface="Wingdings" pitchFamily="2" charset="2"/>
                        </a:rPr>
                        <a:t>beginoplossing</a:t>
                      </a:r>
                      <a:r>
                        <a:rPr lang="en-US" sz="1600" dirty="0">
                          <a:sym typeface="Wingdings" pitchFamily="2" charset="2"/>
                        </a:rPr>
                        <a:t> in </a:t>
                      </a:r>
                      <a:r>
                        <a:rPr lang="en-US" sz="1600" dirty="0" err="1">
                          <a:sym typeface="Wingdings" pitchFamily="2" charset="2"/>
                        </a:rPr>
                        <a:t>eindoplossing</a:t>
                      </a:r>
                      <a:endParaRPr lang="en-US" sz="1600" dirty="0">
                        <a:sym typeface="Wingdings" pitchFamily="2" charset="2"/>
                      </a:endParaRPr>
                    </a:p>
                    <a:p>
                      <a:pPr marL="0" indent="0">
                        <a:buNone/>
                      </a:pPr>
                      <a:endParaRPr lang="en-US" sz="1600" dirty="0"/>
                    </a:p>
                    <a:p>
                      <a:pPr marL="0" indent="0">
                        <a:buNone/>
                      </a:pPr>
                      <a:r>
                        <a:rPr lang="en-US" sz="1600" dirty="0"/>
                        <a:t>ml </a:t>
                      </a:r>
                      <a:r>
                        <a:rPr lang="en-US" sz="1600" dirty="0" err="1"/>
                        <a:t>eindoplossing</a:t>
                      </a:r>
                      <a:r>
                        <a:rPr lang="en-US" sz="1600" dirty="0"/>
                        <a:t> : </a:t>
                      </a:r>
                      <a:r>
                        <a:rPr lang="en-US" sz="1600" dirty="0" err="1"/>
                        <a:t>verdunningsfactor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>
                          <a:sym typeface="Wingdings" pitchFamily="2" charset="2"/>
                        </a:rPr>
                        <a:t> 50ml : 20 = </a:t>
                      </a:r>
                      <a:r>
                        <a:rPr lang="en-US" sz="1600" b="1" dirty="0">
                          <a:solidFill>
                            <a:srgbClr val="FF0000"/>
                          </a:solidFill>
                          <a:sym typeface="Wingdings" pitchFamily="2" charset="2"/>
                        </a:rPr>
                        <a:t>2,5 ml</a:t>
                      </a:r>
                    </a:p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86252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02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Som</a:t>
            </a:r>
            <a:r>
              <a:rPr lang="en-US" dirty="0"/>
              <a:t> 3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938758" y="1358453"/>
            <a:ext cx="7633742" cy="58149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Je </a:t>
            </a:r>
            <a:r>
              <a:rPr lang="en-US" dirty="0" err="1"/>
              <a:t>beschikt</a:t>
            </a:r>
            <a:r>
              <a:rPr lang="en-US" dirty="0"/>
              <a:t> over </a:t>
            </a:r>
            <a:r>
              <a:rPr lang="en-US" dirty="0" err="1"/>
              <a:t>waterstofperoxide</a:t>
            </a:r>
            <a:r>
              <a:rPr lang="en-US" dirty="0"/>
              <a:t> 5% en je </a:t>
            </a:r>
            <a:r>
              <a:rPr lang="en-US" dirty="0" err="1"/>
              <a:t>moet</a:t>
            </a:r>
            <a:r>
              <a:rPr lang="en-US" dirty="0"/>
              <a:t> 5cl </a:t>
            </a:r>
            <a:r>
              <a:rPr lang="en-US" dirty="0" err="1"/>
              <a:t>waterstofperoxide</a:t>
            </a:r>
            <a:r>
              <a:rPr lang="en-US" dirty="0"/>
              <a:t> 4% </a:t>
            </a:r>
            <a:r>
              <a:rPr lang="en-US" dirty="0" err="1"/>
              <a:t>maken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514350" indent="-514350">
              <a:buAutoNum type="alphaLcPeriod"/>
            </a:pPr>
            <a:r>
              <a:rPr lang="en-US" dirty="0" err="1"/>
              <a:t>Hoeveel</a:t>
            </a:r>
            <a:r>
              <a:rPr lang="en-US" dirty="0"/>
              <a:t> ml </a:t>
            </a:r>
            <a:r>
              <a:rPr lang="en-US" dirty="0" err="1"/>
              <a:t>waterstofperoxide</a:t>
            </a:r>
            <a:r>
              <a:rPr lang="en-US" dirty="0"/>
              <a:t> 5% </a:t>
            </a:r>
            <a:r>
              <a:rPr lang="en-US" dirty="0" err="1"/>
              <a:t>heb</a:t>
            </a:r>
            <a:r>
              <a:rPr lang="en-US" dirty="0"/>
              <a:t> je </a:t>
            </a:r>
            <a:r>
              <a:rPr lang="en-US" dirty="0" err="1"/>
              <a:t>nodig</a:t>
            </a:r>
            <a:r>
              <a:rPr lang="en-US" dirty="0"/>
              <a:t>?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  <a:p>
            <a:pPr marL="0" indent="0">
              <a:buNone/>
            </a:pPr>
            <a:br>
              <a:rPr lang="en-US" dirty="0"/>
            </a:br>
            <a:endParaRPr lang="en-US" dirty="0"/>
          </a:p>
          <a:p>
            <a:pPr marL="0" indent="0">
              <a:buNone/>
            </a:pPr>
            <a:r>
              <a:rPr lang="en-US" dirty="0"/>
              <a:t>b. Met </a:t>
            </a:r>
            <a:r>
              <a:rPr lang="en-US" dirty="0" err="1"/>
              <a:t>hoeveel</a:t>
            </a:r>
            <a:r>
              <a:rPr lang="en-US" dirty="0"/>
              <a:t> ml water </a:t>
            </a:r>
            <a:r>
              <a:rPr lang="en-US" dirty="0" err="1"/>
              <a:t>verdun</a:t>
            </a:r>
            <a:r>
              <a:rPr lang="en-US" dirty="0"/>
              <a:t> je </a:t>
            </a:r>
            <a:r>
              <a:rPr lang="en-US" dirty="0" err="1"/>
              <a:t>dit</a:t>
            </a:r>
            <a:r>
              <a:rPr lang="en-US" dirty="0"/>
              <a:t>?</a:t>
            </a:r>
          </a:p>
          <a:p>
            <a:pPr marL="514350" indent="-514350">
              <a:buAutoNum type="alphaLcPeriod"/>
            </a:pPr>
            <a:endParaRPr lang="en-US" dirty="0"/>
          </a:p>
          <a:p>
            <a:pPr marL="0" indent="0">
              <a:buNone/>
            </a:pPr>
            <a:endParaRPr lang="nl-NL" dirty="0"/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6B304C9D-4ACE-4F0D-B367-095027A5AD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097809"/>
              </p:ext>
            </p:extLst>
          </p:nvPr>
        </p:nvGraphicFramePr>
        <p:xfrm>
          <a:off x="1043608" y="2115528"/>
          <a:ext cx="7416824" cy="723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16824">
                  <a:extLst>
                    <a:ext uri="{9D8B030D-6E8A-4147-A177-3AD203B41FA5}">
                      <a16:colId xmlns:a16="http://schemas.microsoft.com/office/drawing/2014/main" val="269679566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 err="1"/>
                        <a:t>Houd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er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rekening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mee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dat</a:t>
                      </a:r>
                      <a:r>
                        <a:rPr lang="en-US" sz="1400" dirty="0"/>
                        <a:t> het </a:t>
                      </a:r>
                      <a:r>
                        <a:rPr lang="en-US" sz="1400" dirty="0" err="1"/>
                        <a:t>antwoord</a:t>
                      </a:r>
                      <a:r>
                        <a:rPr lang="en-US" sz="1400" dirty="0"/>
                        <a:t> in ml </a:t>
                      </a:r>
                      <a:r>
                        <a:rPr lang="en-US" sz="1400" dirty="0" err="1"/>
                        <a:t>moet</a:t>
                      </a:r>
                      <a:r>
                        <a:rPr lang="en-US" sz="1400" dirty="0"/>
                        <a:t>! </a:t>
                      </a:r>
                      <a:r>
                        <a:rPr lang="en-US" sz="1400" dirty="0" err="1"/>
                        <a:t>Dus</a:t>
                      </a:r>
                      <a:r>
                        <a:rPr lang="en-US" sz="1400" dirty="0"/>
                        <a:t> cl </a:t>
                      </a:r>
                      <a:r>
                        <a:rPr lang="en-US" sz="1400" dirty="0" err="1"/>
                        <a:t>omzetten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naar</a:t>
                      </a:r>
                      <a:r>
                        <a:rPr lang="en-US" sz="1400" dirty="0"/>
                        <a:t> ml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400" dirty="0"/>
                        <a:t>5cl </a:t>
                      </a:r>
                      <a:r>
                        <a:rPr lang="en-US" sz="1400" dirty="0">
                          <a:sym typeface="Wingdings" pitchFamily="2" charset="2"/>
                        </a:rPr>
                        <a:t></a:t>
                      </a:r>
                      <a:r>
                        <a:rPr lang="en-US" sz="1400" dirty="0"/>
                        <a:t> 50 ml</a:t>
                      </a:r>
                    </a:p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6628505"/>
                  </a:ext>
                </a:extLst>
              </a:tr>
            </a:tbl>
          </a:graphicData>
        </a:graphic>
      </p:graphicFrame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3EFE3172-7FEC-431E-A6EF-D488AF8FFF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6157996"/>
              </p:ext>
            </p:extLst>
          </p:nvPr>
        </p:nvGraphicFramePr>
        <p:xfrm>
          <a:off x="938758" y="3429000"/>
          <a:ext cx="6096000" cy="8640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4130081779"/>
                    </a:ext>
                  </a:extLst>
                </a:gridCol>
              </a:tblGrid>
              <a:tr h="864096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 err="1"/>
                        <a:t>Stap</a:t>
                      </a:r>
                      <a:r>
                        <a:rPr lang="en-US" sz="1400" dirty="0"/>
                        <a:t> 1.  </a:t>
                      </a:r>
                      <a:r>
                        <a:rPr lang="en-US" sz="1400" dirty="0" err="1"/>
                        <a:t>Berekenen</a:t>
                      </a:r>
                      <a:r>
                        <a:rPr lang="en-US" sz="1400" dirty="0"/>
                        <a:t> van de </a:t>
                      </a:r>
                      <a:r>
                        <a:rPr lang="en-US" sz="1400" dirty="0" err="1"/>
                        <a:t>verdunningsfactor</a:t>
                      </a:r>
                      <a:endParaRPr lang="en-US" sz="1400" dirty="0"/>
                    </a:p>
                    <a:p>
                      <a:pPr marL="0" indent="0">
                        <a:buNone/>
                      </a:pPr>
                      <a:endParaRPr lang="en-US" sz="1400" dirty="0"/>
                    </a:p>
                    <a:p>
                      <a:pPr marL="0" indent="0">
                        <a:buNone/>
                      </a:pPr>
                      <a:r>
                        <a:rPr lang="en-US" sz="1400" dirty="0" err="1"/>
                        <a:t>Beginconcentratie</a:t>
                      </a:r>
                      <a:r>
                        <a:rPr lang="en-US" sz="1400" dirty="0"/>
                        <a:t> : </a:t>
                      </a:r>
                      <a:r>
                        <a:rPr lang="en-US" sz="1400" dirty="0" err="1"/>
                        <a:t>eindconcentratie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>
                          <a:sym typeface="Wingdings" pitchFamily="2" charset="2"/>
                        </a:rPr>
                        <a:t> 5 : 4 = 1,25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4454771"/>
                  </a:ext>
                </a:extLst>
              </a:tr>
            </a:tbl>
          </a:graphicData>
        </a:graphic>
      </p:graphicFrame>
      <p:graphicFrame>
        <p:nvGraphicFramePr>
          <p:cNvPr id="6" name="Tabel 5">
            <a:extLst>
              <a:ext uri="{FF2B5EF4-FFF2-40B4-BE49-F238E27FC236}">
                <a16:creationId xmlns:a16="http://schemas.microsoft.com/office/drawing/2014/main" id="{17D2D5BE-26F1-4C9D-B81A-9E3556A824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4009803"/>
              </p:ext>
            </p:extLst>
          </p:nvPr>
        </p:nvGraphicFramePr>
        <p:xfrm>
          <a:off x="973241" y="5514568"/>
          <a:ext cx="6147842" cy="13639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47842">
                  <a:extLst>
                    <a:ext uri="{9D8B030D-6E8A-4147-A177-3AD203B41FA5}">
                      <a16:colId xmlns:a16="http://schemas.microsoft.com/office/drawing/2014/main" val="2677465773"/>
                    </a:ext>
                  </a:extLst>
                </a:gridCol>
              </a:tblGrid>
              <a:tr h="1196752">
                <a:tc>
                  <a:txBody>
                    <a:bodyPr/>
                    <a:lstStyle/>
                    <a:p>
                      <a:r>
                        <a:rPr lang="en-US" sz="1400" b="1" dirty="0" err="1"/>
                        <a:t>stap</a:t>
                      </a:r>
                      <a:r>
                        <a:rPr lang="en-US" sz="1400" b="1" dirty="0"/>
                        <a:t> 3</a:t>
                      </a:r>
                    </a:p>
                    <a:p>
                      <a:endParaRPr lang="en-US" sz="1400" b="1" dirty="0"/>
                    </a:p>
                    <a:p>
                      <a:pPr marL="0" indent="0">
                        <a:buNone/>
                      </a:pPr>
                      <a:r>
                        <a:rPr lang="en-US" sz="1400" dirty="0"/>
                        <a:t>ml </a:t>
                      </a:r>
                      <a:r>
                        <a:rPr lang="en-US" sz="1400" dirty="0" err="1"/>
                        <a:t>eindoplossing</a:t>
                      </a:r>
                      <a:r>
                        <a:rPr lang="en-US" sz="1400" dirty="0"/>
                        <a:t> – ml </a:t>
                      </a:r>
                      <a:r>
                        <a:rPr lang="en-US" sz="1400" dirty="0" err="1"/>
                        <a:t>beginoplossing</a:t>
                      </a:r>
                      <a:r>
                        <a:rPr lang="en-US" sz="1400" dirty="0"/>
                        <a:t> </a:t>
                      </a:r>
                    </a:p>
                    <a:p>
                      <a:pPr marL="0" indent="0">
                        <a:buNone/>
                      </a:pPr>
                      <a:endParaRPr lang="en-US" sz="1400" dirty="0"/>
                    </a:p>
                    <a:p>
                      <a:pPr marL="0" indent="0">
                        <a:buNone/>
                      </a:pPr>
                      <a:r>
                        <a:rPr lang="en-US" sz="1400" dirty="0"/>
                        <a:t>50 ml – 40 ml = </a:t>
                      </a:r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10  ml </a:t>
                      </a:r>
                      <a:r>
                        <a:rPr lang="en-US" sz="1400" dirty="0"/>
                        <a:t>water</a:t>
                      </a:r>
                    </a:p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1503823"/>
                  </a:ext>
                </a:extLst>
              </a:tr>
            </a:tbl>
          </a:graphicData>
        </a:graphic>
      </p:graphicFrame>
      <p:graphicFrame>
        <p:nvGraphicFramePr>
          <p:cNvPr id="7" name="Tabel 7">
            <a:extLst>
              <a:ext uri="{FF2B5EF4-FFF2-40B4-BE49-F238E27FC236}">
                <a16:creationId xmlns:a16="http://schemas.microsoft.com/office/drawing/2014/main" id="{EA385D90-85BA-4BDC-B3C0-78F9EDF144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7630548"/>
              </p:ext>
            </p:extLst>
          </p:nvPr>
        </p:nvGraphicFramePr>
        <p:xfrm>
          <a:off x="938758" y="4293096"/>
          <a:ext cx="6096000" cy="845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38584066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 err="1">
                          <a:sym typeface="Wingdings" pitchFamily="2" charset="2"/>
                        </a:rPr>
                        <a:t>Stap</a:t>
                      </a:r>
                      <a:r>
                        <a:rPr lang="en-US" sz="1200" dirty="0">
                          <a:sym typeface="Wingdings" pitchFamily="2" charset="2"/>
                        </a:rPr>
                        <a:t> 2.  </a:t>
                      </a:r>
                      <a:r>
                        <a:rPr lang="en-US" sz="1200" dirty="0" err="1">
                          <a:sym typeface="Wingdings" pitchFamily="2" charset="2"/>
                        </a:rPr>
                        <a:t>Berekenen</a:t>
                      </a:r>
                      <a:r>
                        <a:rPr lang="en-US" sz="1200" dirty="0">
                          <a:sym typeface="Wingdings" pitchFamily="2" charset="2"/>
                        </a:rPr>
                        <a:t> </a:t>
                      </a:r>
                      <a:r>
                        <a:rPr lang="en-US" sz="1200" dirty="0" err="1">
                          <a:sym typeface="Wingdings" pitchFamily="2" charset="2"/>
                        </a:rPr>
                        <a:t>aantal</a:t>
                      </a:r>
                      <a:r>
                        <a:rPr lang="en-US" sz="1200" dirty="0">
                          <a:sym typeface="Wingdings" pitchFamily="2" charset="2"/>
                        </a:rPr>
                        <a:t> ml </a:t>
                      </a:r>
                      <a:r>
                        <a:rPr lang="en-US" sz="1200" dirty="0" err="1">
                          <a:sym typeface="Wingdings" pitchFamily="2" charset="2"/>
                        </a:rPr>
                        <a:t>beginoplossing</a:t>
                      </a:r>
                      <a:r>
                        <a:rPr lang="en-US" sz="1200" dirty="0">
                          <a:sym typeface="Wingdings" pitchFamily="2" charset="2"/>
                        </a:rPr>
                        <a:t> in </a:t>
                      </a:r>
                      <a:r>
                        <a:rPr lang="en-US" sz="1200" dirty="0" err="1">
                          <a:sym typeface="Wingdings" pitchFamily="2" charset="2"/>
                        </a:rPr>
                        <a:t>eindoplossing</a:t>
                      </a:r>
                      <a:endParaRPr lang="en-US" sz="1200" dirty="0">
                        <a:sym typeface="Wingdings" pitchFamily="2" charset="2"/>
                      </a:endParaRPr>
                    </a:p>
                    <a:p>
                      <a:pPr marL="0" indent="0">
                        <a:buNone/>
                      </a:pPr>
                      <a:endParaRPr lang="en-US" sz="1200" dirty="0"/>
                    </a:p>
                    <a:p>
                      <a:pPr marL="0" indent="0">
                        <a:buNone/>
                      </a:pPr>
                      <a:r>
                        <a:rPr lang="en-US" sz="1200" dirty="0"/>
                        <a:t>ml </a:t>
                      </a:r>
                      <a:r>
                        <a:rPr lang="en-US" sz="1200" dirty="0" err="1"/>
                        <a:t>eindoplossing</a:t>
                      </a:r>
                      <a:r>
                        <a:rPr lang="en-US" sz="1200" dirty="0"/>
                        <a:t> : </a:t>
                      </a:r>
                      <a:r>
                        <a:rPr lang="en-US" sz="1200" dirty="0" err="1"/>
                        <a:t>verdunningsfactor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>
                          <a:sym typeface="Wingdings" pitchFamily="2" charset="2"/>
                        </a:rPr>
                        <a:t> 50 : 1,25 = </a:t>
                      </a:r>
                      <a:r>
                        <a:rPr lang="en-US" sz="1200" b="1" dirty="0">
                          <a:solidFill>
                            <a:srgbClr val="FF0000"/>
                          </a:solidFill>
                          <a:sym typeface="Wingdings" pitchFamily="2" charset="2"/>
                        </a:rPr>
                        <a:t>40 ml</a:t>
                      </a:r>
                    </a:p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43149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6034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el 1">
            <a:extLst>
              <a:ext uri="{FF2B5EF4-FFF2-40B4-BE49-F238E27FC236}">
                <a16:creationId xmlns:a16="http://schemas.microsoft.com/office/drawing/2014/main" id="{C57B560E-87C9-4083-93D9-BE63559CA5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nl-NL" b="1" u="sng"/>
              <a:t>Som 6</a:t>
            </a:r>
            <a:endParaRPr lang="nl-NL" altLang="nl-NL" b="1" u="sng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4FEB689-D043-40B0-AEAE-A231A52CB4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3570" y="1389893"/>
            <a:ext cx="7633742" cy="3767299"/>
          </a:xfrm>
        </p:spPr>
        <p:txBody>
          <a:bodyPr>
            <a:normAutofit fontScale="85000" lnSpcReduction="20000"/>
          </a:bodyPr>
          <a:lstStyle/>
          <a:p>
            <a:pPr marL="0" indent="0">
              <a:buFontTx/>
              <a:buNone/>
              <a:defRPr/>
            </a:pPr>
            <a:r>
              <a:rPr lang="en-US" dirty="0"/>
              <a:t>Je </a:t>
            </a:r>
            <a:r>
              <a:rPr lang="en-US" dirty="0" err="1"/>
              <a:t>beschikt</a:t>
            </a:r>
            <a:r>
              <a:rPr lang="en-US" dirty="0"/>
              <a:t> over </a:t>
            </a:r>
            <a:r>
              <a:rPr lang="en-US" dirty="0" err="1"/>
              <a:t>Lyorthol</a:t>
            </a:r>
            <a:r>
              <a:rPr lang="en-US" dirty="0"/>
              <a:t> 5%. </a:t>
            </a:r>
            <a:r>
              <a:rPr lang="en-US" dirty="0" err="1"/>
              <a:t>Hiervan</a:t>
            </a:r>
            <a:r>
              <a:rPr lang="en-US" dirty="0"/>
              <a:t> </a:t>
            </a:r>
            <a:r>
              <a:rPr lang="en-US" dirty="0" err="1"/>
              <a:t>moet</a:t>
            </a:r>
            <a:r>
              <a:rPr lang="en-US" dirty="0"/>
              <a:t> je 1 liter </a:t>
            </a:r>
            <a:r>
              <a:rPr lang="en-US" dirty="0" err="1"/>
              <a:t>Lyorthol</a:t>
            </a:r>
            <a:r>
              <a:rPr lang="en-US" dirty="0"/>
              <a:t> 1% </a:t>
            </a:r>
            <a:r>
              <a:rPr lang="en-US" dirty="0" err="1"/>
              <a:t>maken</a:t>
            </a:r>
            <a:r>
              <a:rPr lang="en-US" dirty="0"/>
              <a:t>.</a:t>
            </a:r>
          </a:p>
          <a:p>
            <a:pPr marL="514350" indent="-514350">
              <a:buFontTx/>
              <a:buAutoNum type="alphaLcPeriod"/>
              <a:defRPr/>
            </a:pPr>
            <a:r>
              <a:rPr lang="en-US" dirty="0" err="1"/>
              <a:t>Hoeveel</a:t>
            </a:r>
            <a:r>
              <a:rPr lang="en-US" dirty="0"/>
              <a:t> ml </a:t>
            </a:r>
            <a:r>
              <a:rPr lang="en-US" dirty="0" err="1"/>
              <a:t>Lyorthol</a:t>
            </a:r>
            <a:r>
              <a:rPr lang="en-US" dirty="0"/>
              <a:t> 5% </a:t>
            </a:r>
            <a:r>
              <a:rPr lang="en-US" dirty="0" err="1"/>
              <a:t>moet</a:t>
            </a:r>
            <a:r>
              <a:rPr lang="en-US" dirty="0"/>
              <a:t> je </a:t>
            </a:r>
            <a:r>
              <a:rPr lang="en-US" dirty="0" err="1"/>
              <a:t>gebruiken</a:t>
            </a:r>
            <a:r>
              <a:rPr lang="en-US" dirty="0"/>
              <a:t>?</a:t>
            </a:r>
          </a:p>
          <a:p>
            <a:pPr marL="514350" indent="-514350">
              <a:buFontTx/>
              <a:buAutoNum type="alphaLcPeriod"/>
              <a:defRPr/>
            </a:pPr>
            <a:endParaRPr lang="en-US" dirty="0"/>
          </a:p>
          <a:p>
            <a:pPr marL="514350" indent="-514350">
              <a:buFontTx/>
              <a:buAutoNum type="alphaLcPeriod"/>
              <a:defRPr/>
            </a:pPr>
            <a:endParaRPr lang="en-US" dirty="0"/>
          </a:p>
          <a:p>
            <a:pPr marL="514350" indent="-514350">
              <a:buFontTx/>
              <a:buAutoNum type="alphaLcPeriod"/>
              <a:defRPr/>
            </a:pPr>
            <a:endParaRPr lang="en-US" dirty="0"/>
          </a:p>
          <a:p>
            <a:pPr marL="514350" indent="-514350">
              <a:buFontTx/>
              <a:buAutoNum type="alphaLcPeriod"/>
              <a:defRPr/>
            </a:pPr>
            <a:endParaRPr lang="en-US" dirty="0"/>
          </a:p>
          <a:p>
            <a:pPr marL="514350" indent="-514350">
              <a:buFontTx/>
              <a:buAutoNum type="alphaLcPeriod"/>
              <a:defRPr/>
            </a:pPr>
            <a:endParaRPr lang="en-US" dirty="0"/>
          </a:p>
          <a:p>
            <a:pPr marL="0" indent="0">
              <a:buFontTx/>
              <a:buNone/>
              <a:defRPr/>
            </a:pP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  <a:p>
            <a:pPr marL="0" indent="0">
              <a:buFontTx/>
              <a:buNone/>
              <a:defRPr/>
            </a:pPr>
            <a:r>
              <a:rPr lang="en-US" dirty="0"/>
              <a:t>b. </a:t>
            </a:r>
            <a:r>
              <a:rPr lang="en-US" dirty="0" err="1"/>
              <a:t>Hoeveel</a:t>
            </a:r>
            <a:r>
              <a:rPr lang="en-US" dirty="0"/>
              <a:t> ml water </a:t>
            </a:r>
            <a:r>
              <a:rPr lang="en-US" dirty="0" err="1"/>
              <a:t>moet</a:t>
            </a:r>
            <a:r>
              <a:rPr lang="en-US" dirty="0"/>
              <a:t> je </a:t>
            </a:r>
            <a:r>
              <a:rPr lang="en-US" dirty="0" err="1"/>
              <a:t>toevoegen</a:t>
            </a:r>
            <a:r>
              <a:rPr lang="en-US" dirty="0"/>
              <a:t>?</a:t>
            </a:r>
          </a:p>
          <a:p>
            <a:pPr marL="514350" indent="-514350">
              <a:buFontTx/>
              <a:buAutoNum type="alphaLcPeriod"/>
              <a:defRPr/>
            </a:pPr>
            <a:endParaRPr lang="en-US" dirty="0"/>
          </a:p>
          <a:p>
            <a:pPr marL="0" indent="0">
              <a:buFontTx/>
              <a:buNone/>
              <a:defRPr/>
            </a:pPr>
            <a:endParaRPr lang="nl-NL" dirty="0"/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68449BEE-E02B-4500-A440-0837FFE77D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1534269"/>
              </p:ext>
            </p:extLst>
          </p:nvPr>
        </p:nvGraphicFramePr>
        <p:xfrm>
          <a:off x="938758" y="2217414"/>
          <a:ext cx="6096000" cy="5180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1753927125"/>
                    </a:ext>
                  </a:extLst>
                </a:gridCol>
              </a:tblGrid>
              <a:tr h="517525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 err="1"/>
                        <a:t>Houd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er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rekening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mee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dat</a:t>
                      </a:r>
                      <a:r>
                        <a:rPr lang="en-US" sz="1400" dirty="0"/>
                        <a:t> het </a:t>
                      </a:r>
                      <a:r>
                        <a:rPr lang="en-US" sz="1400" dirty="0" err="1"/>
                        <a:t>antwoord</a:t>
                      </a:r>
                      <a:r>
                        <a:rPr lang="en-US" sz="1400" dirty="0"/>
                        <a:t> in ml </a:t>
                      </a:r>
                      <a:r>
                        <a:rPr lang="en-US" sz="1400" dirty="0" err="1"/>
                        <a:t>moet</a:t>
                      </a:r>
                      <a:r>
                        <a:rPr lang="en-US" sz="1400" dirty="0"/>
                        <a:t>! </a:t>
                      </a:r>
                      <a:r>
                        <a:rPr lang="en-US" sz="1400" dirty="0" err="1"/>
                        <a:t>Dus</a:t>
                      </a:r>
                      <a:r>
                        <a:rPr lang="en-US" sz="1400" dirty="0"/>
                        <a:t> liter </a:t>
                      </a:r>
                      <a:r>
                        <a:rPr lang="en-US" sz="1400" dirty="0" err="1"/>
                        <a:t>omzetten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naar</a:t>
                      </a:r>
                      <a:r>
                        <a:rPr lang="en-US" sz="1400" dirty="0"/>
                        <a:t> ml 1 l </a:t>
                      </a:r>
                      <a:r>
                        <a:rPr lang="en-US" sz="1400" dirty="0">
                          <a:sym typeface="Wingdings" pitchFamily="2" charset="2"/>
                        </a:rPr>
                        <a:t></a:t>
                      </a:r>
                      <a:r>
                        <a:rPr lang="en-US" sz="1400" dirty="0"/>
                        <a:t>1000 ml</a:t>
                      </a:r>
                    </a:p>
                  </a:txBody>
                  <a:tcPr marT="45664" marB="45664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8490292"/>
                  </a:ext>
                </a:extLst>
              </a:tr>
            </a:tbl>
          </a:graphicData>
        </a:graphic>
      </p:graphicFrame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CA9F966A-0EC4-4ADB-B27B-AC8A97C2FA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8368827"/>
              </p:ext>
            </p:extLst>
          </p:nvPr>
        </p:nvGraphicFramePr>
        <p:xfrm>
          <a:off x="938758" y="2813338"/>
          <a:ext cx="6096000" cy="18592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855472494"/>
                    </a:ext>
                  </a:extLst>
                </a:gridCol>
              </a:tblGrid>
              <a:tr h="1858963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 err="1"/>
                        <a:t>Stap</a:t>
                      </a:r>
                      <a:r>
                        <a:rPr lang="en-US" sz="1400" dirty="0"/>
                        <a:t> 1.  </a:t>
                      </a:r>
                      <a:r>
                        <a:rPr lang="en-US" sz="1400" dirty="0" err="1"/>
                        <a:t>Berekenen</a:t>
                      </a:r>
                      <a:r>
                        <a:rPr lang="en-US" sz="1400" dirty="0"/>
                        <a:t> van de </a:t>
                      </a:r>
                      <a:r>
                        <a:rPr lang="en-US" sz="1400" dirty="0" err="1"/>
                        <a:t>verdunningsfactor</a:t>
                      </a:r>
                      <a:endParaRPr lang="en-US" sz="1400" dirty="0"/>
                    </a:p>
                    <a:p>
                      <a:pPr marL="0" indent="0">
                        <a:buNone/>
                      </a:pPr>
                      <a:endParaRPr lang="en-US" sz="1400" dirty="0"/>
                    </a:p>
                    <a:p>
                      <a:pPr marL="0" indent="0">
                        <a:buNone/>
                      </a:pPr>
                      <a:r>
                        <a:rPr lang="en-US" sz="1400" dirty="0" err="1"/>
                        <a:t>Beginconcentratie</a:t>
                      </a:r>
                      <a:r>
                        <a:rPr lang="en-US" sz="1400" dirty="0"/>
                        <a:t> : </a:t>
                      </a:r>
                      <a:r>
                        <a:rPr lang="en-US" sz="1400" dirty="0" err="1"/>
                        <a:t>eindconcentratie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>
                          <a:sym typeface="Wingdings" pitchFamily="2" charset="2"/>
                        </a:rPr>
                        <a:t> 5 : 1 = 5</a:t>
                      </a:r>
                    </a:p>
                    <a:p>
                      <a:pPr marL="0" indent="0">
                        <a:buNone/>
                      </a:pPr>
                      <a:endParaRPr lang="en-US" sz="1400" dirty="0">
                        <a:sym typeface="Wingdings" pitchFamily="2" charset="2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1400" dirty="0" err="1">
                          <a:sym typeface="Wingdings" pitchFamily="2" charset="2"/>
                        </a:rPr>
                        <a:t>Stap</a:t>
                      </a:r>
                      <a:r>
                        <a:rPr lang="en-US" sz="1400" dirty="0">
                          <a:sym typeface="Wingdings" pitchFamily="2" charset="2"/>
                        </a:rPr>
                        <a:t> 2.  </a:t>
                      </a:r>
                      <a:r>
                        <a:rPr lang="en-US" sz="1400" dirty="0" err="1">
                          <a:sym typeface="Wingdings" pitchFamily="2" charset="2"/>
                        </a:rPr>
                        <a:t>Berekenen</a:t>
                      </a:r>
                      <a:r>
                        <a:rPr lang="en-US" sz="1400" dirty="0">
                          <a:sym typeface="Wingdings" pitchFamily="2" charset="2"/>
                        </a:rPr>
                        <a:t> </a:t>
                      </a:r>
                      <a:r>
                        <a:rPr lang="en-US" sz="1400" dirty="0" err="1">
                          <a:sym typeface="Wingdings" pitchFamily="2" charset="2"/>
                        </a:rPr>
                        <a:t>aantal</a:t>
                      </a:r>
                      <a:r>
                        <a:rPr lang="en-US" sz="1400" dirty="0">
                          <a:sym typeface="Wingdings" pitchFamily="2" charset="2"/>
                        </a:rPr>
                        <a:t> ml </a:t>
                      </a:r>
                      <a:r>
                        <a:rPr lang="en-US" sz="1400" dirty="0" err="1">
                          <a:sym typeface="Wingdings" pitchFamily="2" charset="2"/>
                        </a:rPr>
                        <a:t>beginoplossing</a:t>
                      </a:r>
                      <a:r>
                        <a:rPr lang="en-US" sz="1400" dirty="0">
                          <a:sym typeface="Wingdings" pitchFamily="2" charset="2"/>
                        </a:rPr>
                        <a:t> in </a:t>
                      </a:r>
                      <a:r>
                        <a:rPr lang="en-US" sz="1400" dirty="0" err="1">
                          <a:sym typeface="Wingdings" pitchFamily="2" charset="2"/>
                        </a:rPr>
                        <a:t>eindoplossing</a:t>
                      </a:r>
                      <a:endParaRPr lang="en-US" sz="1400" dirty="0">
                        <a:sym typeface="Wingdings" pitchFamily="2" charset="2"/>
                      </a:endParaRPr>
                    </a:p>
                    <a:p>
                      <a:pPr marL="0" indent="0">
                        <a:buNone/>
                      </a:pPr>
                      <a:endParaRPr lang="en-US" sz="1400" dirty="0"/>
                    </a:p>
                    <a:p>
                      <a:pPr marL="0" indent="0">
                        <a:buNone/>
                      </a:pPr>
                      <a:r>
                        <a:rPr lang="en-US" sz="1400" dirty="0"/>
                        <a:t>ml </a:t>
                      </a:r>
                      <a:r>
                        <a:rPr lang="en-US" sz="1400" dirty="0" err="1"/>
                        <a:t>eindoplossing</a:t>
                      </a:r>
                      <a:r>
                        <a:rPr lang="en-US" sz="1400" dirty="0"/>
                        <a:t> : </a:t>
                      </a:r>
                      <a:r>
                        <a:rPr lang="en-US" sz="1400" dirty="0" err="1"/>
                        <a:t>verdunningsfactor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>
                          <a:sym typeface="Wingdings" pitchFamily="2" charset="2"/>
                        </a:rPr>
                        <a:t> 1000 : 5 = </a:t>
                      </a:r>
                      <a:r>
                        <a:rPr lang="en-US" sz="1400" b="1" dirty="0">
                          <a:solidFill>
                            <a:srgbClr val="FF0000"/>
                          </a:solidFill>
                          <a:sym typeface="Wingdings" pitchFamily="2" charset="2"/>
                        </a:rPr>
                        <a:t>200 ml</a:t>
                      </a:r>
                    </a:p>
                    <a:p>
                      <a:endParaRPr lang="nl-NL" sz="1800" dirty="0"/>
                    </a:p>
                  </a:txBody>
                  <a:tcPr marT="45712" marB="45712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9662474"/>
                  </a:ext>
                </a:extLst>
              </a:tr>
            </a:tbl>
          </a:graphicData>
        </a:graphic>
      </p:graphicFrame>
      <p:graphicFrame>
        <p:nvGraphicFramePr>
          <p:cNvPr id="6" name="Tabel 5">
            <a:extLst>
              <a:ext uri="{FF2B5EF4-FFF2-40B4-BE49-F238E27FC236}">
                <a16:creationId xmlns:a16="http://schemas.microsoft.com/office/drawing/2014/main" id="{9C9FCEAA-97F8-41B0-9C25-8D473369D2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5922669"/>
              </p:ext>
            </p:extLst>
          </p:nvPr>
        </p:nvGraphicFramePr>
        <p:xfrm>
          <a:off x="940177" y="5235068"/>
          <a:ext cx="6096000" cy="143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2113521663"/>
                    </a:ext>
                  </a:extLst>
                </a:gridCol>
              </a:tblGrid>
              <a:tr h="1431925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nl-NL" sz="1400" dirty="0"/>
                        <a:t>Stap 3.</a:t>
                      </a:r>
                      <a:br>
                        <a:rPr lang="nl-NL" sz="1400" dirty="0"/>
                      </a:br>
                      <a:br>
                        <a:rPr lang="nl-NL" sz="1400" dirty="0"/>
                      </a:br>
                      <a:r>
                        <a:rPr lang="en-US" sz="1400" dirty="0"/>
                        <a:t>ml </a:t>
                      </a:r>
                      <a:r>
                        <a:rPr lang="en-US" sz="1400" dirty="0" err="1"/>
                        <a:t>eindoplossing</a:t>
                      </a:r>
                      <a:r>
                        <a:rPr lang="en-US" sz="1400" dirty="0"/>
                        <a:t> – ml </a:t>
                      </a:r>
                      <a:r>
                        <a:rPr lang="en-US" sz="1400" dirty="0" err="1"/>
                        <a:t>beginoplossing</a:t>
                      </a:r>
                      <a:r>
                        <a:rPr lang="en-US" sz="1400" dirty="0"/>
                        <a:t> </a:t>
                      </a:r>
                    </a:p>
                    <a:p>
                      <a:pPr marL="0" indent="0">
                        <a:buNone/>
                      </a:pPr>
                      <a:endParaRPr lang="en-US" sz="1400" dirty="0"/>
                    </a:p>
                    <a:p>
                      <a:pPr marL="0" indent="0">
                        <a:buNone/>
                      </a:pPr>
                      <a:r>
                        <a:rPr lang="en-US" sz="1400" dirty="0"/>
                        <a:t>1000 ml – 200 ml = </a:t>
                      </a:r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800  ml </a:t>
                      </a:r>
                      <a:r>
                        <a:rPr lang="en-US" sz="1400" dirty="0"/>
                        <a:t>water</a:t>
                      </a:r>
                    </a:p>
                    <a:p>
                      <a:endParaRPr lang="nl-NL" sz="1800" dirty="0"/>
                    </a:p>
                  </a:txBody>
                  <a:tcPr marT="45700" marB="45700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509767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171312"/>
      </a:dk2>
      <a:lt2>
        <a:srgbClr val="F7F0DF"/>
      </a:lt2>
      <a:accent1>
        <a:srgbClr val="53AE6E"/>
      </a:accent1>
      <a:accent2>
        <a:srgbClr val="326267"/>
      </a:accent2>
      <a:accent3>
        <a:srgbClr val="C5C34A"/>
      </a:accent3>
      <a:accent4>
        <a:srgbClr val="BF6546"/>
      </a:accent4>
      <a:accent5>
        <a:srgbClr val="81B5A8"/>
      </a:accent5>
      <a:accent6>
        <a:srgbClr val="636455"/>
      </a:accent6>
      <a:hlink>
        <a:srgbClr val="81B5A8"/>
      </a:hlink>
      <a:folHlink>
        <a:srgbClr val="936888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A1A3E1F0-B5EF-49C5-810A-B1B32AEDDC80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7E6EAFB7E375B4FA8D2FF7FD64788B7" ma:contentTypeVersion="13" ma:contentTypeDescription="Een nieuw document maken." ma:contentTypeScope="" ma:versionID="b740500068ca6a65d1673997952baa55">
  <xsd:schema xmlns:xsd="http://www.w3.org/2001/XMLSchema" xmlns:xs="http://www.w3.org/2001/XMLSchema" xmlns:p="http://schemas.microsoft.com/office/2006/metadata/properties" xmlns:ns3="0bfbde32-856c-4dfd-bc38-4322d606c322" xmlns:ns4="169eb86d-0fb8-4364-bb17-d27f6b2029d0" targetNamespace="http://schemas.microsoft.com/office/2006/metadata/properties" ma:root="true" ma:fieldsID="f0d55163831cfaaa1afc723100ca85c9" ns3:_="" ns4:_="">
    <xsd:import namespace="0bfbde32-856c-4dfd-bc38-4322d606c322"/>
    <xsd:import namespace="169eb86d-0fb8-4364-bb17-d27f6b2029d0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fbde32-856c-4dfd-bc38-4322d606c32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Gedeeld met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int-hash delen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9eb86d-0fb8-4364-bb17-d27f6b2029d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2074BFD-F73D-403E-A392-E22DE1F17C6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bfbde32-856c-4dfd-bc38-4322d606c322"/>
    <ds:schemaRef ds:uri="169eb86d-0fb8-4364-bb17-d27f6b2029d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2EB8DB5-D4FE-4B53-A9E2-EC638222CDC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ED9C641-208A-4B74-870F-1414FCDABF85}">
  <ds:schemaRefs>
    <ds:schemaRef ds:uri="http://schemas.microsoft.com/office/2006/metadata/properties"/>
    <ds:schemaRef ds:uri="http://purl.org/dc/elements/1.1/"/>
    <ds:schemaRef ds:uri="http://purl.org/dc/dcmitype/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169eb86d-0fb8-4364-bb17-d27f6b2029d0"/>
    <ds:schemaRef ds:uri="0bfbde32-856c-4dfd-bc38-4322d606c32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Badge</Template>
  <TotalTime>1494</TotalTime>
  <Words>603</Words>
  <Application>Microsoft Office PowerPoint</Application>
  <PresentationFormat>Diavoorstelling (4:3)</PresentationFormat>
  <Paragraphs>133</Paragraphs>
  <Slides>11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6" baseType="lpstr">
      <vt:lpstr>Arial</vt:lpstr>
      <vt:lpstr>Gill Sans MT</vt:lpstr>
      <vt:lpstr>Impact</vt:lpstr>
      <vt:lpstr>Wingdings</vt:lpstr>
      <vt:lpstr>Badge</vt:lpstr>
      <vt:lpstr>Verdunningen </vt:lpstr>
      <vt:lpstr>Herhaling: Oplossingen </vt:lpstr>
      <vt:lpstr>verdunningen</vt:lpstr>
      <vt:lpstr>Verdunningen</vt:lpstr>
      <vt:lpstr>Verdunningen Drie stappen</vt:lpstr>
      <vt:lpstr>Pak je formulekaart erbij</vt:lpstr>
      <vt:lpstr>Som 1</vt:lpstr>
      <vt:lpstr>Som 3</vt:lpstr>
      <vt:lpstr>Som 6</vt:lpstr>
      <vt:lpstr>PowerPoint-presentatie</vt:lpstr>
      <vt:lpstr>Aan de slag!</vt:lpstr>
    </vt:vector>
  </TitlesOfParts>
  <Company>Noorderpoort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Verdunningen</dc:title>
  <dc:creator>Vereecken,V.</dc:creator>
  <cp:lastModifiedBy>Judith Iedema</cp:lastModifiedBy>
  <cp:revision>13</cp:revision>
  <dcterms:created xsi:type="dcterms:W3CDTF">2014-12-04T10:53:06Z</dcterms:created>
  <dcterms:modified xsi:type="dcterms:W3CDTF">2020-05-12T15:02:26Z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0x010100B7E6EAFB7E375B4FA8D2FF7FD64788B7</vt:lpwstr>
  </property>
</Properties>
</file>