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63" r:id="rId5"/>
    <p:sldId id="264" r:id="rId6"/>
    <p:sldId id="267" r:id="rId7"/>
    <p:sldId id="265" r:id="rId8"/>
    <p:sldId id="266" r:id="rId9"/>
    <p:sldId id="268" r:id="rId10"/>
    <p:sldId id="269" r:id="rId11"/>
    <p:sldId id="270" r:id="rId12"/>
    <p:sldId id="271" r:id="rId13"/>
    <p:sldId id="272" r:id="rId14"/>
    <p:sldId id="273" r:id="rId15"/>
    <p:sldId id="274" r:id="rId16"/>
    <p:sldId id="275" r:id="rId17"/>
    <p:sldId id="276" r:id="rId18"/>
    <p:sldId id="278" r:id="rId19"/>
    <p:sldId id="277"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644"/>
    <a:srgbClr val="A7FF00"/>
    <a:srgbClr val="B8A1FF"/>
    <a:srgbClr val="431F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9DC976-55D0-4DD8-A29F-49C32F328D22}" v="6" dt="2022-10-18T12:48:22.118"/>
    <p1510:client id="{D2DC3DDD-3A09-4D94-BC35-D143DFB0ACCD}" v="809" dt="2022-10-18T08:52:13.883"/>
  </p1510:revLst>
</p1510:revInfo>
</file>

<file path=ppt/tableStyles.xml><?xml version="1.0" encoding="utf-8"?>
<a:tblStyleLst xmlns:a="http://schemas.openxmlformats.org/drawingml/2006/main" def="{5C22544A-7EE6-4342-B048-85BDC9FD1C3A}">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Stijl, lich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0968" autoAdjust="0"/>
  </p:normalViewPr>
  <p:slideViewPr>
    <p:cSldViewPr snapToGrid="0">
      <p:cViewPr varScale="1">
        <p:scale>
          <a:sx n="118" d="100"/>
          <a:sy n="118" d="100"/>
        </p:scale>
        <p:origin x="2362"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143DB5-4397-4F4F-AB32-7C94652B8B9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2961FE5-F1B2-47FD-B4FD-A3A53C4403F1}">
      <dgm:prSet/>
      <dgm:spPr/>
      <dgm:t>
        <a:bodyPr/>
        <a:lstStyle/>
        <a:p>
          <a:r>
            <a:rPr lang="nl-NL" b="1" dirty="0"/>
            <a:t>Uitleg en voorbeeld:</a:t>
          </a:r>
          <a:endParaRPr lang="en-US" dirty="0"/>
        </a:p>
      </dgm:t>
    </dgm:pt>
    <dgm:pt modelId="{EDD9AC12-A638-46FD-8023-FEF4EBD4D21D}" type="parTrans" cxnId="{0F4D1636-0B9A-456B-AB05-678FBB0975F0}">
      <dgm:prSet/>
      <dgm:spPr/>
      <dgm:t>
        <a:bodyPr/>
        <a:lstStyle/>
        <a:p>
          <a:endParaRPr lang="en-US"/>
        </a:p>
      </dgm:t>
    </dgm:pt>
    <dgm:pt modelId="{E0A2E288-B554-412F-9268-BF17AED7E274}" type="sibTrans" cxnId="{0F4D1636-0B9A-456B-AB05-678FBB0975F0}">
      <dgm:prSet/>
      <dgm:spPr/>
      <dgm:t>
        <a:bodyPr/>
        <a:lstStyle/>
        <a:p>
          <a:endParaRPr lang="en-US"/>
        </a:p>
      </dgm:t>
    </dgm:pt>
    <dgm:pt modelId="{58385F76-D7C2-434B-95EF-D3BC8380FDCE}">
      <dgm:prSet/>
      <dgm:spPr/>
      <dgm:t>
        <a:bodyPr/>
        <a:lstStyle/>
        <a:p>
          <a:r>
            <a:rPr lang="nl-NL"/>
            <a:t>Koppel per week één activiteit, taak en/of doel aan één fase.</a:t>
          </a:r>
          <a:endParaRPr lang="en-US" dirty="0"/>
        </a:p>
      </dgm:t>
    </dgm:pt>
    <dgm:pt modelId="{569C9479-BEBA-4227-8A01-19C882D16DE8}" type="parTrans" cxnId="{E9930790-2201-4A96-8AC5-B100E242CC5E}">
      <dgm:prSet/>
      <dgm:spPr/>
      <dgm:t>
        <a:bodyPr/>
        <a:lstStyle/>
        <a:p>
          <a:endParaRPr lang="en-US"/>
        </a:p>
      </dgm:t>
    </dgm:pt>
    <dgm:pt modelId="{D5037CB9-7A84-4E9F-ABFA-72F5B2B921F9}" type="sibTrans" cxnId="{E9930790-2201-4A96-8AC5-B100E242CC5E}">
      <dgm:prSet/>
      <dgm:spPr/>
      <dgm:t>
        <a:bodyPr/>
        <a:lstStyle/>
        <a:p>
          <a:endParaRPr lang="en-US"/>
        </a:p>
      </dgm:t>
    </dgm:pt>
    <dgm:pt modelId="{0AE1BCFE-A11F-450E-8D8B-0C994EE411EB}">
      <dgm:prSet/>
      <dgm:spPr/>
      <dgm:t>
        <a:bodyPr/>
        <a:lstStyle/>
        <a:p>
          <a:r>
            <a:rPr lang="nl-NL" b="1"/>
            <a:t>Voorbeelden:</a:t>
          </a:r>
          <a:endParaRPr lang="en-US"/>
        </a:p>
      </dgm:t>
    </dgm:pt>
    <dgm:pt modelId="{BBDEB999-F802-4310-9537-889456460510}" type="parTrans" cxnId="{23DD2098-E202-40DA-8256-CA1F8D27CF77}">
      <dgm:prSet/>
      <dgm:spPr/>
      <dgm:t>
        <a:bodyPr/>
        <a:lstStyle/>
        <a:p>
          <a:endParaRPr lang="en-US"/>
        </a:p>
      </dgm:t>
    </dgm:pt>
    <dgm:pt modelId="{94B10CA7-A2AC-45FD-8021-CD13D578CB78}" type="sibTrans" cxnId="{23DD2098-E202-40DA-8256-CA1F8D27CF77}">
      <dgm:prSet/>
      <dgm:spPr/>
      <dgm:t>
        <a:bodyPr/>
        <a:lstStyle/>
        <a:p>
          <a:endParaRPr lang="en-US"/>
        </a:p>
      </dgm:t>
    </dgm:pt>
    <dgm:pt modelId="{65F82417-2D25-460C-AEDC-42313FDB7AF5}">
      <dgm:prSet/>
      <dgm:spPr/>
      <dgm:t>
        <a:bodyPr/>
        <a:lstStyle/>
        <a:p>
          <a:r>
            <a:rPr lang="nl-NL" dirty="0"/>
            <a:t>Bedenken van de activiteiten tijdens het Verhalencafé </a:t>
          </a:r>
          <a:r>
            <a:rPr lang="nl-NL" dirty="0">
              <a:sym typeface="Wingdings" panose="05000000000000000000" pitchFamily="2" charset="2"/>
            </a:rPr>
            <a:t></a:t>
          </a:r>
          <a:r>
            <a:rPr lang="nl-NL" dirty="0"/>
            <a:t> In de initiatieffase, want als groep worden er ideeën bedacht hoe het uiteindelijke resultaat eruit moet komen te zien.</a:t>
          </a:r>
          <a:endParaRPr lang="en-US" dirty="0"/>
        </a:p>
      </dgm:t>
    </dgm:pt>
    <dgm:pt modelId="{F1E45ED1-1A85-4E76-9E95-88606C2266F2}" type="parTrans" cxnId="{43964B50-5456-4C6A-85A6-EE28B3956BBC}">
      <dgm:prSet/>
      <dgm:spPr/>
      <dgm:t>
        <a:bodyPr/>
        <a:lstStyle/>
        <a:p>
          <a:endParaRPr lang="en-US"/>
        </a:p>
      </dgm:t>
    </dgm:pt>
    <dgm:pt modelId="{8CB88FD7-421E-40A1-8F36-260C1DD06ED2}" type="sibTrans" cxnId="{43964B50-5456-4C6A-85A6-EE28B3956BBC}">
      <dgm:prSet/>
      <dgm:spPr/>
      <dgm:t>
        <a:bodyPr/>
        <a:lstStyle/>
        <a:p>
          <a:endParaRPr lang="en-US"/>
        </a:p>
      </dgm:t>
    </dgm:pt>
    <dgm:pt modelId="{AFF1E236-BBE4-42A4-A723-F44F2ACCB48B}">
      <dgm:prSet/>
      <dgm:spPr/>
      <dgm:t>
        <a:bodyPr/>
        <a:lstStyle/>
        <a:p>
          <a:r>
            <a:rPr lang="nl-NL" dirty="0"/>
            <a:t>Maken van een draaiboek </a:t>
          </a:r>
          <a:r>
            <a:rPr lang="nl-NL" dirty="0">
              <a:sym typeface="Wingdings" panose="05000000000000000000" pitchFamily="2" charset="2"/>
            </a:rPr>
            <a:t></a:t>
          </a:r>
          <a:r>
            <a:rPr lang="nl-NL" dirty="0"/>
            <a:t> In het uitvoerende fase, want het is belangrijk dat de planning wordt bewaakt. Door middel van een draaiboek weet iedereen wat hij/zij moet doen op de avond zelf.</a:t>
          </a:r>
          <a:endParaRPr lang="en-US" dirty="0"/>
        </a:p>
      </dgm:t>
    </dgm:pt>
    <dgm:pt modelId="{63435475-E30C-4F1F-A704-9577738DCF2B}" type="parTrans" cxnId="{E6B56B43-C69F-4E01-A95D-AF6E3F8231FB}">
      <dgm:prSet/>
      <dgm:spPr/>
      <dgm:t>
        <a:bodyPr/>
        <a:lstStyle/>
        <a:p>
          <a:endParaRPr lang="en-US"/>
        </a:p>
      </dgm:t>
    </dgm:pt>
    <dgm:pt modelId="{CE3D139C-F9F6-46E5-B7ED-8B9299E5353C}" type="sibTrans" cxnId="{E6B56B43-C69F-4E01-A95D-AF6E3F8231FB}">
      <dgm:prSet/>
      <dgm:spPr/>
      <dgm:t>
        <a:bodyPr/>
        <a:lstStyle/>
        <a:p>
          <a:endParaRPr lang="en-US"/>
        </a:p>
      </dgm:t>
    </dgm:pt>
    <dgm:pt modelId="{E114B802-6571-4F84-95F8-38F7DF36FDC1}" type="pres">
      <dgm:prSet presAssocID="{A9143DB5-4397-4F4F-AB32-7C94652B8B9F}" presName="linear" presStyleCnt="0">
        <dgm:presLayoutVars>
          <dgm:animLvl val="lvl"/>
          <dgm:resizeHandles val="exact"/>
        </dgm:presLayoutVars>
      </dgm:prSet>
      <dgm:spPr/>
    </dgm:pt>
    <dgm:pt modelId="{734BC1A1-813A-4891-9D12-7757908CB4BB}" type="pres">
      <dgm:prSet presAssocID="{C2961FE5-F1B2-47FD-B4FD-A3A53C4403F1}" presName="parentText" presStyleLbl="node1" presStyleIdx="0" presStyleCnt="3">
        <dgm:presLayoutVars>
          <dgm:chMax val="0"/>
          <dgm:bulletEnabled val="1"/>
        </dgm:presLayoutVars>
      </dgm:prSet>
      <dgm:spPr/>
    </dgm:pt>
    <dgm:pt modelId="{15B55A0C-5423-4EFC-8EB8-C41D0F9F43F3}" type="pres">
      <dgm:prSet presAssocID="{E0A2E288-B554-412F-9268-BF17AED7E274}" presName="spacer" presStyleCnt="0"/>
      <dgm:spPr/>
    </dgm:pt>
    <dgm:pt modelId="{794B2959-3E93-4BD3-8172-C3932A163941}" type="pres">
      <dgm:prSet presAssocID="{58385F76-D7C2-434B-95EF-D3BC8380FDCE}" presName="parentText" presStyleLbl="node1" presStyleIdx="1" presStyleCnt="3">
        <dgm:presLayoutVars>
          <dgm:chMax val="0"/>
          <dgm:bulletEnabled val="1"/>
        </dgm:presLayoutVars>
      </dgm:prSet>
      <dgm:spPr/>
    </dgm:pt>
    <dgm:pt modelId="{0C87FA87-DC49-4FD6-9EA8-304E7E130D2A}" type="pres">
      <dgm:prSet presAssocID="{D5037CB9-7A84-4E9F-ABFA-72F5B2B921F9}" presName="spacer" presStyleCnt="0"/>
      <dgm:spPr/>
    </dgm:pt>
    <dgm:pt modelId="{63785554-4E4A-4484-BEAB-AD5BC5B59709}" type="pres">
      <dgm:prSet presAssocID="{0AE1BCFE-A11F-450E-8D8B-0C994EE411EB}" presName="parentText" presStyleLbl="node1" presStyleIdx="2" presStyleCnt="3">
        <dgm:presLayoutVars>
          <dgm:chMax val="0"/>
          <dgm:bulletEnabled val="1"/>
        </dgm:presLayoutVars>
      </dgm:prSet>
      <dgm:spPr/>
    </dgm:pt>
    <dgm:pt modelId="{45C63533-FB89-4157-88FD-39AA785EEAC6}" type="pres">
      <dgm:prSet presAssocID="{0AE1BCFE-A11F-450E-8D8B-0C994EE411EB}" presName="childText" presStyleLbl="revTx" presStyleIdx="0" presStyleCnt="1">
        <dgm:presLayoutVars>
          <dgm:bulletEnabled val="1"/>
        </dgm:presLayoutVars>
      </dgm:prSet>
      <dgm:spPr/>
    </dgm:pt>
  </dgm:ptLst>
  <dgm:cxnLst>
    <dgm:cxn modelId="{B76D3E34-0977-4270-9C5A-4CA84517ABA2}" type="presOf" srcId="{58385F76-D7C2-434B-95EF-D3BC8380FDCE}" destId="{794B2959-3E93-4BD3-8172-C3932A163941}" srcOrd="0" destOrd="0" presId="urn:microsoft.com/office/officeart/2005/8/layout/vList2"/>
    <dgm:cxn modelId="{0F4D1636-0B9A-456B-AB05-678FBB0975F0}" srcId="{A9143DB5-4397-4F4F-AB32-7C94652B8B9F}" destId="{C2961FE5-F1B2-47FD-B4FD-A3A53C4403F1}" srcOrd="0" destOrd="0" parTransId="{EDD9AC12-A638-46FD-8023-FEF4EBD4D21D}" sibTransId="{E0A2E288-B554-412F-9268-BF17AED7E274}"/>
    <dgm:cxn modelId="{E6B56B43-C69F-4E01-A95D-AF6E3F8231FB}" srcId="{0AE1BCFE-A11F-450E-8D8B-0C994EE411EB}" destId="{AFF1E236-BBE4-42A4-A723-F44F2ACCB48B}" srcOrd="1" destOrd="0" parTransId="{63435475-E30C-4F1F-A704-9577738DCF2B}" sibTransId="{CE3D139C-F9F6-46E5-B7ED-8B9299E5353C}"/>
    <dgm:cxn modelId="{D306B845-6DEB-46DD-B441-9699EB307C79}" type="presOf" srcId="{C2961FE5-F1B2-47FD-B4FD-A3A53C4403F1}" destId="{734BC1A1-813A-4891-9D12-7757908CB4BB}" srcOrd="0" destOrd="0" presId="urn:microsoft.com/office/officeart/2005/8/layout/vList2"/>
    <dgm:cxn modelId="{76B68368-6B70-4845-BAED-4ADB0CF8A541}" type="presOf" srcId="{A9143DB5-4397-4F4F-AB32-7C94652B8B9F}" destId="{E114B802-6571-4F84-95F8-38F7DF36FDC1}" srcOrd="0" destOrd="0" presId="urn:microsoft.com/office/officeart/2005/8/layout/vList2"/>
    <dgm:cxn modelId="{43964B50-5456-4C6A-85A6-EE28B3956BBC}" srcId="{0AE1BCFE-A11F-450E-8D8B-0C994EE411EB}" destId="{65F82417-2D25-460C-AEDC-42313FDB7AF5}" srcOrd="0" destOrd="0" parTransId="{F1E45ED1-1A85-4E76-9E95-88606C2266F2}" sibTransId="{8CB88FD7-421E-40A1-8F36-260C1DD06ED2}"/>
    <dgm:cxn modelId="{7409F254-497D-45ED-B979-C7144CF389C8}" type="presOf" srcId="{AFF1E236-BBE4-42A4-A723-F44F2ACCB48B}" destId="{45C63533-FB89-4157-88FD-39AA785EEAC6}" srcOrd="0" destOrd="1" presId="urn:microsoft.com/office/officeart/2005/8/layout/vList2"/>
    <dgm:cxn modelId="{124AF678-119D-4397-B205-9309491583F6}" type="presOf" srcId="{0AE1BCFE-A11F-450E-8D8B-0C994EE411EB}" destId="{63785554-4E4A-4484-BEAB-AD5BC5B59709}" srcOrd="0" destOrd="0" presId="urn:microsoft.com/office/officeart/2005/8/layout/vList2"/>
    <dgm:cxn modelId="{E9930790-2201-4A96-8AC5-B100E242CC5E}" srcId="{A9143DB5-4397-4F4F-AB32-7C94652B8B9F}" destId="{58385F76-D7C2-434B-95EF-D3BC8380FDCE}" srcOrd="1" destOrd="0" parTransId="{569C9479-BEBA-4227-8A01-19C882D16DE8}" sibTransId="{D5037CB9-7A84-4E9F-ABFA-72F5B2B921F9}"/>
    <dgm:cxn modelId="{23DD2098-E202-40DA-8256-CA1F8D27CF77}" srcId="{A9143DB5-4397-4F4F-AB32-7C94652B8B9F}" destId="{0AE1BCFE-A11F-450E-8D8B-0C994EE411EB}" srcOrd="2" destOrd="0" parTransId="{BBDEB999-F802-4310-9537-889456460510}" sibTransId="{94B10CA7-A2AC-45FD-8021-CD13D578CB78}"/>
    <dgm:cxn modelId="{93CC64EE-E733-4B96-ADD5-98E1E2D26A94}" type="presOf" srcId="{65F82417-2D25-460C-AEDC-42313FDB7AF5}" destId="{45C63533-FB89-4157-88FD-39AA785EEAC6}" srcOrd="0" destOrd="0" presId="urn:microsoft.com/office/officeart/2005/8/layout/vList2"/>
    <dgm:cxn modelId="{CA6FFFB5-A67C-4352-B9EA-0A52FB1B0DD0}" type="presParOf" srcId="{E114B802-6571-4F84-95F8-38F7DF36FDC1}" destId="{734BC1A1-813A-4891-9D12-7757908CB4BB}" srcOrd="0" destOrd="0" presId="urn:microsoft.com/office/officeart/2005/8/layout/vList2"/>
    <dgm:cxn modelId="{A36D85C5-CF14-4FD6-9863-5F204B52C061}" type="presParOf" srcId="{E114B802-6571-4F84-95F8-38F7DF36FDC1}" destId="{15B55A0C-5423-4EFC-8EB8-C41D0F9F43F3}" srcOrd="1" destOrd="0" presId="urn:microsoft.com/office/officeart/2005/8/layout/vList2"/>
    <dgm:cxn modelId="{6E248BA9-1629-470F-B43A-DE714A98C48C}" type="presParOf" srcId="{E114B802-6571-4F84-95F8-38F7DF36FDC1}" destId="{794B2959-3E93-4BD3-8172-C3932A163941}" srcOrd="2" destOrd="0" presId="urn:microsoft.com/office/officeart/2005/8/layout/vList2"/>
    <dgm:cxn modelId="{BAEB2ACD-A64E-48CE-AB24-FEEB7D7CE9CB}" type="presParOf" srcId="{E114B802-6571-4F84-95F8-38F7DF36FDC1}" destId="{0C87FA87-DC49-4FD6-9EA8-304E7E130D2A}" srcOrd="3" destOrd="0" presId="urn:microsoft.com/office/officeart/2005/8/layout/vList2"/>
    <dgm:cxn modelId="{86448A63-FD79-4EC5-BDE9-6A52C353C0B7}" type="presParOf" srcId="{E114B802-6571-4F84-95F8-38F7DF36FDC1}" destId="{63785554-4E4A-4484-BEAB-AD5BC5B59709}" srcOrd="4" destOrd="0" presId="urn:microsoft.com/office/officeart/2005/8/layout/vList2"/>
    <dgm:cxn modelId="{42039355-DAC3-4D82-9F5C-09EE96E44516}" type="presParOf" srcId="{E114B802-6571-4F84-95F8-38F7DF36FDC1}" destId="{45C63533-FB89-4157-88FD-39AA785EEAC6}"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4BC1A1-813A-4891-9D12-7757908CB4BB}">
      <dsp:nvSpPr>
        <dsp:cNvPr id="0" name=""/>
        <dsp:cNvSpPr/>
      </dsp:nvSpPr>
      <dsp:spPr>
        <a:xfrm>
          <a:off x="0" y="345009"/>
          <a:ext cx="6678385"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NL" sz="2000" b="1" kern="1200" dirty="0"/>
            <a:t>Uitleg en voorbeeld:</a:t>
          </a:r>
          <a:endParaRPr lang="en-US" sz="2000" kern="1200" dirty="0"/>
        </a:p>
      </dsp:txBody>
      <dsp:txXfrm>
        <a:off x="23417" y="368426"/>
        <a:ext cx="6631551" cy="432866"/>
      </dsp:txXfrm>
    </dsp:sp>
    <dsp:sp modelId="{794B2959-3E93-4BD3-8172-C3932A163941}">
      <dsp:nvSpPr>
        <dsp:cNvPr id="0" name=""/>
        <dsp:cNvSpPr/>
      </dsp:nvSpPr>
      <dsp:spPr>
        <a:xfrm>
          <a:off x="0" y="882309"/>
          <a:ext cx="6678385"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NL" sz="2000" kern="1200"/>
            <a:t>Koppel per week één activiteit, taak en/of doel aan één fase.</a:t>
          </a:r>
          <a:endParaRPr lang="en-US" sz="2000" kern="1200" dirty="0"/>
        </a:p>
      </dsp:txBody>
      <dsp:txXfrm>
        <a:off x="23417" y="905726"/>
        <a:ext cx="6631551" cy="432866"/>
      </dsp:txXfrm>
    </dsp:sp>
    <dsp:sp modelId="{63785554-4E4A-4484-BEAB-AD5BC5B59709}">
      <dsp:nvSpPr>
        <dsp:cNvPr id="0" name=""/>
        <dsp:cNvSpPr/>
      </dsp:nvSpPr>
      <dsp:spPr>
        <a:xfrm>
          <a:off x="0" y="1419609"/>
          <a:ext cx="6678385"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NL" sz="2000" b="1" kern="1200"/>
            <a:t>Voorbeelden:</a:t>
          </a:r>
          <a:endParaRPr lang="en-US" sz="2000" kern="1200"/>
        </a:p>
      </dsp:txBody>
      <dsp:txXfrm>
        <a:off x="23417" y="1443026"/>
        <a:ext cx="6631551" cy="432866"/>
      </dsp:txXfrm>
    </dsp:sp>
    <dsp:sp modelId="{45C63533-FB89-4157-88FD-39AA785EEAC6}">
      <dsp:nvSpPr>
        <dsp:cNvPr id="0" name=""/>
        <dsp:cNvSpPr/>
      </dsp:nvSpPr>
      <dsp:spPr>
        <a:xfrm>
          <a:off x="0" y="1899309"/>
          <a:ext cx="6678385" cy="1449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039"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nl-NL" sz="1600" kern="1200" dirty="0"/>
            <a:t>Bedenken van de activiteiten tijdens het Verhalencafé </a:t>
          </a:r>
          <a:r>
            <a:rPr lang="nl-NL" sz="1600" kern="1200" dirty="0">
              <a:sym typeface="Wingdings" panose="05000000000000000000" pitchFamily="2" charset="2"/>
            </a:rPr>
            <a:t></a:t>
          </a:r>
          <a:r>
            <a:rPr lang="nl-NL" sz="1600" kern="1200" dirty="0"/>
            <a:t> In de initiatieffase, want als groep worden er ideeën bedacht hoe het uiteindelijke resultaat eruit moet komen te zien.</a:t>
          </a:r>
          <a:endParaRPr lang="en-US" sz="1600" kern="1200" dirty="0"/>
        </a:p>
        <a:p>
          <a:pPr marL="171450" lvl="1" indent="-171450" algn="l" defTabSz="711200">
            <a:lnSpc>
              <a:spcPct val="90000"/>
            </a:lnSpc>
            <a:spcBef>
              <a:spcPct val="0"/>
            </a:spcBef>
            <a:spcAft>
              <a:spcPct val="20000"/>
            </a:spcAft>
            <a:buChar char="•"/>
          </a:pPr>
          <a:r>
            <a:rPr lang="nl-NL" sz="1600" kern="1200" dirty="0"/>
            <a:t>Maken van een draaiboek </a:t>
          </a:r>
          <a:r>
            <a:rPr lang="nl-NL" sz="1600" kern="1200" dirty="0">
              <a:sym typeface="Wingdings" panose="05000000000000000000" pitchFamily="2" charset="2"/>
            </a:rPr>
            <a:t></a:t>
          </a:r>
          <a:r>
            <a:rPr lang="nl-NL" sz="1600" kern="1200" dirty="0"/>
            <a:t> In het uitvoerende fase, want het is belangrijk dat de planning wordt bewaakt. Door middel van een draaiboek weet iedereen wat hij/zij moet doen op de avond zelf.</a:t>
          </a:r>
          <a:endParaRPr lang="en-US" sz="1600" kern="1200" dirty="0"/>
        </a:p>
      </dsp:txBody>
      <dsp:txXfrm>
        <a:off x="0" y="1899309"/>
        <a:ext cx="6678385" cy="1449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631538-1FC0-48D9-B70E-2DC3874948F2}" type="datetimeFigureOut">
              <a:rPr lang="nl-NL" smtClean="0"/>
              <a:t>19-10-2022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CD9B25-5126-4124-8E8A-22611371FAEC}" type="slidenum">
              <a:rPr lang="nl-NL" smtClean="0"/>
              <a:t>‹nr.›</a:t>
            </a:fld>
            <a:endParaRPr lang="nl-NL"/>
          </a:p>
        </p:txBody>
      </p:sp>
    </p:spTree>
    <p:extLst>
      <p:ext uri="{BB962C8B-B14F-4D97-AF65-F5344CB8AC3E}">
        <p14:creationId xmlns:p14="http://schemas.microsoft.com/office/powerpoint/2010/main" val="3334477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19-10-2022</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905244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19-10-2022</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920274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B9E8D4D1-00C4-4E8E-99A5-8D1DF5379DBE}" type="datetimeFigureOut">
              <a:rPr lang="nl-NL" smtClean="0"/>
              <a:t>19-10-2022</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9875448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19-10-2022</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996255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1.xml"/><Relationship Id="rId7" Type="http://schemas.openxmlformats.org/officeDocument/2006/relationships/image" Target="../media/image1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sz="4400" b="1" dirty="0">
                <a:solidFill>
                  <a:srgbClr val="002060"/>
                </a:solidFill>
                <a:latin typeface="Arial" panose="020B0604020202020204" pitchFamily="34" charset="0"/>
                <a:cs typeface="Arial" panose="020B0604020202020204" pitchFamily="34" charset="0"/>
              </a:rPr>
              <a:t>IBS ‘Mijn leefomgeving’</a:t>
            </a:r>
            <a:endParaRPr lang="nl-NL" sz="4400" dirty="0">
              <a:solidFill>
                <a:srgbClr val="002060"/>
              </a:solidFill>
              <a:latin typeface="Arial" panose="020B0604020202020204" pitchFamily="34" charset="0"/>
              <a:cs typeface="Arial" panose="020B0604020202020204" pitchFamily="34" charset="0"/>
            </a:endParaRPr>
          </a:p>
        </p:txBody>
      </p:sp>
      <p:sp>
        <p:nvSpPr>
          <p:cNvPr id="5" name="Tijdelijke aanduiding voor inhoud 5">
            <a:extLst>
              <a:ext uri="{FF2B5EF4-FFF2-40B4-BE49-F238E27FC236}">
                <a16:creationId xmlns:a16="http://schemas.microsoft.com/office/drawing/2014/main" id="{D3700955-4AB3-462E-A398-76CFA58BDAB0}"/>
              </a:ext>
            </a:extLst>
          </p:cNvPr>
          <p:cNvSpPr txBox="1">
            <a:spLocks/>
          </p:cNvSpPr>
          <p:nvPr/>
        </p:nvSpPr>
        <p:spPr>
          <a:xfrm>
            <a:off x="8733347" y="1736252"/>
            <a:ext cx="2562138" cy="203280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200" b="1" dirty="0">
                <a:solidFill>
                  <a:srgbClr val="000644"/>
                </a:solidFill>
                <a:latin typeface="Arial" panose="020B0604020202020204" pitchFamily="34" charset="0"/>
                <a:cs typeface="Arial" panose="020B0604020202020204" pitchFamily="34" charset="0"/>
              </a:rPr>
              <a:t>IBS Thema</a:t>
            </a:r>
          </a:p>
          <a:p>
            <a:pPr>
              <a:buFont typeface="Wingdings" panose="05000000000000000000" pitchFamily="2" charset="2"/>
              <a:buChar char="ü"/>
            </a:pPr>
            <a:r>
              <a:rPr lang="nl-NL" sz="1200" dirty="0">
                <a:solidFill>
                  <a:schemeClr val="bg1">
                    <a:lumMod val="65000"/>
                  </a:schemeClr>
                </a:solidFill>
                <a:latin typeface="Arial"/>
                <a:cs typeface="Arial"/>
              </a:rPr>
              <a:t> </a:t>
            </a:r>
            <a:r>
              <a:rPr lang="nl-NL" sz="1200" b="1" dirty="0">
                <a:latin typeface="Arial"/>
                <a:cs typeface="Arial"/>
              </a:rPr>
              <a:t>Projectmanagement</a:t>
            </a:r>
          </a:p>
          <a:p>
            <a:pPr>
              <a:buFont typeface="Wingdings" panose="05000000000000000000" pitchFamily="2" charset="2"/>
              <a:buChar char="q"/>
            </a:pPr>
            <a:r>
              <a:rPr lang="nl-NL" sz="1200" dirty="0">
                <a:solidFill>
                  <a:schemeClr val="bg1">
                    <a:lumMod val="65000"/>
                  </a:schemeClr>
                </a:solidFill>
                <a:latin typeface="Arial" panose="020B0604020202020204" pitchFamily="34" charset="0"/>
                <a:cs typeface="Arial" panose="020B0604020202020204" pitchFamily="34" charset="0"/>
              </a:rPr>
              <a:t> </a:t>
            </a:r>
            <a:r>
              <a:rPr lang="nl-NL" sz="1200" dirty="0">
                <a:solidFill>
                  <a:schemeClr val="bg1">
                    <a:lumMod val="65000"/>
                  </a:schemeClr>
                </a:solidFill>
                <a:latin typeface="Arial"/>
                <a:cs typeface="Arial"/>
              </a:rPr>
              <a:t>Financieel management</a:t>
            </a:r>
          </a:p>
          <a:p>
            <a:pPr>
              <a:buFont typeface="Wingdings" panose="05000000000000000000" pitchFamily="2" charset="2"/>
              <a:buChar char="q"/>
            </a:pPr>
            <a:r>
              <a:rPr lang="nl-NL" sz="1200" dirty="0">
                <a:solidFill>
                  <a:schemeClr val="bg1">
                    <a:lumMod val="65000"/>
                  </a:schemeClr>
                </a:solidFill>
                <a:latin typeface="Arial"/>
                <a:cs typeface="Arial"/>
              </a:rPr>
              <a:t> Marketing en communicatie</a:t>
            </a:r>
          </a:p>
          <a:p>
            <a:pPr>
              <a:buFont typeface="Wingdings" panose="05000000000000000000" pitchFamily="2" charset="2"/>
              <a:buChar char="q"/>
            </a:pPr>
            <a:r>
              <a:rPr lang="nl-NL" sz="1200" dirty="0">
                <a:solidFill>
                  <a:schemeClr val="bg1">
                    <a:lumMod val="65000"/>
                  </a:schemeClr>
                </a:solidFill>
                <a:latin typeface="Arial"/>
                <a:cs typeface="Arial"/>
              </a:rPr>
              <a:t> De verborgen impact</a:t>
            </a:r>
          </a:p>
          <a:p>
            <a:pPr>
              <a:buFont typeface="Wingdings" panose="05000000000000000000" pitchFamily="2" charset="2"/>
              <a:buChar char="q"/>
            </a:pPr>
            <a:r>
              <a:rPr lang="nl-NL" sz="1200" dirty="0">
                <a:solidFill>
                  <a:schemeClr val="bg1">
                    <a:lumMod val="65000"/>
                  </a:schemeClr>
                </a:solidFill>
                <a:latin typeface="Arial"/>
                <a:cs typeface="Arial"/>
              </a:rPr>
              <a:t> Samenwerken</a:t>
            </a:r>
            <a:endParaRPr lang="nl-NL" sz="1200" dirty="0">
              <a:solidFill>
                <a:schemeClr val="bg1">
                  <a:lumMod val="65000"/>
                </a:schemeClr>
              </a:solidFill>
              <a:latin typeface="Arial" panose="020B0604020202020204" pitchFamily="34" charset="0"/>
              <a:cs typeface="Arial" panose="020B0604020202020204" pitchFamily="34" charset="0"/>
            </a:endParaRP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1915404" y="1729015"/>
            <a:ext cx="3216665"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800" b="1" dirty="0">
                <a:solidFill>
                  <a:srgbClr val="000644"/>
                </a:solidFill>
                <a:latin typeface="Arial" panose="020B0604020202020204" pitchFamily="34" charset="0"/>
                <a:cs typeface="Arial" panose="020B0604020202020204" pitchFamily="34" charset="0"/>
              </a:rPr>
              <a:t>Begrippen</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Risico analyse</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Interne risico</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Externe risico</a:t>
            </a:r>
          </a:p>
          <a:p>
            <a:pPr>
              <a:buFont typeface="Wingdings" panose="05000000000000000000" pitchFamily="2" charset="2"/>
              <a:buChar char="ü"/>
            </a:pPr>
            <a:r>
              <a:rPr lang="nl-NL" sz="1800" dirty="0">
                <a:latin typeface="Arial"/>
                <a:cs typeface="Arial"/>
              </a:rPr>
              <a:t>Alle hoofdstukken</a:t>
            </a:r>
          </a:p>
          <a:p>
            <a:pPr marL="0" indent="0">
              <a:buNone/>
            </a:pPr>
            <a:endParaRPr lang="nl-NL" sz="1800" dirty="0">
              <a:latin typeface="Arial" panose="020B0604020202020204" pitchFamily="34" charset="0"/>
              <a:cs typeface="Arial" panose="020B0604020202020204" pitchFamily="34" charset="0"/>
            </a:endParaRPr>
          </a:p>
          <a:p>
            <a:pPr>
              <a:buFont typeface="Wingdings" panose="05000000000000000000" pitchFamily="2" charset="2"/>
              <a:buChar char="ü"/>
            </a:pPr>
            <a:endParaRPr lang="nl-NL" sz="1800" dirty="0">
              <a:latin typeface="Arial" panose="020B0604020202020204" pitchFamily="34" charset="0"/>
              <a:cs typeface="Arial" panose="020B0604020202020204" pitchFamily="34" charset="0"/>
            </a:endParaRPr>
          </a:p>
          <a:p>
            <a:pPr>
              <a:buFont typeface="Wingdings" panose="05000000000000000000" pitchFamily="2" charset="2"/>
              <a:buChar char="ü"/>
            </a:pPr>
            <a:endParaRPr lang="nl-NL" sz="1800" dirty="0">
              <a:latin typeface="Arial" panose="020B0604020202020204" pitchFamily="34" charset="0"/>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678695167"/>
              </p:ext>
            </p:extLst>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1" kern="1200" dirty="0">
                          <a:solidFill>
                            <a:schemeClr val="bg1">
                              <a:lumMod val="65000"/>
                            </a:schemeClr>
                          </a:solidFill>
                          <a:latin typeface="+mn-lt"/>
                          <a:ea typeface="+mn-ea"/>
                          <a:cs typeface="+mn-cs"/>
                        </a:rPr>
                        <a:t>Week 1</a:t>
                      </a:r>
                    </a:p>
                  </a:txBody>
                  <a:tcPr anchor="ctr"/>
                </a:tc>
                <a:tc>
                  <a:txBody>
                    <a:bodyPr/>
                    <a:lstStyle/>
                    <a:p>
                      <a:pPr marL="0" algn="ctr" defTabSz="914400" rtl="0" eaLnBrk="1" latinLnBrk="0" hangingPunct="1"/>
                      <a:r>
                        <a:rPr lang="nl-NL" sz="1200" b="1" kern="1200" dirty="0">
                          <a:solidFill>
                            <a:schemeClr val="bg2">
                              <a:lumMod val="90000"/>
                            </a:schemeClr>
                          </a:solidFill>
                          <a:latin typeface="+mn-lt"/>
                          <a:ea typeface="+mn-ea"/>
                          <a:cs typeface="+mn-cs"/>
                        </a:rPr>
                        <a:t>Week 2</a:t>
                      </a:r>
                    </a:p>
                  </a:txBody>
                  <a:tcPr anchor="ctr"/>
                </a:tc>
                <a:tc>
                  <a:txBody>
                    <a:bodyPr/>
                    <a:lstStyle/>
                    <a:p>
                      <a:pPr algn="ctr"/>
                      <a:r>
                        <a:rPr lang="nl-NL" sz="1200" b="1" kern="1200" dirty="0">
                          <a:solidFill>
                            <a:schemeClr val="bg2">
                              <a:lumMod val="90000"/>
                            </a:schemeClr>
                          </a:solidFill>
                          <a:latin typeface="+mn-lt"/>
                          <a:ea typeface="+mn-ea"/>
                          <a:cs typeface="+mn-cs"/>
                        </a:rPr>
                        <a:t>Week 3</a:t>
                      </a:r>
                    </a:p>
                  </a:txBody>
                  <a:tcPr anchor="ctr"/>
                </a:tc>
                <a:tc>
                  <a:txBody>
                    <a:bodyPr/>
                    <a:lstStyle/>
                    <a:p>
                      <a:pPr algn="ctr"/>
                      <a:r>
                        <a:rPr lang="nl-NL" sz="1200" b="1" kern="1200">
                          <a:solidFill>
                            <a:schemeClr val="bg1">
                              <a:lumMod val="85000"/>
                            </a:schemeClr>
                          </a:solidFill>
                          <a:latin typeface="+mn-lt"/>
                          <a:ea typeface="+mn-ea"/>
                          <a:cs typeface="+mn-cs"/>
                        </a:rPr>
                        <a:t>Week 4</a:t>
                      </a:r>
                    </a:p>
                  </a:txBody>
                  <a:tcPr anchor="ctr"/>
                </a:tc>
                <a:tc>
                  <a:txBody>
                    <a:bodyPr/>
                    <a:lstStyle/>
                    <a:p>
                      <a:pPr algn="ctr"/>
                      <a:r>
                        <a:rPr lang="nl-NL" sz="1200" b="1" kern="1200">
                          <a:solidFill>
                            <a:schemeClr val="bg1">
                              <a:lumMod val="85000"/>
                            </a:schemeClr>
                          </a:solidFill>
                          <a:latin typeface="+mn-lt"/>
                          <a:ea typeface="+mn-ea"/>
                          <a:cs typeface="+mn-cs"/>
                        </a:rPr>
                        <a:t>Week 5</a:t>
                      </a:r>
                    </a:p>
                  </a:txBody>
                  <a:tcPr anchor="ctr"/>
                </a:tc>
                <a:tc>
                  <a:txBody>
                    <a:bodyPr/>
                    <a:lstStyle/>
                    <a:p>
                      <a:pPr algn="ctr"/>
                      <a:r>
                        <a:rPr lang="nl-NL" sz="1200">
                          <a:solidFill>
                            <a:schemeClr val="bg1">
                              <a:lumMod val="85000"/>
                            </a:schemeClr>
                          </a:solidFill>
                        </a:rPr>
                        <a:t>Week 6</a:t>
                      </a:r>
                    </a:p>
                  </a:txBody>
                  <a:tcPr anchor="ctr"/>
                </a:tc>
                <a:tc>
                  <a:txBody>
                    <a:bodyPr/>
                    <a:lstStyle/>
                    <a:p>
                      <a:pPr algn="ctr"/>
                      <a:r>
                        <a:rPr lang="nl-NL" sz="1200" dirty="0">
                          <a:solidFill>
                            <a:schemeClr val="tx1"/>
                          </a:solidFill>
                        </a:rPr>
                        <a:t>Week 7</a:t>
                      </a:r>
                    </a:p>
                  </a:txBody>
                  <a:tcPr anchor="ctr"/>
                </a:tc>
                <a:tc>
                  <a:txBody>
                    <a:bodyPr/>
                    <a:lstStyle/>
                    <a:p>
                      <a:pPr algn="ctr"/>
                      <a:r>
                        <a:rPr lang="nl-NL" sz="1200">
                          <a:solidFill>
                            <a:schemeClr val="bg1">
                              <a:lumMod val="85000"/>
                            </a:schemeClr>
                          </a:solidFill>
                        </a:rPr>
                        <a:t>Week 8</a:t>
                      </a:r>
                    </a:p>
                  </a:txBody>
                  <a:tcPr anchor="ctr"/>
                </a:tc>
                <a:tc>
                  <a:txBody>
                    <a:bodyPr/>
                    <a:lstStyle/>
                    <a:p>
                      <a:pPr algn="ctr"/>
                      <a:r>
                        <a:rPr lang="nl-NL" sz="120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8" name="Afbeelding 7">
            <a:extLst>
              <a:ext uri="{FF2B5EF4-FFF2-40B4-BE49-F238E27FC236}">
                <a16:creationId xmlns:a16="http://schemas.microsoft.com/office/drawing/2014/main" id="{272DB993-96F3-4002-941E-7B94050E84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198"/>
          <a:stretch/>
        </p:blipFill>
        <p:spPr>
          <a:xfrm>
            <a:off x="7714458" y="1712880"/>
            <a:ext cx="836782" cy="709602"/>
          </a:xfrm>
          <a:prstGeom prst="rect">
            <a:avLst/>
          </a:prstGeom>
        </p:spPr>
      </p:pic>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112"/>
          <a:stretch/>
        </p:blipFill>
        <p:spPr>
          <a:xfrm>
            <a:off x="896515" y="1736252"/>
            <a:ext cx="836782" cy="701959"/>
          </a:xfrm>
          <a:prstGeom prst="rect">
            <a:avLst/>
          </a:prstGeom>
        </p:spPr>
      </p:pic>
      <p:sp>
        <p:nvSpPr>
          <p:cNvPr id="10" name="Tijdelijke aanduiding voor inhoud 5">
            <a:extLst>
              <a:ext uri="{FF2B5EF4-FFF2-40B4-BE49-F238E27FC236}">
                <a16:creationId xmlns:a16="http://schemas.microsoft.com/office/drawing/2014/main" id="{60253159-9685-4938-B8A7-8D90D4ABB2F1}"/>
              </a:ext>
            </a:extLst>
          </p:cNvPr>
          <p:cNvSpPr txBox="1">
            <a:spLocks/>
          </p:cNvSpPr>
          <p:nvPr/>
        </p:nvSpPr>
        <p:spPr bwMode="auto">
          <a:xfrm>
            <a:off x="8733347" y="4128719"/>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200" b="1" dirty="0">
                <a:solidFill>
                  <a:srgbClr val="000644"/>
                </a:solidFill>
                <a:latin typeface="Arial" panose="020B0604020202020204" pitchFamily="34" charset="0"/>
                <a:cs typeface="Arial" panose="020B0604020202020204" pitchFamily="34" charset="0"/>
              </a:rPr>
              <a:t>IBS Toetsing</a:t>
            </a:r>
          </a:p>
          <a:p>
            <a:pPr>
              <a:buFont typeface="Wingdings" panose="05000000000000000000" pitchFamily="2" charset="2"/>
              <a:buChar char="ü"/>
            </a:pPr>
            <a:r>
              <a:rPr lang="nl-NL" sz="1200" dirty="0">
                <a:latin typeface="Arial" panose="020B0604020202020204" pitchFamily="34" charset="0"/>
                <a:cs typeface="Arial" panose="020B0604020202020204" pitchFamily="34" charset="0"/>
              </a:rPr>
              <a:t> Kennistoets</a:t>
            </a:r>
          </a:p>
          <a:p>
            <a:pPr>
              <a:buFont typeface="Wingdings" panose="05000000000000000000" pitchFamily="2" charset="2"/>
              <a:buChar char="ü"/>
            </a:pPr>
            <a:r>
              <a:rPr lang="nl-NL" sz="1200" dirty="0">
                <a:latin typeface="Arial" panose="020B0604020202020204" pitchFamily="34" charset="0"/>
                <a:cs typeface="Arial" panose="020B0604020202020204" pitchFamily="34" charset="0"/>
              </a:rPr>
              <a:t> Plan van aanpak</a:t>
            </a:r>
          </a:p>
          <a:p>
            <a:pPr>
              <a:buFont typeface="Wingdings" panose="05000000000000000000" pitchFamily="2" charset="2"/>
              <a:buChar char="ü"/>
            </a:pPr>
            <a:r>
              <a:rPr lang="nl-NL" sz="1200" dirty="0">
                <a:latin typeface="Arial" panose="020B0604020202020204" pitchFamily="34" charset="0"/>
                <a:cs typeface="Arial" panose="020B0604020202020204" pitchFamily="34" charset="0"/>
              </a:rPr>
              <a:t> Presentatie</a:t>
            </a:r>
          </a:p>
        </p:txBody>
      </p:sp>
      <p:pic>
        <p:nvPicPr>
          <p:cNvPr id="11" name="Afbeelding 10">
            <a:extLst>
              <a:ext uri="{FF2B5EF4-FFF2-40B4-BE49-F238E27FC236}">
                <a16:creationId xmlns:a16="http://schemas.microsoft.com/office/drawing/2014/main" id="{A72F2EFB-702C-4409-A49D-663AAFCEF8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580"/>
          <a:stretch/>
        </p:blipFill>
        <p:spPr>
          <a:xfrm>
            <a:off x="7714458" y="4128719"/>
            <a:ext cx="840560" cy="709602"/>
          </a:xfrm>
          <a:prstGeom prst="rect">
            <a:avLst/>
          </a:prstGeom>
        </p:spPr>
      </p:pic>
    </p:spTree>
    <p:extLst>
      <p:ext uri="{BB962C8B-B14F-4D97-AF65-F5344CB8AC3E}">
        <p14:creationId xmlns:p14="http://schemas.microsoft.com/office/powerpoint/2010/main" val="2859079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F98853-1B25-89C4-84E1-2BFE8C028559}"/>
              </a:ext>
            </a:extLst>
          </p:cNvPr>
          <p:cNvSpPr>
            <a:spLocks noGrp="1"/>
          </p:cNvSpPr>
          <p:nvPr>
            <p:ph type="title"/>
          </p:nvPr>
        </p:nvSpPr>
        <p:spPr>
          <a:xfrm>
            <a:off x="0" y="0"/>
            <a:ext cx="10515600" cy="1325563"/>
          </a:xfrm>
        </p:spPr>
        <p:txBody>
          <a:bodyPr/>
          <a:lstStyle/>
          <a:p>
            <a:r>
              <a:rPr lang="nl-NL" b="1" dirty="0"/>
              <a:t>H6 Tussenresultaat</a:t>
            </a:r>
          </a:p>
        </p:txBody>
      </p:sp>
      <p:sp>
        <p:nvSpPr>
          <p:cNvPr id="3" name="Tekstvak 2">
            <a:extLst>
              <a:ext uri="{FF2B5EF4-FFF2-40B4-BE49-F238E27FC236}">
                <a16:creationId xmlns:a16="http://schemas.microsoft.com/office/drawing/2014/main" id="{8FBBA0B5-5154-6DC1-8183-B837CD088308}"/>
              </a:ext>
            </a:extLst>
          </p:cNvPr>
          <p:cNvSpPr txBox="1"/>
          <p:nvPr/>
        </p:nvSpPr>
        <p:spPr>
          <a:xfrm>
            <a:off x="-1" y="1117473"/>
            <a:ext cx="10504967" cy="2862322"/>
          </a:xfrm>
          <a:prstGeom prst="rect">
            <a:avLst/>
          </a:prstGeom>
          <a:noFill/>
        </p:spPr>
        <p:txBody>
          <a:bodyPr wrap="square" rtlCol="0">
            <a:spAutoFit/>
          </a:bodyPr>
          <a:lstStyle/>
          <a:p>
            <a:r>
              <a:rPr lang="nl-NL" b="1" dirty="0"/>
              <a:t>Wat moet er in hoofdstuk 6 Tussenresultaat staan:</a:t>
            </a:r>
          </a:p>
          <a:p>
            <a:r>
              <a:rPr lang="nl-NL" b="1" dirty="0"/>
              <a:t>Eigen feedback in het IBS groepje:</a:t>
            </a:r>
          </a:p>
          <a:p>
            <a:pPr marL="285750" indent="-285750">
              <a:buFont typeface="Arial" panose="020B0604020202020204" pitchFamily="34" charset="0"/>
              <a:buChar char="•"/>
            </a:pPr>
            <a:r>
              <a:rPr lang="nl-NL" dirty="0"/>
              <a:t>Hoofdstuk 1 tot en met 5 uitgewerkt tot en met week 5</a:t>
            </a:r>
          </a:p>
          <a:p>
            <a:pPr marL="285750" indent="-285750">
              <a:buFont typeface="Arial" panose="020B0604020202020204" pitchFamily="34" charset="0"/>
              <a:buChar char="•"/>
            </a:pPr>
            <a:r>
              <a:rPr lang="nl-NL" dirty="0"/>
              <a:t>Wat is er goed aan wat er nu van hoofdstuk 1 tot en met 5 op papier staat</a:t>
            </a:r>
          </a:p>
          <a:p>
            <a:pPr marL="285750" indent="-285750">
              <a:buFont typeface="Arial" panose="020B0604020202020204" pitchFamily="34" charset="0"/>
              <a:buChar char="•"/>
            </a:pPr>
            <a:r>
              <a:rPr lang="nl-NL" dirty="0"/>
              <a:t>Waar zit de verbetering in per hoofdstuk</a:t>
            </a:r>
          </a:p>
          <a:p>
            <a:pPr marL="285750" indent="-285750">
              <a:buFont typeface="Arial" panose="020B0604020202020204" pitchFamily="34" charset="0"/>
              <a:buChar char="•"/>
            </a:pPr>
            <a:r>
              <a:rPr lang="nl-NL" dirty="0"/>
              <a:t>Hoe verloopt de samenwerking tijdens het project, wat kan beter en wat is er goed</a:t>
            </a:r>
          </a:p>
          <a:p>
            <a:pPr marL="285750" indent="-285750">
              <a:buFont typeface="Arial" panose="020B0604020202020204" pitchFamily="34" charset="0"/>
              <a:buChar char="•"/>
            </a:pPr>
            <a:endParaRPr lang="nl-NL" b="1" dirty="0"/>
          </a:p>
          <a:p>
            <a:r>
              <a:rPr lang="nl-NL" b="1" dirty="0"/>
              <a:t>De feedback van een ander IBS groepje:</a:t>
            </a:r>
          </a:p>
          <a:p>
            <a:pPr marL="285750" indent="-285750">
              <a:buFont typeface="Arial" panose="020B0604020202020204" pitchFamily="34" charset="0"/>
              <a:buChar char="•"/>
            </a:pPr>
            <a:r>
              <a:rPr lang="nl-NL" dirty="0"/>
              <a:t>V</a:t>
            </a:r>
            <a:r>
              <a:rPr lang="nl-NL" sz="1800" dirty="0"/>
              <a:t>erwerk de feedback van een ander groepje</a:t>
            </a:r>
            <a:endParaRPr lang="nl-NL" b="1" dirty="0"/>
          </a:p>
          <a:p>
            <a:endParaRPr lang="nl-NL" b="1" dirty="0"/>
          </a:p>
        </p:txBody>
      </p:sp>
      <p:pic>
        <p:nvPicPr>
          <p:cNvPr id="4" name="Afbeelding 3">
            <a:extLst>
              <a:ext uri="{FF2B5EF4-FFF2-40B4-BE49-F238E27FC236}">
                <a16:creationId xmlns:a16="http://schemas.microsoft.com/office/drawing/2014/main" id="{D61D8862-8A4B-FD61-D277-27DE9F5471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2347" y="3646967"/>
            <a:ext cx="6689653" cy="3211033"/>
          </a:xfrm>
          <a:prstGeom prst="rect">
            <a:avLst/>
          </a:prstGeom>
        </p:spPr>
      </p:pic>
      <p:pic>
        <p:nvPicPr>
          <p:cNvPr id="6" name="Afbeelding 5">
            <a:extLst>
              <a:ext uri="{FF2B5EF4-FFF2-40B4-BE49-F238E27FC236}">
                <a16:creationId xmlns:a16="http://schemas.microsoft.com/office/drawing/2014/main" id="{B1FCDB33-8C60-B143-26DC-D7D49B901629}"/>
              </a:ext>
            </a:extLst>
          </p:cNvPr>
          <p:cNvPicPr>
            <a:picLocks noChangeAspect="1"/>
          </p:cNvPicPr>
          <p:nvPr/>
        </p:nvPicPr>
        <p:blipFill>
          <a:blip r:embed="rId3"/>
          <a:stretch>
            <a:fillRect/>
          </a:stretch>
        </p:blipFill>
        <p:spPr>
          <a:xfrm>
            <a:off x="1" y="5826641"/>
            <a:ext cx="5805376" cy="1031359"/>
          </a:xfrm>
          <a:prstGeom prst="rect">
            <a:avLst/>
          </a:prstGeom>
        </p:spPr>
      </p:pic>
    </p:spTree>
    <p:extLst>
      <p:ext uri="{BB962C8B-B14F-4D97-AF65-F5344CB8AC3E}">
        <p14:creationId xmlns:p14="http://schemas.microsoft.com/office/powerpoint/2010/main" val="2862768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FC33C0-F3D7-3229-CC8A-ADA3728FDA5A}"/>
              </a:ext>
            </a:extLst>
          </p:cNvPr>
          <p:cNvSpPr>
            <a:spLocks noGrp="1"/>
          </p:cNvSpPr>
          <p:nvPr>
            <p:ph type="title"/>
          </p:nvPr>
        </p:nvSpPr>
        <p:spPr>
          <a:xfrm>
            <a:off x="0" y="0"/>
            <a:ext cx="10515600" cy="1325563"/>
          </a:xfrm>
        </p:spPr>
        <p:txBody>
          <a:bodyPr/>
          <a:lstStyle/>
          <a:p>
            <a:r>
              <a:rPr lang="nl-NL" b="1" dirty="0"/>
              <a:t>H7 Kwaliteitsbewaking</a:t>
            </a:r>
          </a:p>
        </p:txBody>
      </p:sp>
      <p:sp>
        <p:nvSpPr>
          <p:cNvPr id="3" name="Tekstvak 2">
            <a:extLst>
              <a:ext uri="{FF2B5EF4-FFF2-40B4-BE49-F238E27FC236}">
                <a16:creationId xmlns:a16="http://schemas.microsoft.com/office/drawing/2014/main" id="{D02500AA-B2FC-0B8C-7245-1BB8DB0D6C7F}"/>
              </a:ext>
            </a:extLst>
          </p:cNvPr>
          <p:cNvSpPr txBox="1"/>
          <p:nvPr/>
        </p:nvSpPr>
        <p:spPr>
          <a:xfrm>
            <a:off x="-42530" y="1002397"/>
            <a:ext cx="10558130" cy="3139321"/>
          </a:xfrm>
          <a:prstGeom prst="rect">
            <a:avLst/>
          </a:prstGeom>
          <a:noFill/>
        </p:spPr>
        <p:txBody>
          <a:bodyPr wrap="square" rtlCol="0">
            <a:spAutoFit/>
          </a:bodyPr>
          <a:lstStyle/>
          <a:p>
            <a:r>
              <a:rPr lang="nl-NL" b="1" dirty="0"/>
              <a:t>Wat moet er in hoofdstuk 7 kwaliteitsbewaking staan:</a:t>
            </a:r>
          </a:p>
          <a:p>
            <a:r>
              <a:rPr lang="nl-NL" dirty="0"/>
              <a:t>Er is beschreven op welke manier ervoor gezorgd wordt dat de kwaliteit goed bewaakt gaat worden op mimimaal de volgende punten:</a:t>
            </a:r>
          </a:p>
          <a:p>
            <a:pPr marL="285750" indent="-285750">
              <a:buFont typeface="Arial" panose="020B0604020202020204" pitchFamily="34" charset="0"/>
              <a:buChar char="•"/>
            </a:pPr>
            <a:r>
              <a:rPr lang="nl-NL" b="1" dirty="0"/>
              <a:t>Tussentijdse producten</a:t>
            </a:r>
          </a:p>
          <a:p>
            <a:pPr marL="285750" indent="-285750">
              <a:buFont typeface="Arial" panose="020B0604020202020204" pitchFamily="34" charset="0"/>
              <a:buChar char="•"/>
            </a:pPr>
            <a:r>
              <a:rPr lang="nl-NL" b="1" dirty="0"/>
              <a:t>Opgeleverde stukken van individuele projectleden</a:t>
            </a:r>
          </a:p>
          <a:p>
            <a:pPr marL="285750" indent="-285750">
              <a:buFont typeface="Arial" panose="020B0604020202020204" pitchFamily="34" charset="0"/>
              <a:buChar char="•"/>
            </a:pPr>
            <a:r>
              <a:rPr lang="nl-NL" b="1" dirty="0"/>
              <a:t>Uitvoering verhalencafé</a:t>
            </a:r>
          </a:p>
          <a:p>
            <a:pPr marL="285750" indent="-285750">
              <a:buFont typeface="Arial" panose="020B0604020202020204" pitchFamily="34" charset="0"/>
              <a:buChar char="•"/>
            </a:pPr>
            <a:r>
              <a:rPr lang="nl-NL" b="1" dirty="0"/>
              <a:t>Presentatie(s)</a:t>
            </a:r>
          </a:p>
          <a:p>
            <a:pPr marL="285750" indent="-285750">
              <a:buFont typeface="Arial" panose="020B0604020202020204" pitchFamily="34" charset="0"/>
              <a:buChar char="•"/>
            </a:pPr>
            <a:endParaRPr lang="nl-NL" b="1" dirty="0"/>
          </a:p>
          <a:p>
            <a:r>
              <a:rPr lang="nl-NL" dirty="0"/>
              <a:t>Dit doe je door te omschrijven hoe jullie er als groep voor gaan zorgen dat alles op minimaal de beoordeling 3 of hoger komt. Wat doe je qua spelling, opbouw van het document, zinsopbouw, afbeeldingen toevoegen enzovoort.</a:t>
            </a:r>
          </a:p>
        </p:txBody>
      </p:sp>
      <p:pic>
        <p:nvPicPr>
          <p:cNvPr id="5" name="Afbeelding 4">
            <a:extLst>
              <a:ext uri="{FF2B5EF4-FFF2-40B4-BE49-F238E27FC236}">
                <a16:creationId xmlns:a16="http://schemas.microsoft.com/office/drawing/2014/main" id="{983F5E2B-4F41-17F0-5F50-7A85E1037250}"/>
              </a:ext>
            </a:extLst>
          </p:cNvPr>
          <p:cNvPicPr>
            <a:picLocks noChangeAspect="1"/>
          </p:cNvPicPr>
          <p:nvPr/>
        </p:nvPicPr>
        <p:blipFill>
          <a:blip r:embed="rId2"/>
          <a:stretch>
            <a:fillRect/>
          </a:stretch>
        </p:blipFill>
        <p:spPr>
          <a:xfrm>
            <a:off x="0" y="4086225"/>
            <a:ext cx="8334375" cy="2771775"/>
          </a:xfrm>
          <a:prstGeom prst="rect">
            <a:avLst/>
          </a:prstGeom>
        </p:spPr>
      </p:pic>
    </p:spTree>
    <p:extLst>
      <p:ext uri="{BB962C8B-B14F-4D97-AF65-F5344CB8AC3E}">
        <p14:creationId xmlns:p14="http://schemas.microsoft.com/office/powerpoint/2010/main" val="1386856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EFD09D-D68B-AD21-256A-A0C58A578DCC}"/>
              </a:ext>
            </a:extLst>
          </p:cNvPr>
          <p:cNvSpPr>
            <a:spLocks noGrp="1"/>
          </p:cNvSpPr>
          <p:nvPr>
            <p:ph type="title"/>
          </p:nvPr>
        </p:nvSpPr>
        <p:spPr>
          <a:xfrm>
            <a:off x="0" y="18896"/>
            <a:ext cx="10515600" cy="1002397"/>
          </a:xfrm>
        </p:spPr>
        <p:txBody>
          <a:bodyPr/>
          <a:lstStyle/>
          <a:p>
            <a:r>
              <a:rPr lang="nl-NL" b="1" dirty="0"/>
              <a:t>H8 Projectorganisatie</a:t>
            </a:r>
          </a:p>
        </p:txBody>
      </p:sp>
      <p:sp>
        <p:nvSpPr>
          <p:cNvPr id="3" name="Tekstvak 2">
            <a:extLst>
              <a:ext uri="{FF2B5EF4-FFF2-40B4-BE49-F238E27FC236}">
                <a16:creationId xmlns:a16="http://schemas.microsoft.com/office/drawing/2014/main" id="{747FC2DD-5D9F-05C0-F3A0-73BA2335D5CF}"/>
              </a:ext>
            </a:extLst>
          </p:cNvPr>
          <p:cNvSpPr txBox="1"/>
          <p:nvPr/>
        </p:nvSpPr>
        <p:spPr>
          <a:xfrm>
            <a:off x="0" y="1021293"/>
            <a:ext cx="10484528" cy="3970318"/>
          </a:xfrm>
          <a:prstGeom prst="rect">
            <a:avLst/>
          </a:prstGeom>
          <a:noFill/>
        </p:spPr>
        <p:txBody>
          <a:bodyPr wrap="square" rtlCol="0">
            <a:spAutoFit/>
          </a:bodyPr>
          <a:lstStyle/>
          <a:p>
            <a:r>
              <a:rPr lang="nl-NL" b="1" dirty="0"/>
              <a:t>Wat moet er in hoofdstuk 8 projectorganisatie staan:</a:t>
            </a:r>
          </a:p>
          <a:p>
            <a:r>
              <a:rPr lang="nl-NL" sz="1800" b="1" dirty="0"/>
              <a:t>Lijst met namen en contactgegevens van de leden</a:t>
            </a:r>
          </a:p>
          <a:p>
            <a:endParaRPr lang="nl-NL" sz="1800" b="1" dirty="0"/>
          </a:p>
          <a:p>
            <a:r>
              <a:rPr lang="nl-NL" sz="1800" b="1" dirty="0"/>
              <a:t>Hoe de rolverdeling binnen de projectgroep is </a:t>
            </a:r>
            <a:r>
              <a:rPr lang="nl-NL" sz="1800" b="1" dirty="0">
                <a:sym typeface="Wingdings" panose="05000000000000000000" pitchFamily="2" charset="2"/>
              </a:rPr>
              <a:t> </a:t>
            </a:r>
            <a:r>
              <a:rPr lang="nl-NL" sz="1800" dirty="0">
                <a:sym typeface="Wingdings" panose="05000000000000000000" pitchFamily="2" charset="2"/>
              </a:rPr>
              <a:t>Wie is de leider, wie doet de spelling, wie zet het product in elkaar etc. </a:t>
            </a:r>
          </a:p>
          <a:p>
            <a:endParaRPr lang="nl-NL" sz="1800" dirty="0">
              <a:sym typeface="Wingdings" panose="05000000000000000000" pitchFamily="2" charset="2"/>
            </a:endParaRPr>
          </a:p>
          <a:p>
            <a:r>
              <a:rPr lang="nl-NL" sz="1800" b="1" dirty="0"/>
              <a:t>Hoe en wanneer er vergaderd wordt </a:t>
            </a:r>
            <a:r>
              <a:rPr lang="nl-NL" sz="1800" b="1" dirty="0">
                <a:sym typeface="Wingdings" panose="05000000000000000000" pitchFamily="2" charset="2"/>
              </a:rPr>
              <a:t> </a:t>
            </a:r>
            <a:r>
              <a:rPr lang="nl-NL" sz="1800" dirty="0"/>
              <a:t>(logboek)</a:t>
            </a:r>
          </a:p>
          <a:p>
            <a:endParaRPr lang="nl-NL" sz="1800" dirty="0"/>
          </a:p>
          <a:p>
            <a:r>
              <a:rPr lang="nl-NL" sz="1800" b="1" dirty="0"/>
              <a:t>Op welke manier er onderling gecommuniceerd wordt </a:t>
            </a:r>
            <a:r>
              <a:rPr lang="nl-NL" sz="1800" b="1" dirty="0">
                <a:sym typeface="Wingdings" panose="05000000000000000000" pitchFamily="2" charset="2"/>
              </a:rPr>
              <a:t> </a:t>
            </a:r>
            <a:r>
              <a:rPr lang="nl-NL" sz="1800" dirty="0">
                <a:sym typeface="Wingdings" panose="05000000000000000000" pitchFamily="2" charset="2"/>
              </a:rPr>
              <a:t>Voeg afbeeldingen toe</a:t>
            </a:r>
            <a:endParaRPr lang="nl-NL" sz="1800" b="1" dirty="0"/>
          </a:p>
          <a:p>
            <a:endParaRPr lang="nl-NL" sz="1800" b="1" dirty="0"/>
          </a:p>
          <a:p>
            <a:r>
              <a:rPr lang="nl-NL" sz="1800" b="1" dirty="0"/>
              <a:t>Hoe de stakeholders geïnformeerd blijven </a:t>
            </a:r>
            <a:r>
              <a:rPr lang="nl-NL" sz="1800" b="1" dirty="0">
                <a:sym typeface="Wingdings" panose="05000000000000000000" pitchFamily="2" charset="2"/>
              </a:rPr>
              <a:t> </a:t>
            </a:r>
            <a:r>
              <a:rPr lang="nl-NL" sz="1800" dirty="0"/>
              <a:t>(Brief, mail(lijst) etc. voeg bewijzen toe)</a:t>
            </a:r>
          </a:p>
          <a:p>
            <a:r>
              <a:rPr lang="nl-NL" sz="1800" dirty="0"/>
              <a:t>Welke digitale middelen er gebruikt worden voor de samenwerking binnen de groep</a:t>
            </a:r>
          </a:p>
          <a:p>
            <a:endParaRPr lang="nl-NL" dirty="0"/>
          </a:p>
          <a:p>
            <a:endParaRPr lang="nl-NL" dirty="0"/>
          </a:p>
        </p:txBody>
      </p:sp>
      <p:pic>
        <p:nvPicPr>
          <p:cNvPr id="5" name="Afbeelding 4">
            <a:extLst>
              <a:ext uri="{FF2B5EF4-FFF2-40B4-BE49-F238E27FC236}">
                <a16:creationId xmlns:a16="http://schemas.microsoft.com/office/drawing/2014/main" id="{1079BAFC-FA65-0ED3-094E-80D4E5B8E975}"/>
              </a:ext>
            </a:extLst>
          </p:cNvPr>
          <p:cNvPicPr>
            <a:picLocks noChangeAspect="1"/>
          </p:cNvPicPr>
          <p:nvPr/>
        </p:nvPicPr>
        <p:blipFill>
          <a:blip r:embed="rId2"/>
          <a:stretch>
            <a:fillRect/>
          </a:stretch>
        </p:blipFill>
        <p:spPr>
          <a:xfrm>
            <a:off x="0" y="4733925"/>
            <a:ext cx="9686925" cy="2124075"/>
          </a:xfrm>
          <a:prstGeom prst="rect">
            <a:avLst/>
          </a:prstGeom>
        </p:spPr>
      </p:pic>
    </p:spTree>
    <p:extLst>
      <p:ext uri="{BB962C8B-B14F-4D97-AF65-F5344CB8AC3E}">
        <p14:creationId xmlns:p14="http://schemas.microsoft.com/office/powerpoint/2010/main" val="813585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32F10B-E2D9-81D7-27E9-089DD4A06D50}"/>
              </a:ext>
            </a:extLst>
          </p:cNvPr>
          <p:cNvSpPr>
            <a:spLocks noGrp="1"/>
          </p:cNvSpPr>
          <p:nvPr>
            <p:ph type="title"/>
          </p:nvPr>
        </p:nvSpPr>
        <p:spPr>
          <a:xfrm>
            <a:off x="0" y="1"/>
            <a:ext cx="10515600" cy="1031358"/>
          </a:xfrm>
        </p:spPr>
        <p:txBody>
          <a:bodyPr/>
          <a:lstStyle/>
          <a:p>
            <a:r>
              <a:rPr lang="nl-NL" b="1" dirty="0"/>
              <a:t>H9 Planning</a:t>
            </a:r>
          </a:p>
        </p:txBody>
      </p:sp>
      <p:sp>
        <p:nvSpPr>
          <p:cNvPr id="3" name="Tekstvak 2">
            <a:extLst>
              <a:ext uri="{FF2B5EF4-FFF2-40B4-BE49-F238E27FC236}">
                <a16:creationId xmlns:a16="http://schemas.microsoft.com/office/drawing/2014/main" id="{294715F3-B346-C93D-C893-CB7AB47BFD89}"/>
              </a:ext>
            </a:extLst>
          </p:cNvPr>
          <p:cNvSpPr txBox="1"/>
          <p:nvPr/>
        </p:nvSpPr>
        <p:spPr>
          <a:xfrm>
            <a:off x="0" y="937070"/>
            <a:ext cx="10579395" cy="2308324"/>
          </a:xfrm>
          <a:prstGeom prst="rect">
            <a:avLst/>
          </a:prstGeom>
          <a:noFill/>
        </p:spPr>
        <p:txBody>
          <a:bodyPr wrap="square" rtlCol="0">
            <a:spAutoFit/>
          </a:bodyPr>
          <a:lstStyle/>
          <a:p>
            <a:r>
              <a:rPr lang="nl-NL" b="1" dirty="0"/>
              <a:t>Wat moet er in hoofdstuk 9 Planning staan:</a:t>
            </a:r>
          </a:p>
          <a:p>
            <a:pPr marL="285750" indent="-285750">
              <a:buFontTx/>
              <a:buChar char="-"/>
            </a:pPr>
            <a:r>
              <a:rPr lang="nl-NL" sz="1800" dirty="0"/>
              <a:t>De activiteiten hebben een doorlooptijd en evt. benodigde werktijd</a:t>
            </a:r>
          </a:p>
          <a:p>
            <a:pPr marL="285750" indent="-285750">
              <a:buFontTx/>
              <a:buChar char="-"/>
            </a:pPr>
            <a:r>
              <a:rPr lang="nl-NL" sz="1800" dirty="0"/>
              <a:t>Er is aangegeven welke activiteiten afhankelijk zijn van elkaar</a:t>
            </a:r>
          </a:p>
          <a:p>
            <a:pPr marL="285750" indent="-285750">
              <a:buFontTx/>
              <a:buChar char="-"/>
            </a:pPr>
            <a:r>
              <a:rPr lang="nl-NL" sz="1800" dirty="0"/>
              <a:t>Er zijn duidelijke deadlines vastgesteld</a:t>
            </a:r>
          </a:p>
          <a:p>
            <a:pPr marL="285750" indent="-285750">
              <a:buFontTx/>
              <a:buChar char="-"/>
            </a:pPr>
            <a:r>
              <a:rPr lang="nl-NL" sz="1800" dirty="0"/>
              <a:t>Er is een logische (stroken)planning weergeven</a:t>
            </a:r>
          </a:p>
          <a:p>
            <a:pPr marL="285750" indent="-285750">
              <a:buFontTx/>
              <a:buChar char="-"/>
            </a:pPr>
            <a:endParaRPr lang="nl-NL" dirty="0"/>
          </a:p>
          <a:p>
            <a:endParaRPr lang="nl-NL" sz="1800" dirty="0"/>
          </a:p>
          <a:p>
            <a:endParaRPr lang="nl-NL" dirty="0"/>
          </a:p>
        </p:txBody>
      </p:sp>
      <p:pic>
        <p:nvPicPr>
          <p:cNvPr id="5" name="Afbeelding 4">
            <a:extLst>
              <a:ext uri="{FF2B5EF4-FFF2-40B4-BE49-F238E27FC236}">
                <a16:creationId xmlns:a16="http://schemas.microsoft.com/office/drawing/2014/main" id="{123F9A9D-47ED-08CC-BAC7-A791C1E3A00D}"/>
              </a:ext>
            </a:extLst>
          </p:cNvPr>
          <p:cNvPicPr>
            <a:picLocks noChangeAspect="1"/>
          </p:cNvPicPr>
          <p:nvPr/>
        </p:nvPicPr>
        <p:blipFill>
          <a:blip r:embed="rId2"/>
          <a:stretch>
            <a:fillRect/>
          </a:stretch>
        </p:blipFill>
        <p:spPr>
          <a:xfrm>
            <a:off x="0" y="5686424"/>
            <a:ext cx="9677400" cy="1171575"/>
          </a:xfrm>
          <a:prstGeom prst="rect">
            <a:avLst/>
          </a:prstGeom>
        </p:spPr>
      </p:pic>
      <p:pic>
        <p:nvPicPr>
          <p:cNvPr id="6" name="Picture 2" descr="Organisatie van de Communicatie op Campagne niveau – Communicatie KC">
            <a:extLst>
              <a:ext uri="{FF2B5EF4-FFF2-40B4-BE49-F238E27FC236}">
                <a16:creationId xmlns:a16="http://schemas.microsoft.com/office/drawing/2014/main" id="{FF0E66E1-B281-5312-1BD2-715F28702A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31020"/>
            <a:ext cx="7811386" cy="2183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274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18D0CA-DD54-E78A-1A11-30B651655861}"/>
              </a:ext>
            </a:extLst>
          </p:cNvPr>
          <p:cNvSpPr>
            <a:spLocks noGrp="1"/>
          </p:cNvSpPr>
          <p:nvPr>
            <p:ph type="title"/>
          </p:nvPr>
        </p:nvSpPr>
        <p:spPr>
          <a:xfrm>
            <a:off x="0" y="0"/>
            <a:ext cx="10515600" cy="1325563"/>
          </a:xfrm>
        </p:spPr>
        <p:txBody>
          <a:bodyPr/>
          <a:lstStyle/>
          <a:p>
            <a:r>
              <a:rPr lang="nl-NL" b="1" dirty="0"/>
              <a:t>H10 Kosten en Baten</a:t>
            </a:r>
          </a:p>
        </p:txBody>
      </p:sp>
      <p:pic>
        <p:nvPicPr>
          <p:cNvPr id="4" name="Afbeelding 3">
            <a:extLst>
              <a:ext uri="{FF2B5EF4-FFF2-40B4-BE49-F238E27FC236}">
                <a16:creationId xmlns:a16="http://schemas.microsoft.com/office/drawing/2014/main" id="{24D16A38-4B48-FD8D-0B7A-B34EA93F146E}"/>
              </a:ext>
            </a:extLst>
          </p:cNvPr>
          <p:cNvPicPr>
            <a:picLocks noChangeAspect="1"/>
          </p:cNvPicPr>
          <p:nvPr/>
        </p:nvPicPr>
        <p:blipFill>
          <a:blip r:embed="rId2"/>
          <a:stretch>
            <a:fillRect/>
          </a:stretch>
        </p:blipFill>
        <p:spPr>
          <a:xfrm>
            <a:off x="0" y="4048125"/>
            <a:ext cx="9810750" cy="2809875"/>
          </a:xfrm>
          <a:prstGeom prst="rect">
            <a:avLst/>
          </a:prstGeom>
        </p:spPr>
      </p:pic>
      <p:pic>
        <p:nvPicPr>
          <p:cNvPr id="6" name="Afbeelding 5">
            <a:extLst>
              <a:ext uri="{FF2B5EF4-FFF2-40B4-BE49-F238E27FC236}">
                <a16:creationId xmlns:a16="http://schemas.microsoft.com/office/drawing/2014/main" id="{5E661EBA-9369-4856-7C3A-719FC21E9565}"/>
              </a:ext>
            </a:extLst>
          </p:cNvPr>
          <p:cNvPicPr>
            <a:picLocks noChangeAspect="1"/>
          </p:cNvPicPr>
          <p:nvPr/>
        </p:nvPicPr>
        <p:blipFill>
          <a:blip r:embed="rId3"/>
          <a:stretch>
            <a:fillRect/>
          </a:stretch>
        </p:blipFill>
        <p:spPr>
          <a:xfrm>
            <a:off x="2999358" y="1081194"/>
            <a:ext cx="4516884" cy="2809875"/>
          </a:xfrm>
          <a:prstGeom prst="rect">
            <a:avLst/>
          </a:prstGeom>
        </p:spPr>
      </p:pic>
    </p:spTree>
    <p:extLst>
      <p:ext uri="{BB962C8B-B14F-4D97-AF65-F5344CB8AC3E}">
        <p14:creationId xmlns:p14="http://schemas.microsoft.com/office/powerpoint/2010/main" val="449429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18D0CA-DD54-E78A-1A11-30B651655861}"/>
              </a:ext>
            </a:extLst>
          </p:cNvPr>
          <p:cNvSpPr>
            <a:spLocks noGrp="1"/>
          </p:cNvSpPr>
          <p:nvPr>
            <p:ph type="title"/>
          </p:nvPr>
        </p:nvSpPr>
        <p:spPr>
          <a:xfrm>
            <a:off x="0" y="0"/>
            <a:ext cx="10515600" cy="1325563"/>
          </a:xfrm>
        </p:spPr>
        <p:txBody>
          <a:bodyPr/>
          <a:lstStyle/>
          <a:p>
            <a:r>
              <a:rPr lang="nl-NL" b="1" dirty="0"/>
              <a:t>H10 Kosten en Baten</a:t>
            </a:r>
          </a:p>
        </p:txBody>
      </p:sp>
      <p:sp>
        <p:nvSpPr>
          <p:cNvPr id="3" name="Tekstvak 2">
            <a:extLst>
              <a:ext uri="{FF2B5EF4-FFF2-40B4-BE49-F238E27FC236}">
                <a16:creationId xmlns:a16="http://schemas.microsoft.com/office/drawing/2014/main" id="{891B01C8-EBE8-4C60-8FDA-574208005A44}"/>
              </a:ext>
            </a:extLst>
          </p:cNvPr>
          <p:cNvSpPr txBox="1"/>
          <p:nvPr/>
        </p:nvSpPr>
        <p:spPr>
          <a:xfrm>
            <a:off x="838200" y="1597831"/>
            <a:ext cx="6102990" cy="707886"/>
          </a:xfrm>
          <a:prstGeom prst="rect">
            <a:avLst/>
          </a:prstGeom>
          <a:noFill/>
        </p:spPr>
        <p:txBody>
          <a:bodyPr wrap="square">
            <a:spAutoFit/>
          </a:bodyPr>
          <a:lstStyle/>
          <a:p>
            <a:pPr marL="342900" indent="-342900">
              <a:buFont typeface="+mj-lt"/>
              <a:buAutoNum type="arabicPeriod"/>
            </a:pPr>
            <a:r>
              <a:rPr lang="nl-NL" sz="2000" dirty="0"/>
              <a:t>Naar </a:t>
            </a:r>
            <a:r>
              <a:rPr lang="nl-NL" sz="2000" b="1" dirty="0"/>
              <a:t>kostensoort</a:t>
            </a:r>
          </a:p>
          <a:p>
            <a:endParaRPr lang="nl-NL" sz="2000" dirty="0"/>
          </a:p>
        </p:txBody>
      </p:sp>
      <p:sp>
        <p:nvSpPr>
          <p:cNvPr id="5" name="Tekstvak 4">
            <a:extLst>
              <a:ext uri="{FF2B5EF4-FFF2-40B4-BE49-F238E27FC236}">
                <a16:creationId xmlns:a16="http://schemas.microsoft.com/office/drawing/2014/main" id="{70154381-A681-45E2-4921-15F841F69981}"/>
              </a:ext>
            </a:extLst>
          </p:cNvPr>
          <p:cNvSpPr txBox="1"/>
          <p:nvPr/>
        </p:nvSpPr>
        <p:spPr>
          <a:xfrm>
            <a:off x="4162251" y="1899860"/>
            <a:ext cx="6102990" cy="1477328"/>
          </a:xfrm>
          <a:prstGeom prst="rect">
            <a:avLst/>
          </a:prstGeom>
          <a:noFill/>
        </p:spPr>
        <p:txBody>
          <a:bodyPr wrap="square">
            <a:spAutoFit/>
          </a:bodyPr>
          <a:lstStyle/>
          <a:p>
            <a:pPr marL="285750" indent="-285750">
              <a:buFont typeface="Arial" panose="020B0604020202020204" pitchFamily="34" charset="0"/>
              <a:buChar char="•"/>
            </a:pPr>
            <a:r>
              <a:rPr lang="nl-NL" dirty="0"/>
              <a:t>Personeelskosten</a:t>
            </a:r>
            <a:r>
              <a:rPr lang="nl-NL" dirty="0">
                <a:solidFill>
                  <a:srgbClr val="FF0000"/>
                </a:solidFill>
              </a:rPr>
              <a:t>*</a:t>
            </a:r>
          </a:p>
          <a:p>
            <a:pPr marL="285750" indent="-285750">
              <a:buFont typeface="Arial" panose="020B0604020202020204" pitchFamily="34" charset="0"/>
              <a:buChar char="•"/>
            </a:pPr>
            <a:r>
              <a:rPr lang="nl-NL" dirty="0"/>
              <a:t>Promotiekosten</a:t>
            </a:r>
            <a:r>
              <a:rPr lang="nl-NL" dirty="0">
                <a:solidFill>
                  <a:srgbClr val="FF0000"/>
                </a:solidFill>
              </a:rPr>
              <a:t>*</a:t>
            </a:r>
          </a:p>
          <a:p>
            <a:pPr marL="285750" indent="-285750">
              <a:buFont typeface="Arial" panose="020B0604020202020204" pitchFamily="34" charset="0"/>
              <a:buChar char="•"/>
            </a:pPr>
            <a:r>
              <a:rPr lang="nl-NL" dirty="0"/>
              <a:t>Huisvestingskosten</a:t>
            </a:r>
            <a:r>
              <a:rPr lang="nl-NL" dirty="0">
                <a:solidFill>
                  <a:srgbClr val="FF0000"/>
                </a:solidFill>
              </a:rPr>
              <a:t>*</a:t>
            </a:r>
          </a:p>
          <a:p>
            <a:pPr marL="285750" indent="-285750">
              <a:buFont typeface="Arial" panose="020B0604020202020204" pitchFamily="34" charset="0"/>
              <a:buChar char="•"/>
            </a:pPr>
            <a:r>
              <a:rPr lang="nl-NL" dirty="0"/>
              <a:t>Algemene kosten</a:t>
            </a:r>
            <a:r>
              <a:rPr lang="nl-NL" dirty="0">
                <a:solidFill>
                  <a:srgbClr val="FF0000"/>
                </a:solidFill>
              </a:rPr>
              <a:t>*</a:t>
            </a:r>
          </a:p>
          <a:p>
            <a:pPr marL="285750" indent="-285750">
              <a:buFont typeface="Arial" panose="020B0604020202020204" pitchFamily="34" charset="0"/>
              <a:buChar char="•"/>
            </a:pPr>
            <a:r>
              <a:rPr lang="nl-NL" dirty="0"/>
              <a:t>Diensten van derden</a:t>
            </a:r>
            <a:r>
              <a:rPr lang="nl-NL" dirty="0">
                <a:solidFill>
                  <a:srgbClr val="FF0000"/>
                </a:solidFill>
              </a:rPr>
              <a:t>*</a:t>
            </a:r>
            <a:r>
              <a:rPr lang="nl-NL" dirty="0"/>
              <a:t>	</a:t>
            </a:r>
          </a:p>
        </p:txBody>
      </p:sp>
      <p:sp>
        <p:nvSpPr>
          <p:cNvPr id="6" name="Tekstvak 5">
            <a:extLst>
              <a:ext uri="{FF2B5EF4-FFF2-40B4-BE49-F238E27FC236}">
                <a16:creationId xmlns:a16="http://schemas.microsoft.com/office/drawing/2014/main" id="{B26774D7-275F-F7C5-1254-58FFC6E217E8}"/>
              </a:ext>
            </a:extLst>
          </p:cNvPr>
          <p:cNvSpPr txBox="1"/>
          <p:nvPr/>
        </p:nvSpPr>
        <p:spPr>
          <a:xfrm>
            <a:off x="838200" y="3679217"/>
            <a:ext cx="6102990" cy="707886"/>
          </a:xfrm>
          <a:prstGeom prst="rect">
            <a:avLst/>
          </a:prstGeom>
          <a:noFill/>
        </p:spPr>
        <p:txBody>
          <a:bodyPr wrap="square">
            <a:spAutoFit/>
          </a:bodyPr>
          <a:lstStyle/>
          <a:p>
            <a:pPr marL="457200" indent="-457200">
              <a:buFont typeface="+mj-lt"/>
              <a:buAutoNum type="arabicPeriod" startAt="2"/>
            </a:pPr>
            <a:r>
              <a:rPr lang="nl-NL" sz="2000" dirty="0"/>
              <a:t>In </a:t>
            </a:r>
            <a:r>
              <a:rPr lang="nl-NL" sz="2000" b="1" dirty="0"/>
              <a:t>vaste-</a:t>
            </a:r>
            <a:r>
              <a:rPr lang="nl-NL" sz="2000" dirty="0"/>
              <a:t> en </a:t>
            </a:r>
            <a:r>
              <a:rPr lang="nl-NL" sz="2000" b="1" dirty="0"/>
              <a:t>variabele</a:t>
            </a:r>
            <a:r>
              <a:rPr lang="nl-NL" sz="2000" dirty="0"/>
              <a:t> kosten</a:t>
            </a:r>
            <a:r>
              <a:rPr lang="nl-NL" sz="2000" dirty="0">
                <a:solidFill>
                  <a:srgbClr val="FF0000"/>
                </a:solidFill>
              </a:rPr>
              <a:t>*</a:t>
            </a:r>
          </a:p>
          <a:p>
            <a:endParaRPr lang="nl-NL" sz="2000" dirty="0"/>
          </a:p>
        </p:txBody>
      </p:sp>
      <p:sp>
        <p:nvSpPr>
          <p:cNvPr id="7" name="Tekstvak 6">
            <a:extLst>
              <a:ext uri="{FF2B5EF4-FFF2-40B4-BE49-F238E27FC236}">
                <a16:creationId xmlns:a16="http://schemas.microsoft.com/office/drawing/2014/main" id="{546B8F07-11F9-575D-F3B5-EA3E32A56EB3}"/>
              </a:ext>
            </a:extLst>
          </p:cNvPr>
          <p:cNvSpPr txBox="1"/>
          <p:nvPr/>
        </p:nvSpPr>
        <p:spPr>
          <a:xfrm>
            <a:off x="2573323" y="4419480"/>
            <a:ext cx="7745135" cy="923330"/>
          </a:xfrm>
          <a:prstGeom prst="rect">
            <a:avLst/>
          </a:prstGeom>
          <a:noFill/>
        </p:spPr>
        <p:txBody>
          <a:bodyPr wrap="square">
            <a:spAutoFit/>
          </a:bodyPr>
          <a:lstStyle/>
          <a:p>
            <a:r>
              <a:rPr lang="nl-NL" b="1" dirty="0"/>
              <a:t>Vaste kosten</a:t>
            </a:r>
            <a:r>
              <a:rPr lang="nl-NL" dirty="0"/>
              <a:t>: veranderen NIET als de omzet veranderd.</a:t>
            </a:r>
          </a:p>
          <a:p>
            <a:endParaRPr lang="nl-NL" dirty="0"/>
          </a:p>
          <a:p>
            <a:r>
              <a:rPr lang="nl-NL" b="1" dirty="0"/>
              <a:t>Variabele kosten</a:t>
            </a:r>
            <a:r>
              <a:rPr lang="nl-NL" dirty="0"/>
              <a:t>: veranderen WEL als de omzet veranderd.</a:t>
            </a:r>
          </a:p>
        </p:txBody>
      </p:sp>
      <p:sp>
        <p:nvSpPr>
          <p:cNvPr id="9" name="Tekstvak 8">
            <a:extLst>
              <a:ext uri="{FF2B5EF4-FFF2-40B4-BE49-F238E27FC236}">
                <a16:creationId xmlns:a16="http://schemas.microsoft.com/office/drawing/2014/main" id="{BF1CD810-D66F-C14F-6156-393841DBC608}"/>
              </a:ext>
            </a:extLst>
          </p:cNvPr>
          <p:cNvSpPr txBox="1"/>
          <p:nvPr/>
        </p:nvSpPr>
        <p:spPr>
          <a:xfrm>
            <a:off x="838200" y="6200436"/>
            <a:ext cx="6219216" cy="369332"/>
          </a:xfrm>
          <a:prstGeom prst="rect">
            <a:avLst/>
          </a:prstGeom>
          <a:noFill/>
        </p:spPr>
        <p:txBody>
          <a:bodyPr wrap="square">
            <a:spAutoFit/>
          </a:bodyPr>
          <a:lstStyle/>
          <a:p>
            <a:r>
              <a:rPr lang="nl-NL" b="1" i="1" dirty="0">
                <a:solidFill>
                  <a:srgbClr val="FF0000"/>
                </a:solidFill>
              </a:rPr>
              <a:t>* Verwerk je minimaal in je ‘Plan van aanpak’.</a:t>
            </a:r>
            <a:endParaRPr lang="nl-NL" dirty="0"/>
          </a:p>
        </p:txBody>
      </p:sp>
    </p:spTree>
    <p:extLst>
      <p:ext uri="{BB962C8B-B14F-4D97-AF65-F5344CB8AC3E}">
        <p14:creationId xmlns:p14="http://schemas.microsoft.com/office/powerpoint/2010/main" val="3089889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18D0CA-DD54-E78A-1A11-30B651655861}"/>
              </a:ext>
            </a:extLst>
          </p:cNvPr>
          <p:cNvSpPr>
            <a:spLocks noGrp="1"/>
          </p:cNvSpPr>
          <p:nvPr>
            <p:ph type="title"/>
          </p:nvPr>
        </p:nvSpPr>
        <p:spPr>
          <a:xfrm>
            <a:off x="0" y="0"/>
            <a:ext cx="10515600" cy="1325563"/>
          </a:xfrm>
        </p:spPr>
        <p:txBody>
          <a:bodyPr/>
          <a:lstStyle/>
          <a:p>
            <a:r>
              <a:rPr lang="nl-NL" b="1" dirty="0"/>
              <a:t>H10 Kosten en Baten</a:t>
            </a:r>
          </a:p>
        </p:txBody>
      </p:sp>
      <p:sp>
        <p:nvSpPr>
          <p:cNvPr id="3" name="Tekstvak 2">
            <a:extLst>
              <a:ext uri="{FF2B5EF4-FFF2-40B4-BE49-F238E27FC236}">
                <a16:creationId xmlns:a16="http://schemas.microsoft.com/office/drawing/2014/main" id="{2EE4C7AD-F74C-4513-C15A-E9BA42805169}"/>
              </a:ext>
            </a:extLst>
          </p:cNvPr>
          <p:cNvSpPr txBox="1"/>
          <p:nvPr/>
        </p:nvSpPr>
        <p:spPr>
          <a:xfrm>
            <a:off x="1796415" y="1529344"/>
            <a:ext cx="8599170" cy="3970318"/>
          </a:xfrm>
          <a:prstGeom prst="rect">
            <a:avLst/>
          </a:prstGeom>
          <a:noFill/>
        </p:spPr>
        <p:txBody>
          <a:bodyPr wrap="square" lIns="91440" tIns="45720" rIns="91440" bIns="45720" anchor="t">
            <a:spAutoFit/>
          </a:bodyPr>
          <a:lstStyle/>
          <a:p>
            <a:r>
              <a:rPr lang="nl-NL" dirty="0">
                <a:cs typeface="Calibri"/>
              </a:rPr>
              <a:t>Verwerk onderstaande kosten in het </a:t>
            </a:r>
            <a:r>
              <a:rPr lang="nl-NL" b="1" dirty="0">
                <a:solidFill>
                  <a:srgbClr val="0070C0"/>
                </a:solidFill>
                <a:cs typeface="Calibri"/>
              </a:rPr>
              <a:t>kostenoverzicht</a:t>
            </a:r>
            <a:r>
              <a:rPr lang="nl-NL" dirty="0">
                <a:cs typeface="Calibri"/>
              </a:rPr>
              <a:t> voor het Verhalen Café.  Maak hierbij onderscheid tussen de verschillende </a:t>
            </a:r>
            <a:r>
              <a:rPr lang="nl-NL" b="1" dirty="0">
                <a:solidFill>
                  <a:srgbClr val="0070C0"/>
                </a:solidFill>
                <a:cs typeface="Calibri"/>
              </a:rPr>
              <a:t>kostensoorten</a:t>
            </a:r>
            <a:r>
              <a:rPr lang="nl-NL" b="1" dirty="0">
                <a:cs typeface="Calibri"/>
              </a:rPr>
              <a:t> </a:t>
            </a:r>
            <a:r>
              <a:rPr lang="nl-NL" dirty="0">
                <a:cs typeface="Calibri"/>
              </a:rPr>
              <a:t>en geef aan of de kosten </a:t>
            </a:r>
            <a:r>
              <a:rPr lang="nl-NL" b="1" dirty="0">
                <a:solidFill>
                  <a:srgbClr val="0070C0"/>
                </a:solidFill>
                <a:cs typeface="Calibri"/>
              </a:rPr>
              <a:t>vaste-</a:t>
            </a:r>
            <a:r>
              <a:rPr lang="nl-NL" b="1" dirty="0">
                <a:cs typeface="Calibri"/>
              </a:rPr>
              <a:t> </a:t>
            </a:r>
            <a:r>
              <a:rPr lang="nl-NL" dirty="0">
                <a:cs typeface="Calibri"/>
              </a:rPr>
              <a:t>of </a:t>
            </a:r>
            <a:r>
              <a:rPr lang="nl-NL" b="1" dirty="0">
                <a:solidFill>
                  <a:srgbClr val="0070C0"/>
                </a:solidFill>
                <a:cs typeface="Calibri"/>
              </a:rPr>
              <a:t>variabele</a:t>
            </a:r>
            <a:r>
              <a:rPr lang="nl-NL" b="1" dirty="0">
                <a:cs typeface="Calibri"/>
              </a:rPr>
              <a:t> </a:t>
            </a:r>
            <a:r>
              <a:rPr lang="nl-NL" dirty="0">
                <a:cs typeface="Calibri"/>
              </a:rPr>
              <a:t>kosten zijn. Alle bedragen zijn </a:t>
            </a:r>
            <a:r>
              <a:rPr lang="nl-NL" b="1" dirty="0">
                <a:solidFill>
                  <a:srgbClr val="0070C0"/>
                </a:solidFill>
                <a:cs typeface="Calibri"/>
              </a:rPr>
              <a:t>inclusief</a:t>
            </a:r>
            <a:r>
              <a:rPr lang="nl-NL" dirty="0">
                <a:cs typeface="Calibri"/>
              </a:rPr>
              <a:t> </a:t>
            </a:r>
            <a:r>
              <a:rPr lang="nl-NL" b="1" dirty="0">
                <a:solidFill>
                  <a:srgbClr val="0070C0"/>
                </a:solidFill>
                <a:cs typeface="Calibri"/>
              </a:rPr>
              <a:t>btw</a:t>
            </a:r>
            <a:r>
              <a:rPr lang="nl-NL" dirty="0">
                <a:cs typeface="Calibri"/>
              </a:rPr>
              <a:t> met uitzondering van personeelskosten. </a:t>
            </a:r>
          </a:p>
          <a:p>
            <a:r>
              <a:rPr lang="nl-NL" dirty="0">
                <a:cs typeface="Calibri"/>
              </a:rPr>
              <a:t>Gebruik voor deze opdracht Excel.</a:t>
            </a:r>
          </a:p>
          <a:p>
            <a:endParaRPr lang="nl-NL" dirty="0">
              <a:cs typeface="Calibri"/>
            </a:endParaRPr>
          </a:p>
          <a:p>
            <a:pPr marL="342900" indent="-342900">
              <a:buAutoNum type="alphaLcParenR"/>
            </a:pPr>
            <a:r>
              <a:rPr lang="nl-NL" dirty="0">
                <a:cs typeface="Calibri"/>
              </a:rPr>
              <a:t>Het bruto uurloon van de medewerkers van </a:t>
            </a:r>
            <a:r>
              <a:rPr lang="nl-NL" dirty="0" err="1">
                <a:cs typeface="Calibri"/>
              </a:rPr>
              <a:t>Yuverta</a:t>
            </a:r>
            <a:r>
              <a:rPr lang="nl-NL" dirty="0">
                <a:cs typeface="Calibri"/>
              </a:rPr>
              <a:t> is € 23,92.</a:t>
            </a:r>
          </a:p>
          <a:p>
            <a:pPr marL="342900" indent="-342900">
              <a:buAutoNum type="alphaLcParenR"/>
            </a:pPr>
            <a:r>
              <a:rPr lang="nl-NL" dirty="0">
                <a:cs typeface="Calibri"/>
              </a:rPr>
              <a:t>Het printen in kleur op A4 formaat is € 0,10 per print. Printen in kleur op A3 formaat kost € 0,20 per print.</a:t>
            </a:r>
          </a:p>
          <a:p>
            <a:pPr marL="342900" indent="-342900">
              <a:buAutoNum type="alphaLcParenR"/>
            </a:pPr>
            <a:r>
              <a:rPr lang="nl-NL" dirty="0">
                <a:cs typeface="Calibri"/>
              </a:rPr>
              <a:t>De huur van de locatie is € 250,- per dagdeel.</a:t>
            </a:r>
          </a:p>
          <a:p>
            <a:pPr marL="342900" indent="-342900">
              <a:buAutoNum type="alphaLcParenR"/>
            </a:pPr>
            <a:r>
              <a:rPr lang="nl-NL" dirty="0">
                <a:cs typeface="Calibri"/>
              </a:rPr>
              <a:t>Een kan koffie is € 1,67 een kan thee kost € 0,78.</a:t>
            </a:r>
          </a:p>
          <a:p>
            <a:pPr marL="342900" indent="-342900">
              <a:buAutoNum type="alphaLcParenR"/>
            </a:pPr>
            <a:r>
              <a:rPr lang="nl-NL" dirty="0">
                <a:cs typeface="Calibri"/>
              </a:rPr>
              <a:t>Toine </a:t>
            </a:r>
            <a:r>
              <a:rPr lang="nl-NL" dirty="0" err="1">
                <a:cs typeface="Calibri"/>
              </a:rPr>
              <a:t>Dings</a:t>
            </a:r>
            <a:r>
              <a:rPr lang="nl-NL" dirty="0">
                <a:cs typeface="Calibri"/>
              </a:rPr>
              <a:t> (oud student) is beschikbaar als gastspreker. Zijn tarief is € 35,00 per uur.</a:t>
            </a:r>
          </a:p>
          <a:p>
            <a:pPr marL="342900" indent="-342900">
              <a:buAutoNum type="alphaLcParenR"/>
            </a:pPr>
            <a:endParaRPr lang="nl-NL" dirty="0">
              <a:cs typeface="Calibri"/>
            </a:endParaRPr>
          </a:p>
          <a:p>
            <a:pPr marL="342900" indent="-342900">
              <a:buAutoNum type="arabicPeriod"/>
            </a:pPr>
            <a:endParaRPr lang="nl-NL" dirty="0">
              <a:cs typeface="Calibri"/>
            </a:endParaRPr>
          </a:p>
        </p:txBody>
      </p:sp>
    </p:spTree>
    <p:extLst>
      <p:ext uri="{BB962C8B-B14F-4D97-AF65-F5344CB8AC3E}">
        <p14:creationId xmlns:p14="http://schemas.microsoft.com/office/powerpoint/2010/main" val="729164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DF5878-0BB3-6C1C-5AF0-2129382BF80E}"/>
              </a:ext>
            </a:extLst>
          </p:cNvPr>
          <p:cNvSpPr>
            <a:spLocks noGrp="1"/>
          </p:cNvSpPr>
          <p:nvPr>
            <p:ph type="title"/>
          </p:nvPr>
        </p:nvSpPr>
        <p:spPr>
          <a:xfrm>
            <a:off x="0" y="0"/>
            <a:ext cx="10515600" cy="1325563"/>
          </a:xfrm>
        </p:spPr>
        <p:txBody>
          <a:bodyPr/>
          <a:lstStyle/>
          <a:p>
            <a:r>
              <a:rPr lang="nl-NL" b="1"/>
              <a:t>Herhaling H11 Risico analyse</a:t>
            </a:r>
            <a:endParaRPr lang="nl-NL" b="1" dirty="0"/>
          </a:p>
        </p:txBody>
      </p:sp>
      <p:sp>
        <p:nvSpPr>
          <p:cNvPr id="3" name="Tekstvak 2">
            <a:extLst>
              <a:ext uri="{FF2B5EF4-FFF2-40B4-BE49-F238E27FC236}">
                <a16:creationId xmlns:a16="http://schemas.microsoft.com/office/drawing/2014/main" id="{CB317BA5-9228-2F10-0B50-A8613819A891}"/>
              </a:ext>
            </a:extLst>
          </p:cNvPr>
          <p:cNvSpPr txBox="1"/>
          <p:nvPr/>
        </p:nvSpPr>
        <p:spPr>
          <a:xfrm>
            <a:off x="159798" y="1180730"/>
            <a:ext cx="11872404" cy="3763410"/>
          </a:xfrm>
          <a:prstGeom prst="rect">
            <a:avLst/>
          </a:prstGeom>
          <a:noFill/>
        </p:spPr>
        <p:txBody>
          <a:bodyPr wrap="square" rtlCol="0">
            <a:spAutoFit/>
          </a:bodyPr>
          <a:lstStyle/>
          <a:p>
            <a:r>
              <a:rPr lang="nl-NL" b="1" dirty="0"/>
              <a:t>Risicoanalyse</a:t>
            </a:r>
            <a:r>
              <a:rPr lang="nl-NL" dirty="0"/>
              <a:t>, wat is dat?</a:t>
            </a:r>
          </a:p>
          <a:p>
            <a:pPr marL="285750" indent="-285750">
              <a:buFont typeface="Wingdings" panose="05000000000000000000" pitchFamily="2" charset="2"/>
              <a:buChar char="à"/>
            </a:pPr>
            <a:r>
              <a:rPr lang="nl-NL" dirty="0">
                <a:sym typeface="Wingdings" panose="05000000000000000000" pitchFamily="2" charset="2"/>
              </a:rPr>
              <a:t>Bij een risicoanalyse worden risico’s omschreven en kwantitatief gemaakt door de kans te bepalen dat er zich een dreiging voordoet, en welke gevolgen daaruit kunnen voortvloeien.</a:t>
            </a:r>
          </a:p>
          <a:p>
            <a:pPr marL="285750" indent="-285750">
              <a:buFont typeface="Wingdings" panose="05000000000000000000" pitchFamily="2" charset="2"/>
              <a:buChar char="à"/>
            </a:pPr>
            <a:endParaRPr lang="nl-NL" dirty="0">
              <a:sym typeface="Wingdings" panose="05000000000000000000" pitchFamily="2" charset="2"/>
            </a:endParaRPr>
          </a:p>
          <a:p>
            <a:r>
              <a:rPr lang="nl-NL" dirty="0">
                <a:sym typeface="Wingdings" panose="05000000000000000000" pitchFamily="2" charset="2"/>
              </a:rPr>
              <a:t>Hoe doen jullie dit?</a:t>
            </a:r>
          </a:p>
          <a:p>
            <a:endParaRPr lang="nl-NL" dirty="0">
              <a:sym typeface="Wingdings" panose="05000000000000000000" pitchFamily="2" charset="2"/>
            </a:endParaRPr>
          </a:p>
          <a:p>
            <a:endParaRPr lang="nl-NL" dirty="0">
              <a:sym typeface="Wingdings" panose="05000000000000000000" pitchFamily="2" charset="2"/>
            </a:endParaRPr>
          </a:p>
          <a:p>
            <a:r>
              <a:rPr lang="nl-NL" b="1" dirty="0">
                <a:sym typeface="Wingdings" panose="05000000000000000000" pitchFamily="2" charset="2"/>
              </a:rPr>
              <a:t>Risico</a:t>
            </a:r>
            <a:r>
              <a:rPr lang="nl-NL" dirty="0">
                <a:sym typeface="Wingdings" panose="05000000000000000000" pitchFamily="2" charset="2"/>
              </a:rPr>
              <a:t>  Vul je een risico in voor het Verhalencafé die ervoor zorgt dat de avond zelf gevaar loopt.</a:t>
            </a:r>
          </a:p>
          <a:p>
            <a:r>
              <a:rPr lang="nl-NL" b="1" dirty="0">
                <a:sym typeface="Wingdings" panose="05000000000000000000" pitchFamily="2" charset="2"/>
              </a:rPr>
              <a:t>Intern</a:t>
            </a:r>
            <a:r>
              <a:rPr lang="nl-NL" dirty="0">
                <a:sym typeface="Wingdings" panose="05000000000000000000" pitchFamily="2" charset="2"/>
              </a:rPr>
              <a:t>  VB: Stroomstoring in het </a:t>
            </a:r>
            <a:r>
              <a:rPr lang="nl-NL" dirty="0" err="1">
                <a:sym typeface="Wingdings" panose="05000000000000000000" pitchFamily="2" charset="2"/>
              </a:rPr>
              <a:t>Yuverta</a:t>
            </a:r>
            <a:r>
              <a:rPr lang="nl-NL" dirty="0">
                <a:sym typeface="Wingdings" panose="05000000000000000000" pitchFamily="2" charset="2"/>
              </a:rPr>
              <a:t> MBO Tilburg gebouw</a:t>
            </a:r>
          </a:p>
          <a:p>
            <a:r>
              <a:rPr lang="nl-NL" b="1" dirty="0">
                <a:sym typeface="Wingdings" panose="05000000000000000000" pitchFamily="2" charset="2"/>
              </a:rPr>
              <a:t>Extern</a:t>
            </a:r>
            <a:r>
              <a:rPr lang="nl-NL" dirty="0">
                <a:sym typeface="Wingdings" panose="05000000000000000000" pitchFamily="2" charset="2"/>
              </a:rPr>
              <a:t>  VB: Het sneeuwt waardoor de treinen niet rijden</a:t>
            </a:r>
          </a:p>
          <a:p>
            <a:r>
              <a:rPr lang="nl-NL" b="1" dirty="0">
                <a:sym typeface="Wingdings" panose="05000000000000000000" pitchFamily="2" charset="2"/>
              </a:rPr>
              <a:t>Mate van impact / consequenties </a:t>
            </a:r>
            <a:r>
              <a:rPr lang="nl-NL" dirty="0">
                <a:sym typeface="Wingdings" panose="05000000000000000000" pitchFamily="2" charset="2"/>
              </a:rPr>
              <a:t> Bepaal per risico wat de mate van impact is en wat de consequenties zijn voor het doorgaan van het Verhalencafé </a:t>
            </a:r>
            <a:r>
              <a:rPr lang="nl-NL" b="1" dirty="0">
                <a:sym typeface="Wingdings" panose="05000000000000000000" pitchFamily="2" charset="2"/>
              </a:rPr>
              <a:t>(optioneel voor de extra punten)</a:t>
            </a:r>
          </a:p>
          <a:p>
            <a:r>
              <a:rPr lang="nl-NL" b="1" dirty="0">
                <a:sym typeface="Wingdings" panose="05000000000000000000" pitchFamily="2" charset="2"/>
              </a:rPr>
              <a:t>Oplossing</a:t>
            </a:r>
            <a:r>
              <a:rPr lang="nl-NL" dirty="0">
                <a:sym typeface="Wingdings" panose="05000000000000000000" pitchFamily="2" charset="2"/>
              </a:rPr>
              <a:t>  De oplossing voor het risico waardoor de avond zelf geen gevaar meer loopt</a:t>
            </a:r>
          </a:p>
        </p:txBody>
      </p:sp>
      <p:pic>
        <p:nvPicPr>
          <p:cNvPr id="4" name="Afbeelding 3">
            <a:extLst>
              <a:ext uri="{FF2B5EF4-FFF2-40B4-BE49-F238E27FC236}">
                <a16:creationId xmlns:a16="http://schemas.microsoft.com/office/drawing/2014/main" id="{E37F2D11-5737-3643-D71C-4DA3A4EE7841}"/>
              </a:ext>
            </a:extLst>
          </p:cNvPr>
          <p:cNvPicPr>
            <a:picLocks noChangeAspect="1"/>
          </p:cNvPicPr>
          <p:nvPr/>
        </p:nvPicPr>
        <p:blipFill>
          <a:blip r:embed="rId2"/>
          <a:stretch>
            <a:fillRect/>
          </a:stretch>
        </p:blipFill>
        <p:spPr>
          <a:xfrm>
            <a:off x="0" y="5288098"/>
            <a:ext cx="9392575" cy="1658679"/>
          </a:xfrm>
          <a:prstGeom prst="rect">
            <a:avLst/>
          </a:prstGeom>
        </p:spPr>
      </p:pic>
      <p:graphicFrame>
        <p:nvGraphicFramePr>
          <p:cNvPr id="7" name="Tabel 7">
            <a:extLst>
              <a:ext uri="{FF2B5EF4-FFF2-40B4-BE49-F238E27FC236}">
                <a16:creationId xmlns:a16="http://schemas.microsoft.com/office/drawing/2014/main" id="{D1BA5524-0898-8B14-E057-CB2C7E45E60F}"/>
              </a:ext>
            </a:extLst>
          </p:cNvPr>
          <p:cNvGraphicFramePr>
            <a:graphicFrameLocks noGrp="1"/>
          </p:cNvGraphicFramePr>
          <p:nvPr>
            <p:extLst>
              <p:ext uri="{D42A27DB-BD31-4B8C-83A1-F6EECF244321}">
                <p14:modId xmlns:p14="http://schemas.microsoft.com/office/powerpoint/2010/main" val="2839943380"/>
              </p:ext>
            </p:extLst>
          </p:nvPr>
        </p:nvGraphicFramePr>
        <p:xfrm>
          <a:off x="159798" y="2692299"/>
          <a:ext cx="7790991" cy="370840"/>
        </p:xfrm>
        <a:graphic>
          <a:graphicData uri="http://schemas.openxmlformats.org/drawingml/2006/table">
            <a:tbl>
              <a:tblPr firstRow="1" bandRow="1">
                <a:tableStyleId>{5C22544A-7EE6-4342-B048-85BDC9FD1C3A}</a:tableStyleId>
              </a:tblPr>
              <a:tblGrid>
                <a:gridCol w="845312">
                  <a:extLst>
                    <a:ext uri="{9D8B030D-6E8A-4147-A177-3AD203B41FA5}">
                      <a16:colId xmlns:a16="http://schemas.microsoft.com/office/drawing/2014/main" val="2930291424"/>
                    </a:ext>
                  </a:extLst>
                </a:gridCol>
                <a:gridCol w="863066">
                  <a:extLst>
                    <a:ext uri="{9D8B030D-6E8A-4147-A177-3AD203B41FA5}">
                      <a16:colId xmlns:a16="http://schemas.microsoft.com/office/drawing/2014/main" val="2625519877"/>
                    </a:ext>
                  </a:extLst>
                </a:gridCol>
                <a:gridCol w="900828">
                  <a:extLst>
                    <a:ext uri="{9D8B030D-6E8A-4147-A177-3AD203B41FA5}">
                      <a16:colId xmlns:a16="http://schemas.microsoft.com/office/drawing/2014/main" val="2830266502"/>
                    </a:ext>
                  </a:extLst>
                </a:gridCol>
                <a:gridCol w="3460687">
                  <a:extLst>
                    <a:ext uri="{9D8B030D-6E8A-4147-A177-3AD203B41FA5}">
                      <a16:colId xmlns:a16="http://schemas.microsoft.com/office/drawing/2014/main" val="2039453213"/>
                    </a:ext>
                  </a:extLst>
                </a:gridCol>
                <a:gridCol w="1721098">
                  <a:extLst>
                    <a:ext uri="{9D8B030D-6E8A-4147-A177-3AD203B41FA5}">
                      <a16:colId xmlns:a16="http://schemas.microsoft.com/office/drawing/2014/main" val="901922468"/>
                    </a:ext>
                  </a:extLst>
                </a:gridCol>
              </a:tblGrid>
              <a:tr h="370840">
                <a:tc>
                  <a:txBody>
                    <a:bodyPr/>
                    <a:lstStyle/>
                    <a:p>
                      <a:r>
                        <a:rPr lang="nl-NL"/>
                        <a:t>Risico:</a:t>
                      </a:r>
                      <a:endParaRPr lang="nl-NL" dirty="0"/>
                    </a:p>
                  </a:txBody>
                  <a:tcPr/>
                </a:tc>
                <a:tc>
                  <a:txBody>
                    <a:bodyPr/>
                    <a:lstStyle/>
                    <a:p>
                      <a:r>
                        <a:rPr lang="nl-NL"/>
                        <a:t>Intern:</a:t>
                      </a:r>
                      <a:endParaRPr lang="nl-NL" dirty="0"/>
                    </a:p>
                  </a:txBody>
                  <a:tcPr/>
                </a:tc>
                <a:tc>
                  <a:txBody>
                    <a:bodyPr/>
                    <a:lstStyle/>
                    <a:p>
                      <a:r>
                        <a:rPr lang="nl-NL" dirty="0"/>
                        <a:t>Extern:</a:t>
                      </a:r>
                    </a:p>
                  </a:txBody>
                  <a:tcPr/>
                </a:tc>
                <a:tc>
                  <a:txBody>
                    <a:bodyPr/>
                    <a:lstStyle/>
                    <a:p>
                      <a:r>
                        <a:rPr lang="nl-NL"/>
                        <a:t>Mate van impact / consequenties:</a:t>
                      </a:r>
                      <a:endParaRPr lang="nl-NL" dirty="0"/>
                    </a:p>
                  </a:txBody>
                  <a:tcPr/>
                </a:tc>
                <a:tc>
                  <a:txBody>
                    <a:bodyPr/>
                    <a:lstStyle/>
                    <a:p>
                      <a:r>
                        <a:rPr lang="nl-NL" dirty="0"/>
                        <a:t>Oplossing:</a:t>
                      </a:r>
                    </a:p>
                  </a:txBody>
                  <a:tcPr/>
                </a:tc>
                <a:extLst>
                  <a:ext uri="{0D108BD9-81ED-4DB2-BD59-A6C34878D82A}">
                    <a16:rowId xmlns:a16="http://schemas.microsoft.com/office/drawing/2014/main" val="3315168890"/>
                  </a:ext>
                </a:extLst>
              </a:tr>
            </a:tbl>
          </a:graphicData>
        </a:graphic>
      </p:graphicFrame>
    </p:spTree>
    <p:extLst>
      <p:ext uri="{BB962C8B-B14F-4D97-AF65-F5344CB8AC3E}">
        <p14:creationId xmlns:p14="http://schemas.microsoft.com/office/powerpoint/2010/main" val="388561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8">
            <a:extLst>
              <a:ext uri="{FF2B5EF4-FFF2-40B4-BE49-F238E27FC236}">
                <a16:creationId xmlns:a16="http://schemas.microsoft.com/office/drawing/2014/main" id="{ACBE1851-2230-47A9-B000-CE9046EA6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2C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3DFA7CA-910E-17B9-AEE7-98DF36EBEB98}"/>
              </a:ext>
            </a:extLst>
          </p:cNvPr>
          <p:cNvSpPr>
            <a:spLocks noGrp="1"/>
          </p:cNvSpPr>
          <p:nvPr>
            <p:ph type="title"/>
          </p:nvPr>
        </p:nvSpPr>
        <p:spPr>
          <a:xfrm>
            <a:off x="634276" y="803705"/>
            <a:ext cx="4208656" cy="2625293"/>
          </a:xfrm>
        </p:spPr>
        <p:txBody>
          <a:bodyPr vert="horz" lIns="91440" tIns="45720" rIns="91440" bIns="45720" rtlCol="0" anchor="b">
            <a:normAutofit fontScale="90000"/>
          </a:bodyPr>
          <a:lstStyle/>
          <a:p>
            <a:r>
              <a:rPr lang="en-US" sz="5400" b="1" kern="1200" dirty="0">
                <a:solidFill>
                  <a:srgbClr val="FFFFFF"/>
                </a:solidFill>
                <a:latin typeface="+mj-lt"/>
                <a:ea typeface="+mj-ea"/>
                <a:cs typeface="+mj-cs"/>
              </a:rPr>
              <a:t>Checklist </a:t>
            </a:r>
            <a:r>
              <a:rPr lang="en-US" sz="5400" b="1" kern="1200" dirty="0" err="1">
                <a:solidFill>
                  <a:srgbClr val="FFFFFF"/>
                </a:solidFill>
                <a:latin typeface="+mj-lt"/>
                <a:ea typeface="+mj-ea"/>
                <a:cs typeface="+mj-cs"/>
              </a:rPr>
              <a:t>verslag</a:t>
            </a:r>
            <a:br>
              <a:rPr lang="en-US" sz="5400" b="1" kern="1200" dirty="0">
                <a:solidFill>
                  <a:srgbClr val="FFFFFF"/>
                </a:solidFill>
                <a:latin typeface="+mj-lt"/>
                <a:ea typeface="+mj-ea"/>
                <a:cs typeface="+mj-cs"/>
              </a:rPr>
            </a:br>
            <a:br>
              <a:rPr lang="en-US" sz="5400" b="1" kern="1200" dirty="0">
                <a:solidFill>
                  <a:srgbClr val="FFFFFF"/>
                </a:solidFill>
                <a:latin typeface="+mj-lt"/>
                <a:ea typeface="+mj-ea"/>
                <a:cs typeface="+mj-cs"/>
              </a:rPr>
            </a:br>
            <a:r>
              <a:rPr lang="en-US" sz="5400" b="1" kern="1200" dirty="0" err="1">
                <a:solidFill>
                  <a:srgbClr val="FFFFFF"/>
                </a:solidFill>
                <a:latin typeface="+mj-lt"/>
                <a:ea typeface="+mj-ea"/>
                <a:cs typeface="+mj-cs"/>
              </a:rPr>
              <a:t>Zie</a:t>
            </a:r>
            <a:r>
              <a:rPr lang="en-US" sz="5400" b="1" kern="1200" dirty="0">
                <a:solidFill>
                  <a:srgbClr val="FFFFFF"/>
                </a:solidFill>
                <a:latin typeface="+mj-lt"/>
                <a:ea typeface="+mj-ea"/>
                <a:cs typeface="+mj-cs"/>
              </a:rPr>
              <a:t> Wiki</a:t>
            </a:r>
          </a:p>
        </p:txBody>
      </p:sp>
      <p:cxnSp>
        <p:nvCxnSpPr>
          <p:cNvPr id="25" name="Straight Connector 10">
            <a:extLst>
              <a:ext uri="{FF2B5EF4-FFF2-40B4-BE49-F238E27FC236}">
                <a16:creationId xmlns:a16="http://schemas.microsoft.com/office/drawing/2014/main" id="{23B93832-6514-44F4-849B-5EE2C8A233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4" name="Afbeelding 3">
            <a:extLst>
              <a:ext uri="{FF2B5EF4-FFF2-40B4-BE49-F238E27FC236}">
                <a16:creationId xmlns:a16="http://schemas.microsoft.com/office/drawing/2014/main" id="{97825D88-F8D9-6C4F-C437-3BBB09C5F953}"/>
              </a:ext>
            </a:extLst>
          </p:cNvPr>
          <p:cNvPicPr>
            <a:picLocks noChangeAspect="1"/>
          </p:cNvPicPr>
          <p:nvPr/>
        </p:nvPicPr>
        <p:blipFill>
          <a:blip r:embed="rId2"/>
          <a:stretch>
            <a:fillRect/>
          </a:stretch>
        </p:blipFill>
        <p:spPr>
          <a:xfrm>
            <a:off x="5468549" y="0"/>
            <a:ext cx="6723452" cy="6858000"/>
          </a:xfrm>
          <a:prstGeom prst="rect">
            <a:avLst/>
          </a:prstGeom>
        </p:spPr>
      </p:pic>
    </p:spTree>
    <p:extLst>
      <p:ext uri="{BB962C8B-B14F-4D97-AF65-F5344CB8AC3E}">
        <p14:creationId xmlns:p14="http://schemas.microsoft.com/office/powerpoint/2010/main" val="3677326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5E1A5B-C795-0FFE-8D23-3629795D09CF}"/>
              </a:ext>
            </a:extLst>
          </p:cNvPr>
          <p:cNvSpPr>
            <a:spLocks noGrp="1"/>
          </p:cNvSpPr>
          <p:nvPr>
            <p:ph type="title"/>
          </p:nvPr>
        </p:nvSpPr>
        <p:spPr>
          <a:xfrm>
            <a:off x="0" y="0"/>
            <a:ext cx="10515600" cy="1325563"/>
          </a:xfrm>
        </p:spPr>
        <p:txBody>
          <a:bodyPr/>
          <a:lstStyle/>
          <a:p>
            <a:r>
              <a:rPr lang="nl-NL" b="1" dirty="0"/>
              <a:t>H1 Samenwerking</a:t>
            </a:r>
          </a:p>
        </p:txBody>
      </p:sp>
      <p:pic>
        <p:nvPicPr>
          <p:cNvPr id="4" name="Afbeelding 3">
            <a:extLst>
              <a:ext uri="{FF2B5EF4-FFF2-40B4-BE49-F238E27FC236}">
                <a16:creationId xmlns:a16="http://schemas.microsoft.com/office/drawing/2014/main" id="{8F4B7796-52FF-1A87-825A-F4BACAA12BEE}"/>
              </a:ext>
            </a:extLst>
          </p:cNvPr>
          <p:cNvPicPr>
            <a:picLocks noChangeAspect="1"/>
          </p:cNvPicPr>
          <p:nvPr/>
        </p:nvPicPr>
        <p:blipFill>
          <a:blip r:embed="rId2"/>
          <a:stretch>
            <a:fillRect/>
          </a:stretch>
        </p:blipFill>
        <p:spPr>
          <a:xfrm>
            <a:off x="0" y="5114925"/>
            <a:ext cx="7867650" cy="1743075"/>
          </a:xfrm>
          <a:prstGeom prst="rect">
            <a:avLst/>
          </a:prstGeom>
        </p:spPr>
      </p:pic>
      <p:sp>
        <p:nvSpPr>
          <p:cNvPr id="5" name="Tekstvak 4">
            <a:extLst>
              <a:ext uri="{FF2B5EF4-FFF2-40B4-BE49-F238E27FC236}">
                <a16:creationId xmlns:a16="http://schemas.microsoft.com/office/drawing/2014/main" id="{67C7F598-A6AF-987A-0230-5A6DA3C2C085}"/>
              </a:ext>
            </a:extLst>
          </p:cNvPr>
          <p:cNvSpPr txBox="1"/>
          <p:nvPr/>
        </p:nvSpPr>
        <p:spPr>
          <a:xfrm>
            <a:off x="0" y="1065320"/>
            <a:ext cx="10515600" cy="3693319"/>
          </a:xfrm>
          <a:prstGeom prst="rect">
            <a:avLst/>
          </a:prstGeom>
          <a:noFill/>
        </p:spPr>
        <p:txBody>
          <a:bodyPr wrap="square" rtlCol="0">
            <a:spAutoFit/>
          </a:bodyPr>
          <a:lstStyle/>
          <a:p>
            <a:r>
              <a:rPr lang="nl-NL" b="1" dirty="0"/>
              <a:t>Wat moet er in hoofdstuk 1 Samenwerking staan:</a:t>
            </a:r>
          </a:p>
          <a:p>
            <a:pPr marL="285750" indent="-285750">
              <a:buFont typeface="Arial" panose="020B0604020202020204" pitchFamily="34" charset="0"/>
              <a:buChar char="•"/>
            </a:pPr>
            <a:r>
              <a:rPr lang="nl-NL" b="1" dirty="0"/>
              <a:t>Taakverdeling </a:t>
            </a:r>
            <a:r>
              <a:rPr lang="nl-NL" b="1" dirty="0">
                <a:sym typeface="Wingdings" panose="05000000000000000000" pitchFamily="2" charset="2"/>
              </a:rPr>
              <a:t></a:t>
            </a:r>
            <a:r>
              <a:rPr lang="nl-NL" dirty="0">
                <a:sym typeface="Wingdings" panose="05000000000000000000" pitchFamily="2" charset="2"/>
              </a:rPr>
              <a:t> Wie doet wat en waarom, denk hierbij aan spellingscheck, in elkaar zetten van het document, de taken verdelen onderling, koppeling met de DISC-rollen enzovoort.</a:t>
            </a:r>
          </a:p>
          <a:p>
            <a:endParaRPr lang="nl-NL" dirty="0">
              <a:sym typeface="Wingdings" panose="05000000000000000000" pitchFamily="2" charset="2"/>
            </a:endParaRPr>
          </a:p>
          <a:p>
            <a:pPr marL="285750" indent="-285750">
              <a:buFont typeface="Arial" panose="020B0604020202020204" pitchFamily="34" charset="0"/>
              <a:buChar char="•"/>
            </a:pPr>
            <a:r>
              <a:rPr lang="nl-NL" b="1" dirty="0">
                <a:sym typeface="Wingdings" panose="05000000000000000000" pitchFamily="2" charset="2"/>
              </a:rPr>
              <a:t>Samenwerking (hoe/middelen) </a:t>
            </a:r>
            <a:r>
              <a:rPr lang="nl-NL" dirty="0">
                <a:sym typeface="Wingdings" panose="05000000000000000000" pitchFamily="2" charset="2"/>
              </a:rPr>
              <a:t> Hoe wordt er samengewerkt, wordt er </a:t>
            </a:r>
          </a:p>
          <a:p>
            <a:r>
              <a:rPr lang="nl-NL" dirty="0">
                <a:sym typeface="Wingdings" panose="05000000000000000000" pitchFamily="2" charset="2"/>
              </a:rPr>
              <a:t>vergaderd, wat wordt er besproken enzovoort</a:t>
            </a:r>
          </a:p>
          <a:p>
            <a:endParaRPr lang="nl-NL" dirty="0">
              <a:sym typeface="Wingdings" panose="05000000000000000000" pitchFamily="2" charset="2"/>
            </a:endParaRPr>
          </a:p>
          <a:p>
            <a:pPr marL="285750" indent="-285750">
              <a:buFont typeface="Arial" panose="020B0604020202020204" pitchFamily="34" charset="0"/>
              <a:buChar char="•"/>
            </a:pPr>
            <a:r>
              <a:rPr lang="nl-NL" b="1" dirty="0">
                <a:sym typeface="Wingdings" panose="05000000000000000000" pitchFamily="2" charset="2"/>
              </a:rPr>
              <a:t>Communicatie </a:t>
            </a:r>
            <a:r>
              <a:rPr lang="nl-NL" dirty="0">
                <a:sym typeface="Wingdings" panose="05000000000000000000" pitchFamily="2" charset="2"/>
              </a:rPr>
              <a:t> Welke communicatiemiddelen en afbeeldingen toevoegen van </a:t>
            </a:r>
          </a:p>
          <a:p>
            <a:r>
              <a:rPr lang="nl-NL" dirty="0">
                <a:sym typeface="Wingdings" panose="05000000000000000000" pitchFamily="2" charset="2"/>
              </a:rPr>
              <a:t>communicatie over het verhalencafé</a:t>
            </a:r>
          </a:p>
          <a:p>
            <a:endParaRPr lang="nl-NL" dirty="0">
              <a:sym typeface="Wingdings" panose="05000000000000000000" pitchFamily="2" charset="2"/>
            </a:endParaRPr>
          </a:p>
          <a:p>
            <a:pPr marL="285750" indent="-285750">
              <a:buFont typeface="Arial" panose="020B0604020202020204" pitchFamily="34" charset="0"/>
              <a:buChar char="•"/>
            </a:pPr>
            <a:r>
              <a:rPr lang="nl-NL" b="1" dirty="0">
                <a:sym typeface="Wingdings" panose="05000000000000000000" pitchFamily="2" charset="2"/>
              </a:rPr>
              <a:t>Nakomen van afspraken </a:t>
            </a:r>
            <a:r>
              <a:rPr lang="nl-NL" dirty="0">
                <a:sym typeface="Wingdings" panose="05000000000000000000" pitchFamily="2" charset="2"/>
              </a:rPr>
              <a:t> Het maken en bijhouden van een logboek</a:t>
            </a:r>
          </a:p>
          <a:p>
            <a:endParaRPr lang="nl-NL" dirty="0">
              <a:sym typeface="Wingdings" panose="05000000000000000000" pitchFamily="2" charset="2"/>
            </a:endParaRPr>
          </a:p>
          <a:p>
            <a:r>
              <a:rPr lang="nl-NL" dirty="0">
                <a:sym typeface="Wingdings" panose="05000000000000000000" pitchFamily="2" charset="2"/>
              </a:rPr>
              <a:t>In feite is dit het samenwerkingsovereenkomst die gemaakt is door jullie als groep.</a:t>
            </a:r>
            <a:endParaRPr lang="nl-NL" dirty="0"/>
          </a:p>
        </p:txBody>
      </p:sp>
      <p:pic>
        <p:nvPicPr>
          <p:cNvPr id="2050" name="Picture 2" descr="Het DISC instrument - Informatie over DISC en trainingen">
            <a:extLst>
              <a:ext uri="{FF2B5EF4-FFF2-40B4-BE49-F238E27FC236}">
                <a16:creationId xmlns:a16="http://schemas.microsoft.com/office/drawing/2014/main" id="{EF3BF7EB-C507-E657-7FAE-B8C6B8ED4F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7650" y="2112885"/>
            <a:ext cx="4324350" cy="4745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3700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A2FB36-5A64-8D09-4AEA-48CC529D28BE}"/>
              </a:ext>
            </a:extLst>
          </p:cNvPr>
          <p:cNvSpPr>
            <a:spLocks noGrp="1"/>
          </p:cNvSpPr>
          <p:nvPr>
            <p:ph type="title"/>
          </p:nvPr>
        </p:nvSpPr>
        <p:spPr>
          <a:xfrm>
            <a:off x="0" y="0"/>
            <a:ext cx="10515600" cy="1325563"/>
          </a:xfrm>
        </p:spPr>
        <p:txBody>
          <a:bodyPr/>
          <a:lstStyle/>
          <a:p>
            <a:r>
              <a:rPr lang="nl-NL" b="1" dirty="0"/>
              <a:t>H2 Achtergronden</a:t>
            </a:r>
          </a:p>
        </p:txBody>
      </p:sp>
      <p:sp>
        <p:nvSpPr>
          <p:cNvPr id="3" name="Tekstvak 2">
            <a:extLst>
              <a:ext uri="{FF2B5EF4-FFF2-40B4-BE49-F238E27FC236}">
                <a16:creationId xmlns:a16="http://schemas.microsoft.com/office/drawing/2014/main" id="{1FE8C6BD-8400-A48C-F9F7-A631B3DE9D5E}"/>
              </a:ext>
            </a:extLst>
          </p:cNvPr>
          <p:cNvSpPr txBox="1"/>
          <p:nvPr/>
        </p:nvSpPr>
        <p:spPr>
          <a:xfrm>
            <a:off x="0" y="1038687"/>
            <a:ext cx="10515600" cy="3416320"/>
          </a:xfrm>
          <a:prstGeom prst="rect">
            <a:avLst/>
          </a:prstGeom>
          <a:noFill/>
        </p:spPr>
        <p:txBody>
          <a:bodyPr wrap="square" rtlCol="0">
            <a:spAutoFit/>
          </a:bodyPr>
          <a:lstStyle/>
          <a:p>
            <a:r>
              <a:rPr lang="nl-NL" b="1" dirty="0"/>
              <a:t>Wat moet er in hoofdstuk 2 Achtergronden staan:</a:t>
            </a:r>
            <a:endParaRPr lang="nl-NL" dirty="0"/>
          </a:p>
          <a:p>
            <a:pPr marL="285750" indent="-285750">
              <a:buFont typeface="Arial" panose="020B0604020202020204" pitchFamily="34" charset="0"/>
              <a:buChar char="•"/>
            </a:pPr>
            <a:r>
              <a:rPr lang="nl-NL" b="1" dirty="0"/>
              <a:t>De naam van het project </a:t>
            </a:r>
            <a:r>
              <a:rPr lang="nl-NL" b="1" dirty="0">
                <a:sym typeface="Wingdings" panose="05000000000000000000" pitchFamily="2" charset="2"/>
              </a:rPr>
              <a:t> </a:t>
            </a:r>
            <a:r>
              <a:rPr lang="nl-NL" dirty="0">
                <a:sym typeface="Wingdings" panose="05000000000000000000" pitchFamily="2" charset="2"/>
              </a:rPr>
              <a:t>En waarom het project zo heet </a:t>
            </a:r>
          </a:p>
          <a:p>
            <a:endParaRPr lang="nl-NL" dirty="0">
              <a:sym typeface="Wingdings" panose="05000000000000000000" pitchFamily="2" charset="2"/>
            </a:endParaRPr>
          </a:p>
          <a:p>
            <a:pPr marL="285750" indent="-285750">
              <a:buFont typeface="Arial" panose="020B0604020202020204" pitchFamily="34" charset="0"/>
              <a:buChar char="•"/>
            </a:pPr>
            <a:r>
              <a:rPr lang="nl-NL" b="1" dirty="0">
                <a:sym typeface="Wingdings" panose="05000000000000000000" pitchFamily="2" charset="2"/>
              </a:rPr>
              <a:t>Opdrachtgever  </a:t>
            </a:r>
            <a:r>
              <a:rPr lang="nl-NL" dirty="0">
                <a:sym typeface="Wingdings" panose="05000000000000000000" pitchFamily="2" charset="2"/>
              </a:rPr>
              <a:t>Wie betaalt het project en keurt het plan van aanpak goed en waarom</a:t>
            </a:r>
          </a:p>
          <a:p>
            <a:endParaRPr lang="nl-NL" b="1" dirty="0">
              <a:sym typeface="Wingdings" panose="05000000000000000000" pitchFamily="2" charset="2"/>
            </a:endParaRPr>
          </a:p>
          <a:p>
            <a:pPr marL="285750" indent="-285750">
              <a:buFont typeface="Arial" panose="020B0604020202020204" pitchFamily="34" charset="0"/>
              <a:buChar char="•"/>
            </a:pPr>
            <a:r>
              <a:rPr lang="nl-NL" b="1" dirty="0">
                <a:sym typeface="Wingdings" panose="05000000000000000000" pitchFamily="2" charset="2"/>
              </a:rPr>
              <a:t>Opdrachtnemer  </a:t>
            </a:r>
            <a:r>
              <a:rPr lang="nl-NL" dirty="0">
                <a:sym typeface="Wingdings" panose="05000000000000000000" pitchFamily="2" charset="2"/>
              </a:rPr>
              <a:t>Wie verantwoordelijk is voor de uitvoering van het project en waarom</a:t>
            </a:r>
          </a:p>
          <a:p>
            <a:endParaRPr lang="nl-NL" b="1" dirty="0">
              <a:sym typeface="Wingdings" panose="05000000000000000000" pitchFamily="2" charset="2"/>
            </a:endParaRPr>
          </a:p>
          <a:p>
            <a:pPr marL="285750" indent="-285750">
              <a:buFont typeface="Arial" panose="020B0604020202020204" pitchFamily="34" charset="0"/>
              <a:buChar char="•"/>
            </a:pPr>
            <a:r>
              <a:rPr lang="nl-NL" b="1" dirty="0">
                <a:sym typeface="Wingdings" panose="05000000000000000000" pitchFamily="2" charset="2"/>
              </a:rPr>
              <a:t>Beschrijving van de organisatie waar het project zich afspeelt  </a:t>
            </a:r>
            <a:r>
              <a:rPr lang="nl-NL" dirty="0">
                <a:sym typeface="Wingdings" panose="05000000000000000000" pitchFamily="2" charset="2"/>
              </a:rPr>
              <a:t>Missie en visie van </a:t>
            </a:r>
            <a:r>
              <a:rPr lang="nl-NL" dirty="0" err="1">
                <a:sym typeface="Wingdings" panose="05000000000000000000" pitchFamily="2" charset="2"/>
              </a:rPr>
              <a:t>Yuverta</a:t>
            </a:r>
            <a:r>
              <a:rPr lang="nl-NL" dirty="0">
                <a:sym typeface="Wingdings" panose="05000000000000000000" pitchFamily="2" charset="2"/>
              </a:rPr>
              <a:t> algemeen en </a:t>
            </a:r>
            <a:r>
              <a:rPr lang="nl-NL" dirty="0" err="1">
                <a:sym typeface="Wingdings" panose="05000000000000000000" pitchFamily="2" charset="2"/>
              </a:rPr>
              <a:t>Yuverta</a:t>
            </a:r>
            <a:r>
              <a:rPr lang="nl-NL" dirty="0">
                <a:sym typeface="Wingdings" panose="05000000000000000000" pitchFamily="2" charset="2"/>
              </a:rPr>
              <a:t> MBO Tilburg volgens APA, de school zelf beschreven (liefst met afbeeldingen) enzovoort.</a:t>
            </a:r>
            <a:endParaRPr lang="nl-NL" b="1" dirty="0">
              <a:sym typeface="Wingdings" panose="05000000000000000000" pitchFamily="2" charset="2"/>
            </a:endParaRPr>
          </a:p>
          <a:p>
            <a:endParaRPr lang="nl-NL" b="1" dirty="0">
              <a:sym typeface="Wingdings" panose="05000000000000000000" pitchFamily="2" charset="2"/>
            </a:endParaRPr>
          </a:p>
          <a:p>
            <a:pPr marL="285750" indent="-285750">
              <a:buFont typeface="Arial" panose="020B0604020202020204" pitchFamily="34" charset="0"/>
              <a:buChar char="•"/>
            </a:pPr>
            <a:r>
              <a:rPr lang="nl-NL" b="1" dirty="0">
                <a:sym typeface="Wingdings" panose="05000000000000000000" pitchFamily="2" charset="2"/>
              </a:rPr>
              <a:t>Stakeholders  </a:t>
            </a:r>
            <a:r>
              <a:rPr lang="nl-NL" dirty="0">
                <a:sym typeface="Wingdings" panose="05000000000000000000" pitchFamily="2" charset="2"/>
              </a:rPr>
              <a:t>Wie heeft er belang bij het project en waarom</a:t>
            </a:r>
            <a:endParaRPr lang="nl-NL" b="1" dirty="0">
              <a:sym typeface="Wingdings" panose="05000000000000000000" pitchFamily="2" charset="2"/>
            </a:endParaRPr>
          </a:p>
          <a:p>
            <a:pPr marL="285750" indent="-285750">
              <a:buFont typeface="Arial" panose="020B0604020202020204" pitchFamily="34" charset="0"/>
              <a:buChar char="•"/>
            </a:pPr>
            <a:endParaRPr lang="nl-NL" dirty="0"/>
          </a:p>
        </p:txBody>
      </p:sp>
      <p:pic>
        <p:nvPicPr>
          <p:cNvPr id="4" name="Afbeelding 3">
            <a:extLst>
              <a:ext uri="{FF2B5EF4-FFF2-40B4-BE49-F238E27FC236}">
                <a16:creationId xmlns:a16="http://schemas.microsoft.com/office/drawing/2014/main" id="{ABD896AB-6B83-2304-80D4-941194DB9D7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21421"/>
            <a:ext cx="6035563" cy="1836579"/>
          </a:xfrm>
          <a:prstGeom prst="rect">
            <a:avLst/>
          </a:prstGeom>
        </p:spPr>
      </p:pic>
      <p:pic>
        <p:nvPicPr>
          <p:cNvPr id="5" name="Picture 16" descr="Stakeholdersanalyse – projectmanagementsite">
            <a:extLst>
              <a:ext uri="{FF2B5EF4-FFF2-40B4-BE49-F238E27FC236}">
                <a16:creationId xmlns:a16="http://schemas.microsoft.com/office/drawing/2014/main" id="{1AC15021-34A4-ED01-4D2B-127DBAD490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4233" y="3715949"/>
            <a:ext cx="6237767" cy="3070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969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63079F-9365-0973-DB66-5066444394DD}"/>
              </a:ext>
            </a:extLst>
          </p:cNvPr>
          <p:cNvSpPr>
            <a:spLocks noGrp="1"/>
          </p:cNvSpPr>
          <p:nvPr>
            <p:ph type="title"/>
          </p:nvPr>
        </p:nvSpPr>
        <p:spPr>
          <a:xfrm>
            <a:off x="0" y="0"/>
            <a:ext cx="10515600" cy="1325563"/>
          </a:xfrm>
        </p:spPr>
        <p:txBody>
          <a:bodyPr/>
          <a:lstStyle/>
          <a:p>
            <a:r>
              <a:rPr lang="nl-NL" b="1" dirty="0"/>
              <a:t>H3 Projectresultaat</a:t>
            </a:r>
          </a:p>
        </p:txBody>
      </p:sp>
      <p:sp>
        <p:nvSpPr>
          <p:cNvPr id="4" name="Tekstvak 3">
            <a:extLst>
              <a:ext uri="{FF2B5EF4-FFF2-40B4-BE49-F238E27FC236}">
                <a16:creationId xmlns:a16="http://schemas.microsoft.com/office/drawing/2014/main" id="{F5472CDE-94E9-4838-47F8-B4EC24997EFC}"/>
              </a:ext>
            </a:extLst>
          </p:cNvPr>
          <p:cNvSpPr txBox="1"/>
          <p:nvPr/>
        </p:nvSpPr>
        <p:spPr>
          <a:xfrm>
            <a:off x="0" y="1127464"/>
            <a:ext cx="10515600" cy="3139321"/>
          </a:xfrm>
          <a:prstGeom prst="rect">
            <a:avLst/>
          </a:prstGeom>
          <a:noFill/>
        </p:spPr>
        <p:txBody>
          <a:bodyPr wrap="square" rtlCol="0">
            <a:spAutoFit/>
          </a:bodyPr>
          <a:lstStyle/>
          <a:p>
            <a:r>
              <a:rPr lang="nl-NL" b="1" dirty="0"/>
              <a:t>Wat moet er in hoofdstuk 3 projectresultaat staan:</a:t>
            </a:r>
          </a:p>
          <a:p>
            <a:pPr marL="285750" indent="-285750">
              <a:buFont typeface="Arial" panose="020B0604020202020204" pitchFamily="34" charset="0"/>
              <a:buChar char="•"/>
            </a:pPr>
            <a:r>
              <a:rPr lang="nl-NL" b="1" dirty="0"/>
              <a:t>Doelstelling (SMART omschreven) </a:t>
            </a:r>
            <a:r>
              <a:rPr lang="nl-NL" b="1" dirty="0">
                <a:sym typeface="Wingdings" panose="05000000000000000000" pitchFamily="2" charset="2"/>
              </a:rPr>
              <a:t> </a:t>
            </a:r>
            <a:r>
              <a:rPr lang="nl-NL" dirty="0">
                <a:sym typeface="Wingdings" panose="05000000000000000000" pitchFamily="2" charset="2"/>
              </a:rPr>
              <a:t>De doelstelling van het uiteindelijke projectresultaat (oftewel het Verhalencafé) SMART omschreven. Beschrijf eerst de letters apart en maak dan aan de hand van alle losse doelstelling één SMART doelstelling.</a:t>
            </a:r>
            <a:endParaRPr lang="nl-NL" b="1" dirty="0">
              <a:sym typeface="Wingdings" panose="05000000000000000000" pitchFamily="2" charset="2"/>
            </a:endParaRPr>
          </a:p>
          <a:p>
            <a:endParaRPr lang="nl-NL" b="1" dirty="0">
              <a:sym typeface="Wingdings" panose="05000000000000000000" pitchFamily="2" charset="2"/>
            </a:endParaRPr>
          </a:p>
          <a:p>
            <a:pPr marL="285750" indent="-285750">
              <a:buFont typeface="Arial" panose="020B0604020202020204" pitchFamily="34" charset="0"/>
              <a:buChar char="•"/>
            </a:pPr>
            <a:r>
              <a:rPr lang="nl-NL" b="1" dirty="0">
                <a:sym typeface="Wingdings" panose="05000000000000000000" pitchFamily="2" charset="2"/>
              </a:rPr>
              <a:t>Beschrijving van het projectresultaat  </a:t>
            </a:r>
            <a:r>
              <a:rPr lang="nl-NL" dirty="0">
                <a:sym typeface="Wingdings" panose="05000000000000000000" pitchFamily="2" charset="2"/>
              </a:rPr>
              <a:t>In woorden omschreven wat het resultaat van het project moet zijn. Dit doe je in combinatie met het moodboard, waarbij je per afbeelding aangeeft waarom jullie als groep voor een afbeelding kiezen</a:t>
            </a:r>
            <a:endParaRPr lang="nl-NL" b="1" dirty="0">
              <a:sym typeface="Wingdings" panose="05000000000000000000" pitchFamily="2" charset="2"/>
            </a:endParaRPr>
          </a:p>
          <a:p>
            <a:endParaRPr lang="nl-NL" b="1" dirty="0">
              <a:sym typeface="Wingdings" panose="05000000000000000000" pitchFamily="2" charset="2"/>
            </a:endParaRPr>
          </a:p>
          <a:p>
            <a:pPr marL="285750" indent="-285750">
              <a:buFont typeface="Arial" panose="020B0604020202020204" pitchFamily="34" charset="0"/>
              <a:buChar char="•"/>
            </a:pPr>
            <a:r>
              <a:rPr lang="nl-NL" b="1" dirty="0">
                <a:sym typeface="Wingdings" panose="05000000000000000000" pitchFamily="2" charset="2"/>
              </a:rPr>
              <a:t>Moodboard</a:t>
            </a:r>
            <a:r>
              <a:rPr lang="nl-NL" b="1" dirty="0"/>
              <a:t> </a:t>
            </a:r>
            <a:r>
              <a:rPr lang="nl-NL" b="1" dirty="0">
                <a:sym typeface="Wingdings" panose="05000000000000000000" pitchFamily="2" charset="2"/>
              </a:rPr>
              <a:t> </a:t>
            </a:r>
            <a:r>
              <a:rPr lang="nl-NL" dirty="0">
                <a:sym typeface="Wingdings" panose="05000000000000000000" pitchFamily="2" charset="2"/>
              </a:rPr>
              <a:t>Moodboard met daarin afbeeldingen om het resultaat </a:t>
            </a:r>
          </a:p>
          <a:p>
            <a:r>
              <a:rPr lang="nl-NL" dirty="0">
                <a:sym typeface="Wingdings" panose="05000000000000000000" pitchFamily="2" charset="2"/>
              </a:rPr>
              <a:t>te weergeven hoe jullie Verhalencafé eruit moet komen te zien</a:t>
            </a:r>
            <a:endParaRPr lang="nl-NL" b="1" dirty="0"/>
          </a:p>
        </p:txBody>
      </p:sp>
      <p:pic>
        <p:nvPicPr>
          <p:cNvPr id="5" name="Afbeelding 4" descr="Afbeelding met tekst&#10;&#10;Automatisch gegenereerde beschrijving">
            <a:extLst>
              <a:ext uri="{FF2B5EF4-FFF2-40B4-BE49-F238E27FC236}">
                <a16:creationId xmlns:a16="http://schemas.microsoft.com/office/drawing/2014/main" id="{8DCA796A-B359-2115-3ADD-6BF8991458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63852"/>
            <a:ext cx="5590434" cy="1494148"/>
          </a:xfrm>
          <a:prstGeom prst="rect">
            <a:avLst/>
          </a:prstGeom>
        </p:spPr>
      </p:pic>
      <p:pic>
        <p:nvPicPr>
          <p:cNvPr id="6" name="Picture 4" descr="Doelen stellen met de SMART-methode">
            <a:extLst>
              <a:ext uri="{FF2B5EF4-FFF2-40B4-BE49-F238E27FC236}">
                <a16:creationId xmlns:a16="http://schemas.microsoft.com/office/drawing/2014/main" id="{38F13196-2F8B-2856-75C4-918BFA7E51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1937"/>
          <a:stretch/>
        </p:blipFill>
        <p:spPr bwMode="auto">
          <a:xfrm>
            <a:off x="6687878" y="3907943"/>
            <a:ext cx="5504121" cy="2950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701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2C426C-CDCD-BCDB-F667-630BE9E16CB7}"/>
              </a:ext>
            </a:extLst>
          </p:cNvPr>
          <p:cNvSpPr>
            <a:spLocks noGrp="1"/>
          </p:cNvSpPr>
          <p:nvPr>
            <p:ph type="title"/>
          </p:nvPr>
        </p:nvSpPr>
        <p:spPr>
          <a:xfrm>
            <a:off x="0" y="0"/>
            <a:ext cx="10515600" cy="1325563"/>
          </a:xfrm>
        </p:spPr>
        <p:txBody>
          <a:bodyPr/>
          <a:lstStyle/>
          <a:p>
            <a:r>
              <a:rPr lang="nl-NL" b="1" dirty="0"/>
              <a:t>H4 Projectactiviteiten</a:t>
            </a:r>
          </a:p>
        </p:txBody>
      </p:sp>
      <p:sp>
        <p:nvSpPr>
          <p:cNvPr id="3" name="Tekstvak 2">
            <a:extLst>
              <a:ext uri="{FF2B5EF4-FFF2-40B4-BE49-F238E27FC236}">
                <a16:creationId xmlns:a16="http://schemas.microsoft.com/office/drawing/2014/main" id="{2E12FE38-10ED-D76C-08B7-4FD28537BA2F}"/>
              </a:ext>
            </a:extLst>
          </p:cNvPr>
          <p:cNvSpPr txBox="1"/>
          <p:nvPr/>
        </p:nvSpPr>
        <p:spPr>
          <a:xfrm>
            <a:off x="0" y="1018271"/>
            <a:ext cx="10515600" cy="3416320"/>
          </a:xfrm>
          <a:prstGeom prst="rect">
            <a:avLst/>
          </a:prstGeom>
          <a:noFill/>
        </p:spPr>
        <p:txBody>
          <a:bodyPr wrap="square" rtlCol="0">
            <a:spAutoFit/>
          </a:bodyPr>
          <a:lstStyle/>
          <a:p>
            <a:r>
              <a:rPr lang="nl-NL" b="1" dirty="0"/>
              <a:t>Wat moet er in hoofdstuk 4 projectactiviteiten komen te staan:</a:t>
            </a:r>
          </a:p>
          <a:p>
            <a:pPr marL="285750" indent="-285750">
              <a:buFont typeface="Arial" panose="020B0604020202020204" pitchFamily="34" charset="0"/>
              <a:buChar char="•"/>
            </a:pPr>
            <a:r>
              <a:rPr lang="nl-NL" b="1" dirty="0"/>
              <a:t>Catering </a:t>
            </a:r>
            <a:r>
              <a:rPr lang="nl-NL" b="1" dirty="0">
                <a:sym typeface="Wingdings" panose="05000000000000000000" pitchFamily="2" charset="2"/>
              </a:rPr>
              <a:t> </a:t>
            </a:r>
            <a:r>
              <a:rPr lang="nl-NL" dirty="0">
                <a:sym typeface="Wingdings" panose="05000000000000000000" pitchFamily="2" charset="2"/>
              </a:rPr>
              <a:t>Wat voor voedsel, drinken en de presentatie hiervan (afbeeldingen)</a:t>
            </a:r>
          </a:p>
          <a:p>
            <a:endParaRPr lang="nl-NL" b="1" dirty="0">
              <a:sym typeface="Wingdings" panose="05000000000000000000" pitchFamily="2" charset="2"/>
            </a:endParaRPr>
          </a:p>
          <a:p>
            <a:pPr marL="285750" indent="-285750">
              <a:buFont typeface="Arial" panose="020B0604020202020204" pitchFamily="34" charset="0"/>
              <a:buChar char="•"/>
            </a:pPr>
            <a:r>
              <a:rPr lang="nl-NL" b="1" dirty="0">
                <a:sym typeface="Wingdings" panose="05000000000000000000" pitchFamily="2" charset="2"/>
              </a:rPr>
              <a:t>Projectleiding  </a:t>
            </a:r>
            <a:r>
              <a:rPr lang="nl-NL" dirty="0">
                <a:sym typeface="Wingdings" panose="05000000000000000000" pitchFamily="2" charset="2"/>
              </a:rPr>
              <a:t>Wie doet welke werkgroep beheren en waarom </a:t>
            </a:r>
          </a:p>
          <a:p>
            <a:endParaRPr lang="nl-NL" b="1" dirty="0">
              <a:sym typeface="Wingdings" panose="05000000000000000000" pitchFamily="2" charset="2"/>
            </a:endParaRPr>
          </a:p>
          <a:p>
            <a:pPr marL="285750" indent="-285750">
              <a:buFont typeface="Arial" panose="020B0604020202020204" pitchFamily="34" charset="0"/>
              <a:buChar char="•"/>
            </a:pPr>
            <a:r>
              <a:rPr lang="nl-NL" b="1" dirty="0">
                <a:sym typeface="Wingdings" panose="05000000000000000000" pitchFamily="2" charset="2"/>
              </a:rPr>
              <a:t>Communicatie  </a:t>
            </a:r>
            <a:r>
              <a:rPr lang="nl-NL" dirty="0">
                <a:sym typeface="Wingdings" panose="05000000000000000000" pitchFamily="2" charset="2"/>
              </a:rPr>
              <a:t>Uitnodiging, logo, afbeeldingen enzovoort.</a:t>
            </a:r>
          </a:p>
          <a:p>
            <a:endParaRPr lang="nl-NL" b="1" dirty="0">
              <a:sym typeface="Wingdings" panose="05000000000000000000" pitchFamily="2" charset="2"/>
            </a:endParaRPr>
          </a:p>
          <a:p>
            <a:pPr marL="285750" indent="-285750">
              <a:buFont typeface="Arial" panose="020B0604020202020204" pitchFamily="34" charset="0"/>
              <a:buChar char="•"/>
            </a:pPr>
            <a:r>
              <a:rPr lang="nl-NL" b="1" dirty="0">
                <a:sym typeface="Wingdings" panose="05000000000000000000" pitchFamily="2" charset="2"/>
              </a:rPr>
              <a:t>Facilitair  </a:t>
            </a:r>
            <a:r>
              <a:rPr lang="nl-NL" dirty="0">
                <a:sym typeface="Wingdings" panose="05000000000000000000" pitchFamily="2" charset="2"/>
              </a:rPr>
              <a:t>Plattegronden, draaiboek enzovoort.</a:t>
            </a:r>
          </a:p>
          <a:p>
            <a:endParaRPr lang="nl-NL" b="1" dirty="0">
              <a:sym typeface="Wingdings" panose="05000000000000000000" pitchFamily="2" charset="2"/>
            </a:endParaRPr>
          </a:p>
          <a:p>
            <a:pPr marL="285750" indent="-285750">
              <a:buFont typeface="Arial" panose="020B0604020202020204" pitchFamily="34" charset="0"/>
              <a:buChar char="•"/>
            </a:pPr>
            <a:r>
              <a:rPr lang="nl-NL" b="1" dirty="0">
                <a:sym typeface="Wingdings" panose="05000000000000000000" pitchFamily="2" charset="2"/>
              </a:rPr>
              <a:t>Projectfasen  </a:t>
            </a:r>
            <a:r>
              <a:rPr lang="nl-NL" dirty="0">
                <a:sym typeface="Wingdings" panose="05000000000000000000" pitchFamily="2" charset="2"/>
              </a:rPr>
              <a:t>Benoem in welke </a:t>
            </a:r>
            <a:r>
              <a:rPr lang="nl-NL" b="1" dirty="0">
                <a:sym typeface="Wingdings" panose="05000000000000000000" pitchFamily="2" charset="2"/>
              </a:rPr>
              <a:t>projectfase </a:t>
            </a:r>
            <a:r>
              <a:rPr lang="nl-NL" dirty="0">
                <a:sym typeface="Wingdings" panose="05000000000000000000" pitchFamily="2" charset="2"/>
              </a:rPr>
              <a:t>welke activiteit wordt uitgevoerd in je Plan van aanpak. (Zie voorbeeld volgende dia)</a:t>
            </a:r>
            <a:endParaRPr lang="nl-NL" b="1" dirty="0"/>
          </a:p>
          <a:p>
            <a:endParaRPr lang="nl-NL" b="1" dirty="0"/>
          </a:p>
        </p:txBody>
      </p:sp>
      <p:pic>
        <p:nvPicPr>
          <p:cNvPr id="5" name="Afbeelding 4">
            <a:extLst>
              <a:ext uri="{FF2B5EF4-FFF2-40B4-BE49-F238E27FC236}">
                <a16:creationId xmlns:a16="http://schemas.microsoft.com/office/drawing/2014/main" id="{6D7792A5-70FD-8FC3-43FA-5FFAA09BA69B}"/>
              </a:ext>
            </a:extLst>
          </p:cNvPr>
          <p:cNvPicPr>
            <a:picLocks noChangeAspect="1"/>
          </p:cNvPicPr>
          <p:nvPr/>
        </p:nvPicPr>
        <p:blipFill>
          <a:blip r:embed="rId2"/>
          <a:stretch>
            <a:fillRect/>
          </a:stretch>
        </p:blipFill>
        <p:spPr>
          <a:xfrm>
            <a:off x="0" y="5448300"/>
            <a:ext cx="7362825" cy="1409700"/>
          </a:xfrm>
          <a:prstGeom prst="rect">
            <a:avLst/>
          </a:prstGeom>
        </p:spPr>
      </p:pic>
    </p:spTree>
    <p:extLst>
      <p:ext uri="{BB962C8B-B14F-4D97-AF65-F5344CB8AC3E}">
        <p14:creationId xmlns:p14="http://schemas.microsoft.com/office/powerpoint/2010/main" val="2545213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4EE438-2573-9913-9A5E-45CAC4E2B24A}"/>
              </a:ext>
            </a:extLst>
          </p:cNvPr>
          <p:cNvSpPr>
            <a:spLocks noGrp="1"/>
          </p:cNvSpPr>
          <p:nvPr>
            <p:ph type="title"/>
          </p:nvPr>
        </p:nvSpPr>
        <p:spPr>
          <a:xfrm>
            <a:off x="0" y="0"/>
            <a:ext cx="10515600" cy="1325563"/>
          </a:xfrm>
        </p:spPr>
        <p:txBody>
          <a:bodyPr/>
          <a:lstStyle/>
          <a:p>
            <a:r>
              <a:rPr lang="nl-NL" b="1" dirty="0"/>
              <a:t>H4 Projectactiviteiten</a:t>
            </a:r>
          </a:p>
        </p:txBody>
      </p:sp>
      <p:graphicFrame>
        <p:nvGraphicFramePr>
          <p:cNvPr id="3" name="Tekstvak 5">
            <a:extLst>
              <a:ext uri="{FF2B5EF4-FFF2-40B4-BE49-F238E27FC236}">
                <a16:creationId xmlns:a16="http://schemas.microsoft.com/office/drawing/2014/main" id="{DD656955-1E60-1F6C-D7C3-5E5278182C79}"/>
              </a:ext>
            </a:extLst>
          </p:cNvPr>
          <p:cNvGraphicFramePr/>
          <p:nvPr>
            <p:extLst>
              <p:ext uri="{D42A27DB-BD31-4B8C-83A1-F6EECF244321}">
                <p14:modId xmlns:p14="http://schemas.microsoft.com/office/powerpoint/2010/main" val="3900500632"/>
              </p:ext>
            </p:extLst>
          </p:nvPr>
        </p:nvGraphicFramePr>
        <p:xfrm>
          <a:off x="158689" y="1325563"/>
          <a:ext cx="6678385" cy="36933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Afbeelding 3">
            <a:extLst>
              <a:ext uri="{FF2B5EF4-FFF2-40B4-BE49-F238E27FC236}">
                <a16:creationId xmlns:a16="http://schemas.microsoft.com/office/drawing/2014/main" id="{2B0E5EDB-8759-19AC-A154-DCAC8DD22619}"/>
              </a:ext>
            </a:extLst>
          </p:cNvPr>
          <p:cNvPicPr>
            <a:picLocks noChangeAspect="1"/>
          </p:cNvPicPr>
          <p:nvPr/>
        </p:nvPicPr>
        <p:blipFill>
          <a:blip r:embed="rId7"/>
          <a:stretch>
            <a:fillRect/>
          </a:stretch>
        </p:blipFill>
        <p:spPr>
          <a:xfrm>
            <a:off x="0" y="5448300"/>
            <a:ext cx="7362825" cy="1409700"/>
          </a:xfrm>
          <a:prstGeom prst="rect">
            <a:avLst/>
          </a:prstGeom>
        </p:spPr>
      </p:pic>
      <p:pic>
        <p:nvPicPr>
          <p:cNvPr id="5" name="Afbeelding 4">
            <a:extLst>
              <a:ext uri="{FF2B5EF4-FFF2-40B4-BE49-F238E27FC236}">
                <a16:creationId xmlns:a16="http://schemas.microsoft.com/office/drawing/2014/main" id="{27D4926D-3716-76B4-21BD-C8208B8B6487}"/>
              </a:ext>
            </a:extLst>
          </p:cNvPr>
          <p:cNvPicPr>
            <a:picLocks noChangeAspect="1"/>
          </p:cNvPicPr>
          <p:nvPr/>
        </p:nvPicPr>
        <p:blipFill>
          <a:blip r:embed="rId8"/>
          <a:stretch>
            <a:fillRect/>
          </a:stretch>
        </p:blipFill>
        <p:spPr>
          <a:xfrm>
            <a:off x="7362825" y="3965944"/>
            <a:ext cx="4916260" cy="2892056"/>
          </a:xfrm>
          <a:prstGeom prst="rect">
            <a:avLst/>
          </a:prstGeom>
        </p:spPr>
      </p:pic>
    </p:spTree>
    <p:extLst>
      <p:ext uri="{BB962C8B-B14F-4D97-AF65-F5344CB8AC3E}">
        <p14:creationId xmlns:p14="http://schemas.microsoft.com/office/powerpoint/2010/main" val="1641013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8D36CA-29F1-A9EF-10B0-6B24212E39CE}"/>
              </a:ext>
            </a:extLst>
          </p:cNvPr>
          <p:cNvSpPr>
            <a:spLocks noGrp="1"/>
          </p:cNvSpPr>
          <p:nvPr>
            <p:ph type="title"/>
          </p:nvPr>
        </p:nvSpPr>
        <p:spPr>
          <a:xfrm>
            <a:off x="0" y="0"/>
            <a:ext cx="10515600" cy="1325563"/>
          </a:xfrm>
        </p:spPr>
        <p:txBody>
          <a:bodyPr/>
          <a:lstStyle/>
          <a:p>
            <a:r>
              <a:rPr lang="nl-NL" b="1" dirty="0"/>
              <a:t>H5 Projectgrenzen en Randvoorwaarden</a:t>
            </a:r>
          </a:p>
        </p:txBody>
      </p:sp>
      <p:sp>
        <p:nvSpPr>
          <p:cNvPr id="4" name="Tekstvak 3">
            <a:extLst>
              <a:ext uri="{FF2B5EF4-FFF2-40B4-BE49-F238E27FC236}">
                <a16:creationId xmlns:a16="http://schemas.microsoft.com/office/drawing/2014/main" id="{157C61E4-F9FF-D216-6BF3-8E45A126AFF4}"/>
              </a:ext>
            </a:extLst>
          </p:cNvPr>
          <p:cNvSpPr txBox="1"/>
          <p:nvPr/>
        </p:nvSpPr>
        <p:spPr>
          <a:xfrm>
            <a:off x="0" y="1201479"/>
            <a:ext cx="10855842" cy="3139321"/>
          </a:xfrm>
          <a:prstGeom prst="rect">
            <a:avLst/>
          </a:prstGeom>
          <a:noFill/>
        </p:spPr>
        <p:txBody>
          <a:bodyPr wrap="square" rtlCol="0">
            <a:spAutoFit/>
          </a:bodyPr>
          <a:lstStyle/>
          <a:p>
            <a:r>
              <a:rPr lang="nl-NL" b="1" dirty="0"/>
              <a:t>Wat moet er in hoofdstuk 5 Projectgrenzen en Randvoorwaarden staan:</a:t>
            </a:r>
          </a:p>
          <a:p>
            <a:r>
              <a:rPr lang="nl-NL" b="1" dirty="0"/>
              <a:t>Begindatum en einddatum project </a:t>
            </a:r>
            <a:endParaRPr lang="nl-NL" b="1" dirty="0">
              <a:sym typeface="Wingdings" panose="05000000000000000000" pitchFamily="2" charset="2"/>
            </a:endParaRPr>
          </a:p>
          <a:p>
            <a:endParaRPr lang="nl-NL" b="1" dirty="0">
              <a:sym typeface="Wingdings" panose="05000000000000000000" pitchFamily="2" charset="2"/>
            </a:endParaRPr>
          </a:p>
          <a:p>
            <a:r>
              <a:rPr lang="nl-NL" b="1" dirty="0">
                <a:sym typeface="Wingdings" panose="05000000000000000000" pitchFamily="2" charset="2"/>
              </a:rPr>
              <a:t>Maximale budget  </a:t>
            </a:r>
            <a:r>
              <a:rPr lang="nl-NL" dirty="0">
                <a:sym typeface="Wingdings" panose="05000000000000000000" pitchFamily="2" charset="2"/>
              </a:rPr>
              <a:t>Zie voorbeeld in de dia</a:t>
            </a:r>
            <a:endParaRPr lang="nl-NL" b="1" dirty="0">
              <a:sym typeface="Wingdings" panose="05000000000000000000" pitchFamily="2" charset="2"/>
            </a:endParaRPr>
          </a:p>
          <a:p>
            <a:endParaRPr lang="nl-NL" b="1" dirty="0">
              <a:sym typeface="Wingdings" panose="05000000000000000000" pitchFamily="2" charset="2"/>
            </a:endParaRPr>
          </a:p>
          <a:p>
            <a:r>
              <a:rPr lang="nl-NL" b="1" dirty="0">
                <a:sym typeface="Wingdings" panose="05000000000000000000" pitchFamily="2" charset="2"/>
              </a:rPr>
              <a:t>Welke activiteiten op de ‘grens’ liggen en of de activiteiten wel of niet worden gedaan  </a:t>
            </a:r>
            <a:r>
              <a:rPr lang="nl-NL" dirty="0">
                <a:sym typeface="Wingdings" panose="05000000000000000000" pitchFamily="2" charset="2"/>
              </a:rPr>
              <a:t>Leg uit waarom er gekozen is om bepaalde activiteiten wel te doen en welke niet.</a:t>
            </a:r>
            <a:endParaRPr lang="nl-NL" b="1" dirty="0">
              <a:sym typeface="Wingdings" panose="05000000000000000000" pitchFamily="2" charset="2"/>
            </a:endParaRPr>
          </a:p>
          <a:p>
            <a:endParaRPr lang="nl-NL" b="1" dirty="0">
              <a:sym typeface="Wingdings" panose="05000000000000000000" pitchFamily="2" charset="2"/>
            </a:endParaRPr>
          </a:p>
          <a:p>
            <a:r>
              <a:rPr lang="nl-NL" b="1" dirty="0">
                <a:sym typeface="Wingdings" panose="05000000000000000000" pitchFamily="2" charset="2"/>
              </a:rPr>
              <a:t>Randvoorwaarden  </a:t>
            </a:r>
            <a:r>
              <a:rPr lang="nl-NL" dirty="0">
                <a:sym typeface="Wingdings" panose="05000000000000000000" pitchFamily="2" charset="2"/>
              </a:rPr>
              <a:t>Factoren waar de groep geen invloed op kan uitoefenen, maar waar aan voldaan moet zijn om het project succesvol af te ronden </a:t>
            </a:r>
            <a:endParaRPr lang="nl-NL" dirty="0"/>
          </a:p>
          <a:p>
            <a:endParaRPr lang="nl-NL" dirty="0"/>
          </a:p>
        </p:txBody>
      </p:sp>
      <p:pic>
        <p:nvPicPr>
          <p:cNvPr id="6" name="Afbeelding 5">
            <a:extLst>
              <a:ext uri="{FF2B5EF4-FFF2-40B4-BE49-F238E27FC236}">
                <a16:creationId xmlns:a16="http://schemas.microsoft.com/office/drawing/2014/main" id="{2D7E84AE-1179-703F-8A21-9F14B0BDD177}"/>
              </a:ext>
            </a:extLst>
          </p:cNvPr>
          <p:cNvPicPr>
            <a:picLocks noChangeAspect="1"/>
          </p:cNvPicPr>
          <p:nvPr/>
        </p:nvPicPr>
        <p:blipFill>
          <a:blip r:embed="rId2"/>
          <a:stretch>
            <a:fillRect/>
          </a:stretch>
        </p:blipFill>
        <p:spPr>
          <a:xfrm>
            <a:off x="0" y="4514850"/>
            <a:ext cx="7191375" cy="2343150"/>
          </a:xfrm>
          <a:prstGeom prst="rect">
            <a:avLst/>
          </a:prstGeom>
        </p:spPr>
      </p:pic>
      <p:pic>
        <p:nvPicPr>
          <p:cNvPr id="8" name="Afbeelding 7">
            <a:extLst>
              <a:ext uri="{FF2B5EF4-FFF2-40B4-BE49-F238E27FC236}">
                <a16:creationId xmlns:a16="http://schemas.microsoft.com/office/drawing/2014/main" id="{BB790C9C-B4A4-6110-5AC4-AAF68AB47689}"/>
              </a:ext>
            </a:extLst>
          </p:cNvPr>
          <p:cNvPicPr>
            <a:picLocks noChangeAspect="1"/>
          </p:cNvPicPr>
          <p:nvPr/>
        </p:nvPicPr>
        <p:blipFill>
          <a:blip r:embed="rId3"/>
          <a:stretch>
            <a:fillRect/>
          </a:stretch>
        </p:blipFill>
        <p:spPr>
          <a:xfrm>
            <a:off x="7191375" y="3895725"/>
            <a:ext cx="5000625" cy="2962275"/>
          </a:xfrm>
          <a:prstGeom prst="rect">
            <a:avLst/>
          </a:prstGeom>
        </p:spPr>
      </p:pic>
    </p:spTree>
    <p:extLst>
      <p:ext uri="{BB962C8B-B14F-4D97-AF65-F5344CB8AC3E}">
        <p14:creationId xmlns:p14="http://schemas.microsoft.com/office/powerpoint/2010/main" val="3554702480"/>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7" ma:contentTypeDescription="Een nieuw document maken." ma:contentTypeScope="" ma:versionID="0f68ed45c25507020046cd58e7081853">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ed2a775c62b2ef6a30ca6d924b06821c"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bad38e81-2dce-48e2-a4cf-6cf5e967729a}"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583B6F-241B-4752-BA3F-65607B61D555}">
  <ds:schemaRefs>
    <ds:schemaRef ds:uri="http://schemas.microsoft.com/sharepoint/v3/contenttype/forms"/>
  </ds:schemaRefs>
</ds:datastoreItem>
</file>

<file path=customXml/itemProps2.xml><?xml version="1.0" encoding="utf-8"?>
<ds:datastoreItem xmlns:ds="http://schemas.openxmlformats.org/officeDocument/2006/customXml" ds:itemID="{4F4FF143-0ABB-4CFF-A5DD-2BA0E6EC9068}">
  <ds:schemaRefs>
    <ds:schemaRef ds:uri="http://schemas.microsoft.com/office/2006/metadata/properties"/>
    <ds:schemaRef ds:uri="http://schemas.microsoft.com/office/2006/documentManagement/types"/>
    <ds:schemaRef ds:uri="http://schemas.microsoft.com/office/infopath/2007/PartnerControls"/>
    <ds:schemaRef ds:uri="c6f82ce1-f6df-49a5-8b49-cf8409a27aa4"/>
    <ds:schemaRef ds:uri="http://schemas.openxmlformats.org/package/2006/metadata/core-properties"/>
    <ds:schemaRef ds:uri="http://www.w3.org/XML/1998/namespace"/>
    <ds:schemaRef ds:uri="http://purl.org/dc/dcmitype/"/>
    <ds:schemaRef ds:uri="2c4f0c93-2979-4f27-aab2-70de95932352"/>
    <ds:schemaRef ds:uri="http://purl.org/dc/terms/"/>
    <ds:schemaRef ds:uri="http://purl.org/dc/elements/1.1/"/>
  </ds:schemaRefs>
</ds:datastoreItem>
</file>

<file path=customXml/itemProps3.xml><?xml version="1.0" encoding="utf-8"?>
<ds:datastoreItem xmlns:ds="http://schemas.openxmlformats.org/officeDocument/2006/customXml" ds:itemID="{706E72A5-75C7-4195-9234-A79160E439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531</TotalTime>
  <Words>1275</Words>
  <Application>Microsoft Office PowerPoint</Application>
  <PresentationFormat>Breedbeeld</PresentationFormat>
  <Paragraphs>163</Paragraphs>
  <Slides>16</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16</vt:i4>
      </vt:variant>
    </vt:vector>
  </HeadingPairs>
  <TitlesOfParts>
    <vt:vector size="21" baseType="lpstr">
      <vt:lpstr>Arial</vt:lpstr>
      <vt:lpstr>Calibri</vt:lpstr>
      <vt:lpstr>Calibri Light</vt:lpstr>
      <vt:lpstr>Wingdings</vt:lpstr>
      <vt:lpstr>Kantoorthema</vt:lpstr>
      <vt:lpstr>PowerPoint-presentatie</vt:lpstr>
      <vt:lpstr>Herhaling H11 Risico analyse</vt:lpstr>
      <vt:lpstr>Checklist verslag  Zie Wiki</vt:lpstr>
      <vt:lpstr>H1 Samenwerking</vt:lpstr>
      <vt:lpstr>H2 Achtergronden</vt:lpstr>
      <vt:lpstr>H3 Projectresultaat</vt:lpstr>
      <vt:lpstr>H4 Projectactiviteiten</vt:lpstr>
      <vt:lpstr>H4 Projectactiviteiten</vt:lpstr>
      <vt:lpstr>H5 Projectgrenzen en Randvoorwaarden</vt:lpstr>
      <vt:lpstr>H6 Tussenresultaat</vt:lpstr>
      <vt:lpstr>H7 Kwaliteitsbewaking</vt:lpstr>
      <vt:lpstr>H8 Projectorganisatie</vt:lpstr>
      <vt:lpstr>H9 Planning</vt:lpstr>
      <vt:lpstr>H10 Kosten en Baten</vt:lpstr>
      <vt:lpstr>H10 Kosten en Baten</vt:lpstr>
      <vt:lpstr>H10 Kosten en Baten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Thomas Noordeloos</dc:creator>
  <cp:lastModifiedBy>Thomas Noordeloos</cp:lastModifiedBy>
  <cp:revision>16</cp:revision>
  <dcterms:created xsi:type="dcterms:W3CDTF">2021-07-07T07:37:45Z</dcterms:created>
  <dcterms:modified xsi:type="dcterms:W3CDTF">2022-10-19T08:32:34Z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y fmtid="{D5CDD505-2E9C-101B-9397-08002B2CF9AE}" pid="3" name="MediaServiceImageTags">
    <vt:lpwstr/>
  </property>
</Properties>
</file>