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59" r:id="rId4"/>
    <p:sldId id="262" r:id="rId5"/>
    <p:sldId id="263" r:id="rId6"/>
    <p:sldId id="265"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79"/>
    <p:restoredTop sz="68015" autoAdjust="0"/>
  </p:normalViewPr>
  <p:slideViewPr>
    <p:cSldViewPr snapToGrid="0" snapToObjects="1">
      <p:cViewPr varScale="1">
        <p:scale>
          <a:sx n="58" d="100"/>
          <a:sy n="58" d="100"/>
        </p:scale>
        <p:origin x="-84" y="-7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t>6/13/2017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t>‹#›</a:t>
            </a:fld>
            <a:endParaRPr lang="en-US"/>
          </a:p>
        </p:txBody>
      </p:sp>
    </p:spTree>
    <p:extLst>
      <p:ext uri="{BB962C8B-B14F-4D97-AF65-F5344CB8AC3E}">
        <p14:creationId xmlns:p14="http://schemas.microsoft.com/office/powerpoint/2010/main"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Tool_IA_1_Een_onderzoekend_leren_klas_ka"/><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mascil-toolkit.ph-freiburg.de/wp-content/uploads/2014/03/IB-1-Two-approaches-to-teaching-the-corrosion-of-metals.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Het </a:t>
            </a:r>
            <a:r>
              <a:rPr lang="en-GB" sz="1200" kern="1200" dirty="0" err="1" smtClean="0">
                <a:solidFill>
                  <a:schemeClr val="tx1"/>
                </a:solidFill>
                <a:effectLst/>
                <a:latin typeface="+mn-lt"/>
                <a:ea typeface="+mn-ea"/>
                <a:cs typeface="+mn-cs"/>
              </a:rPr>
              <a:t>doel</a:t>
            </a:r>
            <a:r>
              <a:rPr lang="en-GB" sz="1200" kern="1200" dirty="0" smtClean="0">
                <a:solidFill>
                  <a:schemeClr val="tx1"/>
                </a:solidFill>
                <a:effectLst/>
                <a:latin typeface="+mn-lt"/>
                <a:ea typeface="+mn-ea"/>
                <a:cs typeface="+mn-cs"/>
              </a:rPr>
              <a:t> van </a:t>
            </a:r>
            <a:r>
              <a:rPr lang="en-GB" sz="1200" kern="1200" dirty="0" err="1" smtClean="0">
                <a:solidFill>
                  <a:schemeClr val="tx1"/>
                </a:solidFill>
                <a:effectLst/>
                <a:latin typeface="+mn-lt"/>
                <a:ea typeface="+mn-ea"/>
                <a:cs typeface="+mn-cs"/>
              </a:rPr>
              <a:t>deze</a:t>
            </a:r>
            <a:r>
              <a:rPr lang="en-GB" sz="1200" kern="1200" dirty="0" smtClean="0">
                <a:solidFill>
                  <a:schemeClr val="tx1"/>
                </a:solidFill>
                <a:effectLst/>
                <a:latin typeface="+mn-lt"/>
                <a:ea typeface="+mn-ea"/>
                <a:cs typeface="+mn-cs"/>
              </a:rPr>
              <a:t> tool is om</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docenten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betrekken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bij</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pluspunten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leeropbrengsten</a:t>
            </a:r>
            <a:r>
              <a:rPr lang="en-GB" sz="1200" kern="1200" baseline="0" dirty="0" smtClean="0">
                <a:solidFill>
                  <a:schemeClr val="tx1"/>
                </a:solidFill>
                <a:effectLst/>
                <a:latin typeface="+mn-lt"/>
                <a:ea typeface="+mn-ea"/>
                <a:cs typeface="+mn-cs"/>
              </a:rPr>
              <a:t> die </a:t>
            </a:r>
            <a:r>
              <a:rPr lang="en-GB" sz="1200" kern="1200" baseline="0" dirty="0" err="1" smtClean="0">
                <a:solidFill>
                  <a:schemeClr val="tx1"/>
                </a:solidFill>
                <a:effectLst/>
                <a:latin typeface="+mn-lt"/>
                <a:ea typeface="+mn-ea"/>
                <a:cs typeface="+mn-cs"/>
              </a:rPr>
              <a:t>ondersteund</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worden</a:t>
            </a:r>
            <a:r>
              <a:rPr lang="en-GB" sz="1200" kern="1200" baseline="0" dirty="0" smtClean="0">
                <a:solidFill>
                  <a:schemeClr val="tx1"/>
                </a:solidFill>
                <a:effectLst/>
                <a:latin typeface="+mn-lt"/>
                <a:ea typeface="+mn-ea"/>
                <a:cs typeface="+mn-cs"/>
              </a:rPr>
              <a:t> met de </a:t>
            </a:r>
            <a:r>
              <a:rPr lang="en-GB" sz="1200" kern="1200" baseline="0" dirty="0" err="1" smtClean="0">
                <a:solidFill>
                  <a:schemeClr val="tx1"/>
                </a:solidFill>
                <a:effectLst/>
                <a:latin typeface="+mn-lt"/>
                <a:ea typeface="+mn-ea"/>
                <a:cs typeface="+mn-cs"/>
              </a:rPr>
              <a:t>benadering</a:t>
            </a:r>
            <a:r>
              <a:rPr lang="en-GB" sz="1200" kern="1200" baseline="0" dirty="0" smtClean="0">
                <a:solidFill>
                  <a:schemeClr val="tx1"/>
                </a:solidFill>
                <a:effectLst/>
                <a:latin typeface="+mn-lt"/>
                <a:ea typeface="+mn-ea"/>
                <a:cs typeface="+mn-cs"/>
              </a:rPr>
              <a:t> van </a:t>
            </a:r>
            <a:r>
              <a:rPr lang="en-GB" sz="1200" kern="1200" baseline="0" dirty="0" err="1" smtClean="0">
                <a:solidFill>
                  <a:schemeClr val="tx1"/>
                </a:solidFill>
                <a:effectLst/>
                <a:latin typeface="+mn-lt"/>
                <a:ea typeface="+mn-ea"/>
                <a:cs typeface="+mn-cs"/>
              </a:rPr>
              <a:t>onderzoekend</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leren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Deze</a:t>
            </a:r>
            <a:r>
              <a:rPr lang="en-GB" sz="1200" kern="1200" baseline="0" dirty="0" smtClean="0">
                <a:solidFill>
                  <a:schemeClr val="tx1"/>
                </a:solidFill>
                <a:effectLst/>
                <a:latin typeface="+mn-lt"/>
                <a:ea typeface="+mn-ea"/>
                <a:cs typeface="+mn-cs"/>
              </a:rPr>
              <a:t> tool is </a:t>
            </a:r>
            <a:r>
              <a:rPr lang="en-GB" sz="1200" kern="1200" baseline="0" dirty="0" err="1" smtClean="0">
                <a:solidFill>
                  <a:schemeClr val="tx1"/>
                </a:solidFill>
                <a:effectLst/>
                <a:latin typeface="+mn-lt"/>
                <a:ea typeface="+mn-ea"/>
                <a:cs typeface="+mn-cs"/>
              </a:rPr>
              <a:t>een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discussieactiviteit</a:t>
            </a:r>
            <a:r>
              <a:rPr lang="en-GB" sz="1200" kern="1200" baseline="0" dirty="0" smtClean="0">
                <a:solidFill>
                  <a:schemeClr val="tx1"/>
                </a:solidFill>
                <a:effectLst/>
                <a:latin typeface="+mn-lt"/>
                <a:ea typeface="+mn-ea"/>
                <a:cs typeface="+mn-cs"/>
              </a:rPr>
              <a:t> die twee </a:t>
            </a:r>
            <a:r>
              <a:rPr lang="en-GB" sz="1200" kern="1200" baseline="0" dirty="0" err="1" smtClean="0">
                <a:solidFill>
                  <a:schemeClr val="tx1"/>
                </a:solidFill>
                <a:effectLst/>
                <a:latin typeface="+mn-lt"/>
                <a:ea typeface="+mn-ea"/>
                <a:cs typeface="+mn-cs"/>
              </a:rPr>
              <a:t>verschillende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didactische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benaderingen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onderzoekt</a:t>
            </a:r>
            <a:r>
              <a:rPr lang="en-GB" sz="1200" kern="1200" baseline="0" dirty="0" smtClean="0">
                <a:solidFill>
                  <a:schemeClr val="tx1"/>
                </a:solidFill>
                <a:effectLst/>
                <a:latin typeface="+mn-lt"/>
                <a:ea typeface="+mn-ea"/>
                <a:cs typeface="+mn-cs"/>
              </a:rPr>
              <a:t> op </a:t>
            </a:r>
            <a:r>
              <a:rPr lang="en-GB" sz="1200" kern="1200" baseline="0" dirty="0" err="1" smtClean="0">
                <a:solidFill>
                  <a:schemeClr val="tx1"/>
                </a:solidFill>
                <a:effectLst/>
                <a:latin typeface="+mn-lt"/>
                <a:ea typeface="+mn-ea"/>
                <a:cs typeface="+mn-cs"/>
              </a:rPr>
              <a:t>hetzelfde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inhoudsgebied</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benadering</a:t>
            </a:r>
            <a:r>
              <a:rPr lang="en-GB" sz="1200" kern="1200" baseline="0" dirty="0" smtClean="0">
                <a:solidFill>
                  <a:schemeClr val="tx1"/>
                </a:solidFill>
                <a:effectLst/>
                <a:latin typeface="+mn-lt"/>
                <a:ea typeface="+mn-ea"/>
                <a:cs typeface="+mn-cs"/>
              </a:rPr>
              <a:t> is </a:t>
            </a:r>
            <a:r>
              <a:rPr lang="en-GB" sz="1200" kern="1200" baseline="0" dirty="0" err="1" smtClean="0">
                <a:solidFill>
                  <a:schemeClr val="tx1"/>
                </a:solidFill>
                <a:effectLst/>
                <a:latin typeface="+mn-lt"/>
                <a:ea typeface="+mn-ea"/>
                <a:cs typeface="+mn-cs"/>
              </a:rPr>
              <a:t>onderzoekend</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leren</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andere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benadering</a:t>
            </a:r>
            <a:r>
              <a:rPr lang="en-GB" sz="1200" kern="1200" baseline="0" dirty="0" smtClean="0">
                <a:solidFill>
                  <a:schemeClr val="tx1"/>
                </a:solidFill>
                <a:effectLst/>
                <a:latin typeface="+mn-lt"/>
                <a:ea typeface="+mn-ea"/>
                <a:cs typeface="+mn-cs"/>
              </a:rPr>
              <a:t> is </a:t>
            </a:r>
            <a:r>
              <a:rPr lang="en-GB" sz="1200" kern="1200" baseline="0" dirty="0" err="1" smtClean="0">
                <a:solidFill>
                  <a:schemeClr val="tx1"/>
                </a:solidFill>
                <a:effectLst/>
                <a:latin typeface="+mn-lt"/>
                <a:ea typeface="+mn-ea"/>
                <a:cs typeface="+mn-cs"/>
              </a:rPr>
              <a:t>een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traditionele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benadering</a:t>
            </a:r>
            <a:r>
              <a:rPr lang="en-GB" sz="1200" kern="1200" baseline="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2</a:t>
            </a:fld>
            <a:endParaRPr lang="en-US"/>
          </a:p>
        </p:txBody>
      </p:sp>
    </p:spTree>
    <p:extLst>
      <p:ext uri="{BB962C8B-B14F-4D97-AF65-F5344CB8AC3E}">
        <p14:creationId xmlns:p14="http://schemas.microsoft.com/office/powerpoint/2010/main" val="3011429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Ga eerst het gesprek met de docenten aan over de kenmerken van onderwijssituaties waarin de benadering van onderzoekend leren gebruikt wordt. Verwijs terug naar Tool IA-1: </a:t>
            </a:r>
            <a:r>
              <a:rPr lang="nl-NL" sz="1200" u="sng" kern="1200" dirty="0" smtClean="0">
                <a:solidFill>
                  <a:schemeClr val="tx1"/>
                </a:solidFill>
                <a:effectLst/>
                <a:latin typeface="+mn-lt"/>
                <a:ea typeface="+mn-ea"/>
                <a:cs typeface="+mn-cs"/>
                <a:hlinkClick r:id="rId3" action="ppaction://hlinkfile"/>
              </a:rPr>
              <a:t>Een onderzoekend-leren-klas karakteriseren</a:t>
            </a:r>
            <a:r>
              <a:rPr lang="nl-NL" sz="1200" kern="1200" dirty="0" smtClean="0">
                <a:solidFill>
                  <a:schemeClr val="tx1"/>
                </a:solidFill>
                <a:effectLst/>
                <a:latin typeface="+mn-lt"/>
                <a:ea typeface="+mn-ea"/>
                <a:cs typeface="+mn-cs"/>
              </a:rPr>
              <a:t> wanneer deze al gebruikt is. Wanneer dit nog niet eerder gedaan is, presenteer dan de algemeen geaccepteerde opvatting dat in dergelijke onderwijsomgevingen een aantal of alle van de volgende zaken te zien zullen zijn:</a:t>
            </a:r>
          </a:p>
          <a:p>
            <a:pPr marL="171450" lvl="0" indent="-171450">
              <a:buFont typeface="Arial" panose="020B0604020202020204" pitchFamily="34" charset="0"/>
              <a:buChar char="•"/>
            </a:pPr>
            <a:r>
              <a:rPr lang="nl-NL" sz="1200" kern="1200" dirty="0" err="1" smtClean="0">
                <a:solidFill>
                  <a:schemeClr val="tx1"/>
                </a:solidFill>
                <a:effectLst/>
                <a:latin typeface="+mn-lt"/>
                <a:ea typeface="+mn-ea"/>
                <a:cs typeface="+mn-cs"/>
              </a:rPr>
              <a:t>Leerlinggestuurd</a:t>
            </a:r>
            <a:r>
              <a:rPr lang="nl-NL" sz="1200" kern="1200" dirty="0" smtClean="0">
                <a:solidFill>
                  <a:schemeClr val="tx1"/>
                </a:solidFill>
                <a:effectLst/>
                <a:latin typeface="+mn-lt"/>
                <a:ea typeface="+mn-ea"/>
                <a:cs typeface="+mn-cs"/>
              </a:rPr>
              <a:t> onderzoek;</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aanpakken van ongestructureerde problemen;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leren van concepten op een onderzoekende manier;</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stellen van vragen die denken en redeneren bevorderen;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Leerlingen die samenwerken;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Voortbouwen op wat leerlingen al weten;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Zelfbeoordeling en beoordeling door groepsgenoten.</a:t>
            </a:r>
          </a:p>
          <a:p>
            <a:pPr marL="171450" indent="-171450" fontAlgn="base">
              <a:buFont typeface="Arial" panose="020B0604020202020204" pitchFamily="34" charset="0"/>
              <a:buChar cha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3</a:t>
            </a:fld>
            <a:endParaRPr lang="en-US"/>
          </a:p>
        </p:txBody>
      </p:sp>
    </p:spTree>
    <p:extLst>
      <p:ext uri="{BB962C8B-B14F-4D97-AF65-F5344CB8AC3E}">
        <p14:creationId xmlns:p14="http://schemas.microsoft.com/office/powerpoint/2010/main" val="3556075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Vraag de docenten, met het oog op deze karakterisering van onderzoekend leren, om na te denken over de twee benaderingen van het behandelen van de corrosie van metalen die in de Engelse hand-out zijn beschreven. Laat ze de vragen in de hand-out beantwoorden. </a:t>
            </a:r>
          </a:p>
          <a:p>
            <a:r>
              <a:rPr lang="nl-NL" sz="1200" kern="1200" dirty="0" err="1" smtClean="0">
                <a:solidFill>
                  <a:schemeClr val="tx1"/>
                </a:solidFill>
                <a:effectLst/>
                <a:latin typeface="+mn-lt"/>
                <a:ea typeface="+mn-ea"/>
                <a:cs typeface="+mn-cs"/>
              </a:rPr>
              <a:t>Handout</a:t>
            </a:r>
            <a:r>
              <a:rPr lang="nl-NL" sz="1200" kern="1200" dirty="0" smtClean="0">
                <a:solidFill>
                  <a:schemeClr val="tx1"/>
                </a:solidFill>
                <a:effectLst/>
                <a:latin typeface="+mn-lt"/>
                <a:ea typeface="+mn-ea"/>
                <a:cs typeface="+mn-cs"/>
              </a:rPr>
              <a:t>: </a:t>
            </a:r>
            <a:r>
              <a:rPr lang="nl-NL" sz="1200" u="sng" kern="1200" dirty="0" smtClean="0">
                <a:solidFill>
                  <a:schemeClr val="tx1"/>
                </a:solidFill>
                <a:effectLst/>
                <a:latin typeface="+mn-lt"/>
                <a:ea typeface="+mn-ea"/>
                <a:cs typeface="+mn-cs"/>
                <a:hlinkClick r:id="rId3"/>
              </a:rPr>
              <a:t>http://mascil-toolkit.ph-freiburg.de/wp-content/uploads/2014/03/IB-1-Two-approaches-to-teaching-the-corrosion-of-metals.pdf</a:t>
            </a:r>
            <a:r>
              <a:rPr lang="nl-NL" sz="1200" kern="1200" dirty="0" smtClean="0">
                <a:solidFill>
                  <a:schemeClr val="tx1"/>
                </a:solidFill>
                <a:effectLst/>
                <a:latin typeface="+mn-lt"/>
                <a:ea typeface="+mn-ea"/>
                <a:cs typeface="+mn-cs"/>
              </a:rPr>
              <a:t>  </a:t>
            </a:r>
          </a:p>
          <a:p>
            <a:pPr marL="0" marR="0" indent="0" algn="l" defTabSz="457200" rtl="0" eaLnBrk="1" fontAlgn="base"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fontAlgn="base"/>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4</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Bespreek de antwoorden die de docenten in tweetallen bij de vragen over de twee lesbenaderingen hebben genoteerd, met de hele groep. Moedig ze aan om in aanvulling op de eerdergenoemde kenmerken, na te denken in hoeverre onderzoekend leren hen kan helpen om de nieuwsgierigheid van leerlingen aan te wakkeren en in hoeverre het kan functioneren als een ‘</a:t>
            </a:r>
            <a:r>
              <a:rPr lang="nl-NL" sz="1200" kern="1200" dirty="0" err="1" smtClean="0">
                <a:solidFill>
                  <a:schemeClr val="tx1"/>
                </a:solidFill>
                <a:effectLst/>
                <a:latin typeface="+mn-lt"/>
                <a:ea typeface="+mn-ea"/>
                <a:cs typeface="+mn-cs"/>
              </a:rPr>
              <a:t>vehicel</a:t>
            </a:r>
            <a:r>
              <a:rPr lang="nl-NL" sz="1200" kern="1200" dirty="0" smtClean="0">
                <a:solidFill>
                  <a:schemeClr val="tx1"/>
                </a:solidFill>
                <a:effectLst/>
                <a:latin typeface="+mn-lt"/>
                <a:ea typeface="+mn-ea"/>
                <a:cs typeface="+mn-cs"/>
              </a:rPr>
              <a:t>’ voor het lesgeven over hoe wetenschappers te werk gaan.</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5</a:t>
            </a:fld>
            <a:endParaRPr lang="en-US"/>
          </a:p>
        </p:txBody>
      </p:sp>
    </p:spTree>
    <p:extLst>
      <p:ext uri="{BB962C8B-B14F-4D97-AF65-F5344CB8AC3E}">
        <p14:creationId xmlns:p14="http://schemas.microsoft.com/office/powerpoint/2010/main" val="1306309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De uitdagingen die geassocieerd worden met de lesbenadering van onderzoekend leren kunnen voor een aantal docenten als te groot gezien worden, zelfs wanneer ze ook voordelen zien. Wanneer dit het geval is, moedig docenten dan aan eerst na te denken over manieren waarop ze hun lespraktijk al een beetje kunnen aanpassen door enkele aspecten van onderzoekend leren in te voeren. Vraag ze om na te denken over lessen die ze in de nabije toekomst gaan geven en om daaraan kleine aanpassingen te doen waardoor onderzoekend leren meer bevorderd wordt. </a:t>
            </a:r>
            <a:r>
              <a:rPr lang="nl-NL" sz="1200" kern="1200" smtClean="0">
                <a:solidFill>
                  <a:schemeClr val="tx1"/>
                </a:solidFill>
                <a:effectLst/>
                <a:latin typeface="+mn-lt"/>
                <a:ea typeface="+mn-ea"/>
                <a:cs typeface="+mn-cs"/>
              </a:rPr>
              <a:t>Vraag alle docenten, wanneer mogelijk, om verslag uit te brengen aan de groep over de lessen waarbij ze de inzet van onderzoekend leren vergroot hebben.</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6</a:t>
            </a:fld>
            <a:endParaRPr lang="en-US"/>
          </a:p>
        </p:txBody>
      </p:sp>
    </p:spTree>
    <p:extLst>
      <p:ext uri="{BB962C8B-B14F-4D97-AF65-F5344CB8AC3E}">
        <p14:creationId xmlns:p14="http://schemas.microsoft.com/office/powerpoint/2010/main" val="1306309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t>6/13/2017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t>6/13/2017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t>6/13/2017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t>6/13/2017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t>‹#›</a:t>
            </a:fld>
            <a:endParaRPr lang="en-US"/>
          </a:p>
        </p:txBody>
      </p:sp>
      <p:pic>
        <p:nvPicPr>
          <p:cNvPr id="7" name="Picture 6" descr="mascil_Logo_4C.eps"/>
          <p:cNvPicPr>
            <a:picLocks noChangeAspect="1"/>
          </p:cNvPicPr>
          <p:nvPr userDrawn="1"/>
        </p:nvPicPr>
        <p:blipFill>
          <a:blip r:embed="rId13"/>
          <a:stretch>
            <a:fillRect/>
          </a:stretch>
        </p:blipFill>
        <p:spPr>
          <a:xfrm>
            <a:off x="333917" y="6070600"/>
            <a:ext cx="1117600" cy="571500"/>
          </a:xfrm>
          <a:prstGeom prst="rect">
            <a:avLst/>
          </a:prstGeom>
        </p:spPr>
      </p:pic>
      <p:pic>
        <p:nvPicPr>
          <p:cNvPr id="8" name="Grafik 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15287" y="6149025"/>
            <a:ext cx="850354" cy="572450"/>
          </a:xfrm>
          <a:prstGeom prst="rect">
            <a:avLst/>
          </a:prstGeom>
        </p:spPr>
      </p:pic>
      <p:pic>
        <p:nvPicPr>
          <p:cNvPr id="9" name="Grafik 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61527"/>
            <a:ext cx="7772400" cy="1704715"/>
          </a:xfrm>
        </p:spPr>
        <p:txBody>
          <a:bodyPr>
            <a:normAutofit fontScale="90000"/>
          </a:bodyPr>
          <a:lstStyle/>
          <a:p>
            <a:r>
              <a:rPr lang="en-US" dirty="0" err="1" smtClean="0"/>
              <a:t>Onderzoekend</a:t>
            </a:r>
            <a:r>
              <a:rPr lang="en-US" dirty="0" smtClean="0"/>
              <a:t> </a:t>
            </a:r>
            <a:r>
              <a:rPr lang="en-US" dirty="0" err="1" smtClean="0"/>
              <a:t>leren</a:t>
            </a:r>
            <a:r>
              <a:rPr lang="en-US" dirty="0" smtClean="0"/>
              <a:t/>
            </a:r>
            <a:br>
              <a:rPr lang="en-US" dirty="0" smtClean="0"/>
            </a:br>
            <a:r>
              <a:rPr lang="en-US" dirty="0" smtClean="0"/>
              <a:t/>
            </a:r>
            <a:br>
              <a:rPr lang="en-US" dirty="0" smtClean="0"/>
            </a:br>
            <a:r>
              <a:rPr lang="en-GB" dirty="0" err="1" smtClean="0">
                <a:solidFill>
                  <a:schemeClr val="accent3">
                    <a:lumMod val="75000"/>
                  </a:schemeClr>
                </a:solidFill>
                <a:ea typeface="Lucida Grande"/>
                <a:cs typeface="Lucida Grande"/>
              </a:rPr>
              <a:t>Werkt</a:t>
            </a:r>
            <a:r>
              <a:rPr lang="en-GB" dirty="0" smtClean="0">
                <a:solidFill>
                  <a:schemeClr val="accent3">
                    <a:lumMod val="75000"/>
                  </a:schemeClr>
                </a:solidFill>
                <a:ea typeface="Lucida Grande"/>
                <a:cs typeface="Lucida Grande"/>
              </a:rPr>
              <a:t> </a:t>
            </a:r>
            <a:r>
              <a:rPr lang="en-GB" dirty="0" err="1" smtClean="0">
                <a:solidFill>
                  <a:schemeClr val="accent3">
                    <a:lumMod val="75000"/>
                  </a:schemeClr>
                </a:solidFill>
                <a:ea typeface="Lucida Grande"/>
                <a:cs typeface="Lucida Grande"/>
              </a:rPr>
              <a:t>onderzoekend</a:t>
            </a:r>
            <a:r>
              <a:rPr lang="en-GB" dirty="0" smtClean="0">
                <a:solidFill>
                  <a:schemeClr val="accent3">
                    <a:lumMod val="75000"/>
                  </a:schemeClr>
                </a:solidFill>
                <a:ea typeface="Lucida Grande"/>
                <a:cs typeface="Lucida Grande"/>
              </a:rPr>
              <a:t> </a:t>
            </a:r>
            <a:r>
              <a:rPr lang="en-GB" dirty="0" err="1" smtClean="0">
                <a:solidFill>
                  <a:schemeClr val="accent3">
                    <a:lumMod val="75000"/>
                  </a:schemeClr>
                </a:solidFill>
                <a:ea typeface="Lucida Grande"/>
                <a:cs typeface="Lucida Grande"/>
              </a:rPr>
              <a:t>leren</a:t>
            </a:r>
            <a:r>
              <a:rPr lang="en-GB" dirty="0" smtClean="0">
                <a:solidFill>
                  <a:schemeClr val="accent3">
                    <a:lumMod val="75000"/>
                  </a:schemeClr>
                </a:solidFill>
                <a:ea typeface="Lucida Grande"/>
                <a:cs typeface="Lucida Grande"/>
              </a:rPr>
              <a:t> (OL)?</a:t>
            </a:r>
            <a:r>
              <a:rPr lang="en-GB" b="1" i="1" dirty="0"/>
              <a:t/>
            </a:r>
            <a:br>
              <a:rPr lang="en-GB" b="1" i="1" dirty="0"/>
            </a:br>
            <a:endParaRPr lang="en-US" dirty="0"/>
          </a:p>
        </p:txBody>
      </p:sp>
      <p:sp>
        <p:nvSpPr>
          <p:cNvPr id="3" name="Subtitle 2"/>
          <p:cNvSpPr>
            <a:spLocks noGrp="1"/>
          </p:cNvSpPr>
          <p:nvPr>
            <p:ph type="subTitle" idx="1"/>
          </p:nvPr>
        </p:nvSpPr>
        <p:spPr>
          <a:xfrm>
            <a:off x="1371600" y="3277373"/>
            <a:ext cx="6400800" cy="1752600"/>
          </a:xfrm>
        </p:spPr>
        <p:txBody>
          <a:bodyPr>
            <a:normAutofit fontScale="92500" lnSpcReduction="20000"/>
          </a:bodyPr>
          <a:lstStyle/>
          <a:p>
            <a:r>
              <a:rPr lang="en-US" sz="4400" dirty="0">
                <a:solidFill>
                  <a:schemeClr val="tx1"/>
                </a:solidFill>
              </a:rPr>
              <a:t>Tool </a:t>
            </a:r>
            <a:r>
              <a:rPr lang="en-US" sz="4400" dirty="0" smtClean="0">
                <a:solidFill>
                  <a:schemeClr val="tx1"/>
                </a:solidFill>
              </a:rPr>
              <a:t>IB-1: </a:t>
            </a:r>
            <a:r>
              <a:rPr lang="en-US" sz="4400" dirty="0" smtClean="0">
                <a:solidFill>
                  <a:schemeClr val="tx1"/>
                </a:solidFill>
              </a:rPr>
              <a:t>De </a:t>
            </a:r>
            <a:r>
              <a:rPr lang="en-US" sz="4400" dirty="0" err="1" smtClean="0">
                <a:solidFill>
                  <a:schemeClr val="tx1"/>
                </a:solidFill>
              </a:rPr>
              <a:t>pluspunten</a:t>
            </a:r>
            <a:r>
              <a:rPr lang="en-US" sz="4400" dirty="0" smtClean="0">
                <a:solidFill>
                  <a:schemeClr val="tx1"/>
                </a:solidFill>
              </a:rPr>
              <a:t> </a:t>
            </a:r>
            <a:r>
              <a:rPr lang="en-US" sz="4400" dirty="0" err="1" smtClean="0">
                <a:solidFill>
                  <a:schemeClr val="tx1"/>
                </a:solidFill>
              </a:rPr>
              <a:t>verkennen</a:t>
            </a:r>
            <a:r>
              <a:rPr lang="en-US" sz="4400" dirty="0" smtClean="0">
                <a:solidFill>
                  <a:schemeClr val="tx1"/>
                </a:solidFill>
              </a:rPr>
              <a:t> van </a:t>
            </a:r>
            <a:r>
              <a:rPr lang="en-US" sz="4400" dirty="0" err="1" smtClean="0">
                <a:solidFill>
                  <a:schemeClr val="tx1"/>
                </a:solidFill>
              </a:rPr>
              <a:t>onderzoekend</a:t>
            </a:r>
            <a:r>
              <a:rPr lang="en-US" sz="4400" dirty="0" smtClean="0">
                <a:solidFill>
                  <a:schemeClr val="tx1"/>
                </a:solidFill>
              </a:rPr>
              <a:t> </a:t>
            </a:r>
            <a:r>
              <a:rPr lang="en-US" sz="4400" dirty="0" err="1" smtClean="0">
                <a:solidFill>
                  <a:schemeClr val="tx1"/>
                </a:solidFill>
              </a:rPr>
              <a:t>leren</a:t>
            </a:r>
            <a:endParaRPr lang="en-US" sz="4400" dirty="0">
              <a:solidFill>
                <a:schemeClr val="tx1"/>
              </a:solidFill>
            </a:endParaRPr>
          </a:p>
        </p:txBody>
      </p:sp>
      <p:sp>
        <p:nvSpPr>
          <p:cNvPr id="4" name="TextBox 3"/>
          <p:cNvSpPr txBox="1"/>
          <p:nvPr/>
        </p:nvSpPr>
        <p:spPr>
          <a:xfrm>
            <a:off x="1762125" y="5638800"/>
            <a:ext cx="5619750" cy="954107"/>
          </a:xfrm>
          <a:prstGeom prst="rect">
            <a:avLst/>
          </a:prstGeom>
          <a:noFill/>
        </p:spPr>
        <p:txBody>
          <a:bodyPr wrap="square" rtlCol="0">
            <a:spAutoFit/>
          </a:bodyPr>
          <a:lstStyle/>
          <a:p>
            <a:r>
              <a:rPr lang="en-US" sz="1400" i="1" dirty="0"/>
              <a:t>© </a:t>
            </a:r>
            <a:r>
              <a:rPr lang="en-US" sz="1400" i="1" dirty="0" smtClean="0"/>
              <a:t>2016 </a:t>
            </a:r>
            <a:r>
              <a:rPr lang="en-US" sz="1400" i="1" dirty="0" err="1"/>
              <a:t>mascil</a:t>
            </a:r>
            <a:r>
              <a:rPr lang="en-US" sz="1400" i="1" dirty="0"/>
              <a:t> project (G.A. no. </a:t>
            </a:r>
            <a:r>
              <a:rPr lang="en-US" sz="1400" i="1" dirty="0" smtClean="0"/>
              <a:t>320693). Lead partner University of Nottingham; </a:t>
            </a:r>
            <a:r>
              <a:rPr lang="en-US" sz="1400" i="1" dirty="0"/>
              <a:t>CC-NC-SA </a:t>
            </a:r>
            <a:r>
              <a:rPr lang="en-US" sz="1400" i="1" dirty="0" smtClean="0"/>
              <a:t>4.0 </a:t>
            </a:r>
            <a:r>
              <a:rPr lang="en-US" sz="1400" i="1" dirty="0"/>
              <a:t>license granted. The project </a:t>
            </a:r>
            <a:r>
              <a:rPr lang="en-US" sz="1400" i="1" dirty="0" err="1"/>
              <a:t>mascil</a:t>
            </a:r>
            <a:r>
              <a:rPr lang="en-US" sz="1400" i="1" dirty="0"/>
              <a:t> has received funding from the European Union’s Seventh Framework </a:t>
            </a:r>
            <a:r>
              <a:rPr lang="en-US" sz="1400" i="1" dirty="0" err="1"/>
              <a:t>Programme</a:t>
            </a:r>
            <a:r>
              <a:rPr lang="en-US" sz="1400" i="1" dirty="0"/>
              <a:t> (FP7/2007-2013).</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3404" y="402228"/>
            <a:ext cx="8229600" cy="1143000"/>
          </a:xfrm>
        </p:spPr>
        <p:txBody>
          <a:bodyPr/>
          <a:lstStyle/>
          <a:p>
            <a:r>
              <a:rPr lang="en-US" dirty="0" err="1" smtClean="0"/>
              <a:t>Overzicht</a:t>
            </a:r>
            <a:endParaRPr lang="en-US" dirty="0"/>
          </a:p>
        </p:txBody>
      </p:sp>
      <p:sp>
        <p:nvSpPr>
          <p:cNvPr id="3" name="Content Placeholder 2"/>
          <p:cNvSpPr>
            <a:spLocks noGrp="1"/>
          </p:cNvSpPr>
          <p:nvPr>
            <p:ph idx="1"/>
          </p:nvPr>
        </p:nvSpPr>
        <p:spPr>
          <a:xfrm>
            <a:off x="978196" y="1810818"/>
            <a:ext cx="7251404" cy="3871913"/>
          </a:xfrm>
        </p:spPr>
        <p:txBody>
          <a:bodyPr>
            <a:normAutofit fontScale="92500" lnSpcReduction="10000"/>
          </a:bodyPr>
          <a:lstStyle/>
          <a:p>
            <a:pPr marL="0" indent="0">
              <a:buNone/>
            </a:pPr>
            <a:r>
              <a:rPr lang="en-GB" i="1" dirty="0" err="1" smtClean="0"/>
              <a:t>Doel</a:t>
            </a:r>
            <a:r>
              <a:rPr lang="en-GB" i="1" dirty="0" smtClean="0"/>
              <a:t>: </a:t>
            </a:r>
            <a:endParaRPr lang="en-GB" i="1" dirty="0" smtClean="0"/>
          </a:p>
          <a:p>
            <a:pPr marL="0" indent="0">
              <a:buNone/>
            </a:pPr>
            <a:r>
              <a:rPr lang="en-GB" dirty="0" err="1" smtClean="0"/>
              <a:t>Verkennen</a:t>
            </a:r>
            <a:r>
              <a:rPr lang="en-GB" dirty="0" smtClean="0"/>
              <a:t> van </a:t>
            </a:r>
            <a:r>
              <a:rPr lang="en-GB" dirty="0" err="1" smtClean="0"/>
              <a:t>pluspunten</a:t>
            </a:r>
            <a:r>
              <a:rPr lang="en-GB" dirty="0" smtClean="0"/>
              <a:t> </a:t>
            </a:r>
            <a:r>
              <a:rPr lang="en-GB" dirty="0" err="1" smtClean="0"/>
              <a:t>en</a:t>
            </a:r>
            <a:r>
              <a:rPr lang="en-GB" dirty="0" smtClean="0"/>
              <a:t> </a:t>
            </a:r>
            <a:r>
              <a:rPr lang="en-GB" dirty="0" err="1" smtClean="0"/>
              <a:t>leeropbrengsten</a:t>
            </a:r>
            <a:r>
              <a:rPr lang="en-GB" dirty="0" smtClean="0"/>
              <a:t> van </a:t>
            </a:r>
            <a:r>
              <a:rPr lang="en-GB" dirty="0" err="1" smtClean="0"/>
              <a:t>onderzoekend</a:t>
            </a:r>
            <a:r>
              <a:rPr lang="en-GB" dirty="0" smtClean="0"/>
              <a:t> </a:t>
            </a:r>
            <a:r>
              <a:rPr lang="en-GB" dirty="0" err="1" smtClean="0"/>
              <a:t>leren</a:t>
            </a:r>
            <a:r>
              <a:rPr lang="en-GB" dirty="0" smtClean="0"/>
              <a:t>.</a:t>
            </a:r>
            <a:endParaRPr lang="en-GB" dirty="0" smtClean="0"/>
          </a:p>
          <a:p>
            <a:pPr marL="0" indent="0">
              <a:buNone/>
            </a:pPr>
            <a:r>
              <a:rPr lang="en-GB" i="1" dirty="0" smtClean="0"/>
              <a:t>We </a:t>
            </a:r>
            <a:r>
              <a:rPr lang="en-GB" i="1" dirty="0" err="1" smtClean="0"/>
              <a:t>zullen</a:t>
            </a:r>
            <a:r>
              <a:rPr lang="en-GB" i="1" dirty="0" smtClean="0"/>
              <a:t>:</a:t>
            </a:r>
            <a:endParaRPr lang="en-GB" i="1" dirty="0"/>
          </a:p>
          <a:p>
            <a:r>
              <a:rPr lang="en-GB" dirty="0" smtClean="0"/>
              <a:t>Twee </a:t>
            </a:r>
            <a:r>
              <a:rPr lang="en-GB" dirty="0" err="1" smtClean="0"/>
              <a:t>verschillende</a:t>
            </a:r>
            <a:r>
              <a:rPr lang="en-GB" dirty="0" smtClean="0"/>
              <a:t> </a:t>
            </a:r>
            <a:r>
              <a:rPr lang="en-GB" dirty="0" err="1" smtClean="0"/>
              <a:t>didactische</a:t>
            </a:r>
            <a:r>
              <a:rPr lang="en-GB" dirty="0" smtClean="0"/>
              <a:t> </a:t>
            </a:r>
            <a:r>
              <a:rPr lang="en-GB" dirty="0" err="1" smtClean="0"/>
              <a:t>benaderingen</a:t>
            </a:r>
            <a:r>
              <a:rPr lang="en-GB" dirty="0" smtClean="0"/>
              <a:t> </a:t>
            </a:r>
            <a:r>
              <a:rPr lang="en-GB" dirty="0" err="1" smtClean="0"/>
              <a:t>vergelijken</a:t>
            </a:r>
            <a:r>
              <a:rPr lang="en-GB" dirty="0" smtClean="0"/>
              <a:t>;</a:t>
            </a:r>
            <a:endParaRPr lang="en-GB" dirty="0" smtClean="0"/>
          </a:p>
          <a:p>
            <a:r>
              <a:rPr lang="en-GB" dirty="0" err="1" smtClean="0"/>
              <a:t>Kenmerken</a:t>
            </a:r>
            <a:r>
              <a:rPr lang="en-GB" dirty="0" smtClean="0"/>
              <a:t> van </a:t>
            </a:r>
            <a:r>
              <a:rPr lang="en-GB" dirty="0" err="1" smtClean="0"/>
              <a:t>onderzoekend</a:t>
            </a:r>
            <a:r>
              <a:rPr lang="en-GB" dirty="0" smtClean="0"/>
              <a:t> </a:t>
            </a:r>
            <a:r>
              <a:rPr lang="en-GB" dirty="0" err="1" smtClean="0"/>
              <a:t>leren</a:t>
            </a:r>
            <a:r>
              <a:rPr lang="en-GB" dirty="0" smtClean="0"/>
              <a:t> </a:t>
            </a:r>
            <a:r>
              <a:rPr lang="en-GB" dirty="0" err="1" smtClean="0"/>
              <a:t>bespreken</a:t>
            </a:r>
            <a:r>
              <a:rPr lang="en-GB" dirty="0" smtClean="0"/>
              <a:t>.</a:t>
            </a:r>
            <a:endParaRPr lang="en-GB" dirty="0"/>
          </a:p>
        </p:txBody>
      </p:sp>
      <p:pic>
        <p:nvPicPr>
          <p:cNvPr id="4" name="Picture 3" descr="http://mascil.mathshell.org.uk/wp-content/uploads/2014/05/45mins.gif"/>
          <p:cNvPicPr/>
          <p:nvPr/>
        </p:nvPicPr>
        <p:blipFill>
          <a:blip r:embed="rId3">
            <a:extLst>
              <a:ext uri="{28A0092B-C50C-407E-A947-70E740481C1C}">
                <a14:useLocalDpi xmlns:a14="http://schemas.microsoft.com/office/drawing/2010/main" val="0"/>
              </a:ext>
            </a:extLst>
          </a:blip>
          <a:srcRect/>
          <a:stretch>
            <a:fillRect/>
          </a:stretch>
        </p:blipFill>
        <p:spPr bwMode="auto">
          <a:xfrm>
            <a:off x="503216" y="402228"/>
            <a:ext cx="1080000" cy="1080000"/>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667000" y="2174875"/>
            <a:ext cx="1603375" cy="369332"/>
          </a:xfrm>
          <a:prstGeom prst="rect">
            <a:avLst/>
          </a:prstGeom>
          <a:noFill/>
        </p:spPr>
        <p:txBody>
          <a:bodyPr wrap="square" rtlCol="0">
            <a:spAutoFit/>
          </a:bodyPr>
          <a:lstStyle/>
          <a:p>
            <a:endParaRPr lang="en-US" dirty="0"/>
          </a:p>
        </p:txBody>
      </p:sp>
      <p:sp>
        <p:nvSpPr>
          <p:cNvPr id="11" name="Content Placeholder 2"/>
          <p:cNvSpPr>
            <a:spLocks noGrp="1"/>
          </p:cNvSpPr>
          <p:nvPr>
            <p:ph idx="1"/>
          </p:nvPr>
        </p:nvSpPr>
        <p:spPr>
          <a:xfrm>
            <a:off x="1167263" y="2200805"/>
            <a:ext cx="6841137" cy="3929281"/>
          </a:xfrm>
        </p:spPr>
        <p:txBody>
          <a:bodyPr>
            <a:normAutofit fontScale="77500" lnSpcReduction="20000"/>
          </a:bodyPr>
          <a:lstStyle/>
          <a:p>
            <a:pPr marL="171450" lvl="0" indent="-171450">
              <a:buFont typeface="Arial" panose="020B0604020202020204" pitchFamily="34" charset="0"/>
              <a:buChar char="•"/>
            </a:pPr>
            <a:r>
              <a:rPr lang="nl-NL" dirty="0" err="1"/>
              <a:t>Leerlinggestuurd</a:t>
            </a:r>
            <a:r>
              <a:rPr lang="nl-NL" dirty="0"/>
              <a:t> onderzoek;</a:t>
            </a:r>
          </a:p>
          <a:p>
            <a:pPr marL="171450" lvl="0" indent="-171450">
              <a:buFont typeface="Arial" panose="020B0604020202020204" pitchFamily="34" charset="0"/>
              <a:buChar char="•"/>
            </a:pPr>
            <a:r>
              <a:rPr lang="nl-NL" dirty="0"/>
              <a:t>Het aanpakken van ongestructureerde problemen;</a:t>
            </a:r>
          </a:p>
          <a:p>
            <a:pPr marL="171450" lvl="0" indent="-171450">
              <a:buFont typeface="Arial" panose="020B0604020202020204" pitchFamily="34" charset="0"/>
              <a:buChar char="•"/>
            </a:pPr>
            <a:r>
              <a:rPr lang="nl-NL" dirty="0"/>
              <a:t>Het leren van concepten op een onderzoekende manier;</a:t>
            </a:r>
          </a:p>
          <a:p>
            <a:pPr marL="171450" lvl="0" indent="-171450">
              <a:buFont typeface="Arial" panose="020B0604020202020204" pitchFamily="34" charset="0"/>
              <a:buChar char="•"/>
            </a:pPr>
            <a:r>
              <a:rPr lang="nl-NL" dirty="0"/>
              <a:t>Het stellen van vragen die denken en redeneren bevorderen;</a:t>
            </a:r>
          </a:p>
          <a:p>
            <a:pPr marL="171450" lvl="0" indent="-171450">
              <a:buFont typeface="Arial" panose="020B0604020202020204" pitchFamily="34" charset="0"/>
              <a:buChar char="•"/>
            </a:pPr>
            <a:r>
              <a:rPr lang="nl-NL" dirty="0"/>
              <a:t>Leerlingen die samenwerken;</a:t>
            </a:r>
          </a:p>
          <a:p>
            <a:pPr marL="171450" lvl="0" indent="-171450">
              <a:buFont typeface="Arial" panose="020B0604020202020204" pitchFamily="34" charset="0"/>
              <a:buChar char="•"/>
            </a:pPr>
            <a:r>
              <a:rPr lang="nl-NL" dirty="0"/>
              <a:t>Voortbouwen op wat leerlingen al weten;</a:t>
            </a:r>
          </a:p>
          <a:p>
            <a:pPr marL="171450" lvl="0" indent="-171450">
              <a:buFont typeface="Arial" panose="020B0604020202020204" pitchFamily="34" charset="0"/>
              <a:buChar char="•"/>
            </a:pPr>
            <a:r>
              <a:rPr lang="nl-NL" dirty="0"/>
              <a:t>Zelfbeoordeling en beoordeling door groepsgenoten.</a:t>
            </a:r>
          </a:p>
          <a:p>
            <a:pPr marL="171450" indent="-171450" fontAlgn="base">
              <a:buFont typeface="Arial" panose="020B0604020202020204" pitchFamily="34" charset="0"/>
              <a:buChar char="•"/>
            </a:pPr>
            <a:endParaRPr lang="en-GB" dirty="0"/>
          </a:p>
        </p:txBody>
      </p:sp>
      <p:sp>
        <p:nvSpPr>
          <p:cNvPr id="8" name="Title 1"/>
          <p:cNvSpPr txBox="1">
            <a:spLocks/>
          </p:cNvSpPr>
          <p:nvPr/>
        </p:nvSpPr>
        <p:spPr>
          <a:xfrm>
            <a:off x="457200" y="526753"/>
            <a:ext cx="8229600" cy="138710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dirty="0" err="1" smtClean="0"/>
              <a:t>Kenmerken</a:t>
            </a:r>
            <a:r>
              <a:rPr lang="en-US" sz="3200" dirty="0" smtClean="0"/>
              <a:t> van </a:t>
            </a:r>
            <a:r>
              <a:rPr lang="en-US" sz="3200" dirty="0" err="1" smtClean="0"/>
              <a:t>onderzoekend</a:t>
            </a:r>
            <a:r>
              <a:rPr lang="en-US" sz="3200" dirty="0" smtClean="0"/>
              <a:t> </a:t>
            </a:r>
            <a:r>
              <a:rPr lang="en-US" sz="3200" dirty="0" err="1" smtClean="0"/>
              <a:t>leren</a:t>
            </a:r>
            <a:endParaRPr lang="en-US" sz="3200" dirty="0"/>
          </a:p>
        </p:txBody>
      </p:sp>
      <p:pic>
        <p:nvPicPr>
          <p:cNvPr id="16" name="Picture 15"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526753"/>
            <a:ext cx="1051094" cy="1065109"/>
          </a:xfrm>
          <a:prstGeom prst="rect">
            <a:avLst/>
          </a:prstGeom>
        </p:spPr>
      </p:pic>
    </p:spTree>
    <p:extLst>
      <p:ext uri="{BB962C8B-B14F-4D97-AF65-F5344CB8AC3E}">
        <p14:creationId xmlns:p14="http://schemas.microsoft.com/office/powerpoint/2010/main" val="1682872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8750" y="274638"/>
            <a:ext cx="7018336" cy="1830164"/>
          </a:xfrm>
        </p:spPr>
        <p:txBody>
          <a:bodyPr>
            <a:normAutofit fontScale="90000"/>
          </a:bodyPr>
          <a:lstStyle/>
          <a:p>
            <a:r>
              <a:rPr lang="en-US" dirty="0" smtClean="0"/>
              <a:t>Twee </a:t>
            </a:r>
            <a:r>
              <a:rPr lang="en-US" dirty="0" err="1" smtClean="0"/>
              <a:t>benaderingen</a:t>
            </a:r>
            <a:r>
              <a:rPr lang="en-US" dirty="0" smtClean="0"/>
              <a:t> van het </a:t>
            </a:r>
            <a:r>
              <a:rPr lang="en-US" dirty="0" err="1" smtClean="0"/>
              <a:t>behandelen</a:t>
            </a:r>
            <a:r>
              <a:rPr lang="en-US" dirty="0" smtClean="0"/>
              <a:t> van </a:t>
            </a:r>
            <a:r>
              <a:rPr lang="en-US" dirty="0" err="1" smtClean="0"/>
              <a:t>corrosie</a:t>
            </a:r>
            <a:r>
              <a:rPr lang="en-US" dirty="0" smtClean="0"/>
              <a:t> van </a:t>
            </a:r>
            <a:r>
              <a:rPr lang="en-US" dirty="0" err="1" smtClean="0"/>
              <a:t>metalen</a:t>
            </a:r>
            <a:endParaRPr lang="en-US" dirty="0"/>
          </a:p>
        </p:txBody>
      </p:sp>
      <p:sp>
        <p:nvSpPr>
          <p:cNvPr id="3" name="Content Placeholder 2"/>
          <p:cNvSpPr>
            <a:spLocks noGrp="1"/>
          </p:cNvSpPr>
          <p:nvPr>
            <p:ph idx="1"/>
          </p:nvPr>
        </p:nvSpPr>
        <p:spPr>
          <a:xfrm>
            <a:off x="914399" y="2504561"/>
            <a:ext cx="7251405" cy="3258286"/>
          </a:xfrm>
        </p:spPr>
        <p:txBody>
          <a:bodyPr>
            <a:normAutofit/>
          </a:bodyPr>
          <a:lstStyle/>
          <a:p>
            <a:pPr marL="0" indent="0">
              <a:buNone/>
            </a:pPr>
            <a:r>
              <a:rPr lang="en-US" dirty="0" err="1" smtClean="0"/>
              <a:t>Vergelijk</a:t>
            </a:r>
            <a:r>
              <a:rPr lang="en-US" dirty="0" smtClean="0"/>
              <a:t> de twee </a:t>
            </a:r>
            <a:r>
              <a:rPr lang="en-US" dirty="0" err="1" smtClean="0"/>
              <a:t>benaderingen</a:t>
            </a:r>
            <a:endParaRPr lang="en-US" dirty="0" smtClean="0"/>
          </a:p>
          <a:p>
            <a:pPr marL="0" indent="0">
              <a:buNone/>
            </a:pPr>
            <a:endParaRPr lang="en-US" dirty="0" smtClean="0"/>
          </a:p>
          <a:p>
            <a:pPr marL="0" indent="0">
              <a:buNone/>
            </a:pPr>
            <a:r>
              <a:rPr lang="en-US" dirty="0" err="1" smtClean="0"/>
              <a:t>Bespreek</a:t>
            </a:r>
            <a:r>
              <a:rPr lang="en-US" dirty="0" smtClean="0"/>
              <a:t> de </a:t>
            </a:r>
            <a:r>
              <a:rPr lang="en-US" dirty="0" err="1" smtClean="0"/>
              <a:t>vragen</a:t>
            </a:r>
            <a:r>
              <a:rPr lang="en-US" dirty="0" smtClean="0"/>
              <a:t> op de handout </a:t>
            </a:r>
            <a:r>
              <a:rPr lang="en-US" dirty="0" err="1" smtClean="0"/>
              <a:t>en</a:t>
            </a:r>
            <a:r>
              <a:rPr lang="en-US" dirty="0" smtClean="0"/>
              <a:t> </a:t>
            </a:r>
            <a:r>
              <a:rPr lang="en-US" dirty="0" err="1" smtClean="0"/>
              <a:t>noteer</a:t>
            </a:r>
            <a:r>
              <a:rPr lang="en-US" dirty="0" smtClean="0"/>
              <a:t> de </a:t>
            </a:r>
            <a:r>
              <a:rPr lang="en-US" dirty="0" err="1" smtClean="0"/>
              <a:t>antwoorden</a:t>
            </a:r>
            <a:r>
              <a:rPr lang="en-US" dirty="0" smtClean="0"/>
              <a:t>.</a:t>
            </a:r>
            <a:endParaRPr lang="en-US" dirty="0" smtClean="0"/>
          </a:p>
        </p:txBody>
      </p:sp>
      <p:pic>
        <p:nvPicPr>
          <p:cNvPr id="5" name="Picture 4" descr="teamwork.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2958" y="483011"/>
            <a:ext cx="1065792" cy="1080000"/>
          </a:xfrm>
          <a:prstGeom prst="rect">
            <a:avLst/>
          </a:prstGeom>
        </p:spPr>
      </p:pic>
    </p:spTree>
    <p:extLst>
      <p:ext uri="{BB962C8B-B14F-4D97-AF65-F5344CB8AC3E}">
        <p14:creationId xmlns:p14="http://schemas.microsoft.com/office/powerpoint/2010/main" val="1384980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80423"/>
            <a:ext cx="8229600" cy="1143000"/>
          </a:xfrm>
        </p:spPr>
        <p:txBody>
          <a:bodyPr/>
          <a:lstStyle/>
          <a:p>
            <a:r>
              <a:rPr lang="en-US" dirty="0" err="1" smtClean="0"/>
              <a:t>Discussie</a:t>
            </a:r>
            <a:endParaRPr lang="en-US" dirty="0"/>
          </a:p>
        </p:txBody>
      </p:sp>
      <p:sp>
        <p:nvSpPr>
          <p:cNvPr id="3" name="Content Placeholder 2"/>
          <p:cNvSpPr>
            <a:spLocks noGrp="1"/>
          </p:cNvSpPr>
          <p:nvPr>
            <p:ph idx="1"/>
          </p:nvPr>
        </p:nvSpPr>
        <p:spPr>
          <a:xfrm>
            <a:off x="1031825" y="2145255"/>
            <a:ext cx="7080349" cy="3218085"/>
          </a:xfrm>
        </p:spPr>
        <p:txBody>
          <a:bodyPr>
            <a:normAutofit fontScale="92500" lnSpcReduction="10000"/>
          </a:bodyPr>
          <a:lstStyle/>
          <a:p>
            <a:pPr marL="0" indent="0">
              <a:buNone/>
            </a:pPr>
            <a:r>
              <a:rPr lang="en-US" dirty="0" err="1" smtClean="0"/>
              <a:t>Deel</a:t>
            </a:r>
            <a:r>
              <a:rPr lang="en-US" dirty="0" smtClean="0"/>
              <a:t> de </a:t>
            </a:r>
            <a:r>
              <a:rPr lang="en-US" dirty="0" err="1" smtClean="0"/>
              <a:t>antwoorden</a:t>
            </a:r>
            <a:r>
              <a:rPr lang="en-US" dirty="0" smtClean="0"/>
              <a:t> </a:t>
            </a:r>
            <a:r>
              <a:rPr lang="en-US" dirty="0" err="1" smtClean="0"/>
              <a:t>en</a:t>
            </a:r>
            <a:r>
              <a:rPr lang="en-US" dirty="0" smtClean="0"/>
              <a:t> </a:t>
            </a:r>
            <a:r>
              <a:rPr lang="en-US" dirty="0" err="1" smtClean="0"/>
              <a:t>denk</a:t>
            </a:r>
            <a:r>
              <a:rPr lang="en-US" dirty="0" smtClean="0"/>
              <a:t> </a:t>
            </a:r>
            <a:r>
              <a:rPr lang="en-US" dirty="0" err="1" smtClean="0"/>
              <a:t>na</a:t>
            </a:r>
            <a:r>
              <a:rPr lang="en-US" dirty="0" smtClean="0"/>
              <a:t> over de </a:t>
            </a:r>
            <a:r>
              <a:rPr lang="en-US" dirty="0" err="1" smtClean="0"/>
              <a:t>volgende</a:t>
            </a:r>
            <a:r>
              <a:rPr lang="en-US" dirty="0" smtClean="0"/>
              <a:t> </a:t>
            </a:r>
            <a:r>
              <a:rPr lang="en-US" dirty="0" err="1" smtClean="0"/>
              <a:t>vragen</a:t>
            </a:r>
            <a:r>
              <a:rPr lang="en-US" dirty="0" smtClean="0"/>
              <a:t>:</a:t>
            </a:r>
            <a:endParaRPr lang="en-US" dirty="0" smtClean="0"/>
          </a:p>
          <a:p>
            <a:r>
              <a:rPr lang="en-US" dirty="0" smtClean="0"/>
              <a:t>In </a:t>
            </a:r>
            <a:r>
              <a:rPr lang="en-US" dirty="0" err="1" smtClean="0"/>
              <a:t>hoeverre</a:t>
            </a:r>
            <a:r>
              <a:rPr lang="en-US" dirty="0" smtClean="0"/>
              <a:t> </a:t>
            </a:r>
            <a:r>
              <a:rPr lang="en-US" dirty="0" err="1" smtClean="0"/>
              <a:t>stimuleert</a:t>
            </a:r>
            <a:r>
              <a:rPr lang="en-US" dirty="0" smtClean="0"/>
              <a:t> </a:t>
            </a:r>
            <a:r>
              <a:rPr lang="en-US" dirty="0" err="1" smtClean="0"/>
              <a:t>onderzoekend</a:t>
            </a:r>
            <a:r>
              <a:rPr lang="en-US" dirty="0" smtClean="0"/>
              <a:t> </a:t>
            </a:r>
            <a:r>
              <a:rPr lang="en-US" dirty="0" err="1" smtClean="0"/>
              <a:t>leren</a:t>
            </a:r>
            <a:r>
              <a:rPr lang="en-US" dirty="0" smtClean="0"/>
              <a:t> de </a:t>
            </a:r>
            <a:r>
              <a:rPr lang="en-US" dirty="0" err="1" smtClean="0"/>
              <a:t>nieuwsgierigheid</a:t>
            </a:r>
            <a:r>
              <a:rPr lang="en-US" dirty="0" smtClean="0"/>
              <a:t>?</a:t>
            </a:r>
            <a:endParaRPr lang="en-US" dirty="0" smtClean="0"/>
          </a:p>
          <a:p>
            <a:r>
              <a:rPr lang="en-GB" dirty="0" smtClean="0"/>
              <a:t>In </a:t>
            </a:r>
            <a:r>
              <a:rPr lang="en-GB" dirty="0" err="1" smtClean="0"/>
              <a:t>hoeverre</a:t>
            </a:r>
            <a:r>
              <a:rPr lang="en-GB" dirty="0" smtClean="0"/>
              <a:t> </a:t>
            </a:r>
            <a:r>
              <a:rPr lang="en-GB" dirty="0" err="1" smtClean="0"/>
              <a:t>werkt</a:t>
            </a:r>
            <a:r>
              <a:rPr lang="en-GB" dirty="0" smtClean="0"/>
              <a:t> </a:t>
            </a:r>
            <a:r>
              <a:rPr lang="en-GB" dirty="0" err="1" smtClean="0"/>
              <a:t>onderzoekend</a:t>
            </a:r>
            <a:r>
              <a:rPr lang="en-GB" dirty="0" smtClean="0"/>
              <a:t> </a:t>
            </a:r>
            <a:r>
              <a:rPr lang="en-GB" dirty="0" err="1" smtClean="0"/>
              <a:t>leren</a:t>
            </a:r>
            <a:r>
              <a:rPr lang="en-GB" dirty="0" smtClean="0"/>
              <a:t> </a:t>
            </a:r>
            <a:r>
              <a:rPr lang="en-GB" dirty="0" err="1" smtClean="0"/>
              <a:t>als</a:t>
            </a:r>
            <a:r>
              <a:rPr lang="en-GB" dirty="0" smtClean="0"/>
              <a:t> </a:t>
            </a:r>
            <a:r>
              <a:rPr lang="en-GB" dirty="0" err="1" smtClean="0"/>
              <a:t>een</a:t>
            </a:r>
            <a:r>
              <a:rPr lang="en-GB" dirty="0" smtClean="0"/>
              <a:t> </a:t>
            </a:r>
            <a:r>
              <a:rPr lang="en-GB" dirty="0" err="1" smtClean="0"/>
              <a:t>middel</a:t>
            </a:r>
            <a:r>
              <a:rPr lang="en-GB" dirty="0" smtClean="0"/>
              <a:t> om </a:t>
            </a:r>
            <a:r>
              <a:rPr lang="en-GB" dirty="0" err="1" smtClean="0"/>
              <a:t>uit</a:t>
            </a:r>
            <a:r>
              <a:rPr lang="en-GB" dirty="0" smtClean="0"/>
              <a:t> </a:t>
            </a:r>
            <a:r>
              <a:rPr lang="en-GB" dirty="0" err="1" smtClean="0"/>
              <a:t>te</a:t>
            </a:r>
            <a:r>
              <a:rPr lang="en-GB" dirty="0" smtClean="0"/>
              <a:t> </a:t>
            </a:r>
            <a:r>
              <a:rPr lang="en-GB" dirty="0" err="1" smtClean="0"/>
              <a:t>leggen</a:t>
            </a:r>
            <a:r>
              <a:rPr lang="en-GB" dirty="0" smtClean="0"/>
              <a:t> hoe </a:t>
            </a:r>
            <a:r>
              <a:rPr lang="en-GB" dirty="0" err="1" smtClean="0"/>
              <a:t>wetenschappers</a:t>
            </a:r>
            <a:r>
              <a:rPr lang="en-GB" dirty="0" smtClean="0"/>
              <a:t> </a:t>
            </a:r>
            <a:r>
              <a:rPr lang="en-GB" dirty="0" err="1" smtClean="0"/>
              <a:t>werken</a:t>
            </a:r>
            <a:r>
              <a:rPr lang="en-GB" dirty="0" smtClean="0"/>
              <a:t>?</a:t>
            </a:r>
            <a:endParaRPr lang="en-US" dirty="0"/>
          </a:p>
        </p:txBody>
      </p:sp>
      <p:pic>
        <p:nvPicPr>
          <p:cNvPr id="5" name="Picture 4"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205" y="480423"/>
            <a:ext cx="1065795" cy="1080000"/>
          </a:xfrm>
          <a:prstGeom prst="rect">
            <a:avLst/>
          </a:prstGeom>
        </p:spPr>
      </p:pic>
    </p:spTree>
    <p:extLst>
      <p:ext uri="{BB962C8B-B14F-4D97-AF65-F5344CB8AC3E}">
        <p14:creationId xmlns:p14="http://schemas.microsoft.com/office/powerpoint/2010/main" val="410929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7594" y="519886"/>
            <a:ext cx="7155712" cy="1143000"/>
          </a:xfrm>
        </p:spPr>
        <p:txBody>
          <a:bodyPr/>
          <a:lstStyle/>
          <a:p>
            <a:r>
              <a:rPr lang="en-US" dirty="0" smtClean="0"/>
              <a:t>Finishing off</a:t>
            </a:r>
            <a:endParaRPr lang="en-US" dirty="0"/>
          </a:p>
        </p:txBody>
      </p:sp>
      <p:sp>
        <p:nvSpPr>
          <p:cNvPr id="3" name="Content Placeholder 2"/>
          <p:cNvSpPr>
            <a:spLocks noGrp="1"/>
          </p:cNvSpPr>
          <p:nvPr>
            <p:ph idx="1"/>
          </p:nvPr>
        </p:nvSpPr>
        <p:spPr>
          <a:xfrm>
            <a:off x="1765005" y="2079624"/>
            <a:ext cx="6498301" cy="4023464"/>
          </a:xfrm>
        </p:spPr>
        <p:txBody>
          <a:bodyPr>
            <a:normAutofit fontScale="92500" lnSpcReduction="20000"/>
          </a:bodyPr>
          <a:lstStyle/>
          <a:p>
            <a:pPr marL="0" indent="0">
              <a:buNone/>
            </a:pPr>
            <a:r>
              <a:rPr lang="en-GB" dirty="0" err="1" smtClean="0"/>
              <a:t>Denk</a:t>
            </a:r>
            <a:r>
              <a:rPr lang="en-GB" dirty="0" smtClean="0"/>
              <a:t> </a:t>
            </a:r>
            <a:r>
              <a:rPr lang="en-GB" dirty="0" err="1" smtClean="0"/>
              <a:t>na</a:t>
            </a:r>
            <a:r>
              <a:rPr lang="en-GB" dirty="0" smtClean="0"/>
              <a:t> over hoe je, je </a:t>
            </a:r>
            <a:r>
              <a:rPr lang="en-GB" dirty="0" err="1" smtClean="0"/>
              <a:t>eigen</a:t>
            </a:r>
            <a:r>
              <a:rPr lang="en-GB" dirty="0" smtClean="0"/>
              <a:t> </a:t>
            </a:r>
            <a:r>
              <a:rPr lang="en-GB" dirty="0" err="1" smtClean="0"/>
              <a:t>praktijk</a:t>
            </a:r>
            <a:r>
              <a:rPr lang="en-GB" dirty="0" smtClean="0"/>
              <a:t> </a:t>
            </a:r>
            <a:r>
              <a:rPr lang="en-GB" dirty="0" err="1" smtClean="0"/>
              <a:t>meer</a:t>
            </a:r>
            <a:r>
              <a:rPr lang="en-GB" dirty="0" smtClean="0"/>
              <a:t> </a:t>
            </a:r>
            <a:r>
              <a:rPr lang="en-GB" dirty="0" err="1" smtClean="0"/>
              <a:t>onderzoekend</a:t>
            </a:r>
            <a:r>
              <a:rPr lang="en-GB" dirty="0" smtClean="0"/>
              <a:t> </a:t>
            </a:r>
            <a:r>
              <a:rPr lang="en-GB" dirty="0" err="1" smtClean="0"/>
              <a:t>leren</a:t>
            </a:r>
            <a:r>
              <a:rPr lang="en-GB" dirty="0" smtClean="0"/>
              <a:t> </a:t>
            </a:r>
            <a:r>
              <a:rPr lang="en-GB" dirty="0" err="1" smtClean="0"/>
              <a:t>kan</a:t>
            </a:r>
            <a:r>
              <a:rPr lang="en-GB" dirty="0" smtClean="0"/>
              <a:t> </a:t>
            </a:r>
            <a:r>
              <a:rPr lang="en-GB" dirty="0" err="1" smtClean="0"/>
              <a:t>vormgeven</a:t>
            </a:r>
            <a:r>
              <a:rPr lang="en-GB" dirty="0" smtClean="0"/>
              <a:t>. </a:t>
            </a:r>
            <a:r>
              <a:rPr lang="en-GB" dirty="0" err="1" smtClean="0"/>
              <a:t>Zijn</a:t>
            </a:r>
            <a:r>
              <a:rPr lang="en-GB" dirty="0" smtClean="0"/>
              <a:t> </a:t>
            </a:r>
            <a:r>
              <a:rPr lang="en-GB" dirty="0" err="1" smtClean="0"/>
              <a:t>er</a:t>
            </a:r>
            <a:r>
              <a:rPr lang="en-GB" dirty="0" smtClean="0"/>
              <a:t> </a:t>
            </a:r>
            <a:r>
              <a:rPr lang="en-GB" dirty="0" err="1" smtClean="0"/>
              <a:t>aspecten</a:t>
            </a:r>
            <a:r>
              <a:rPr lang="en-GB" dirty="0" smtClean="0"/>
              <a:t> van </a:t>
            </a:r>
            <a:r>
              <a:rPr lang="en-GB" dirty="0" err="1" smtClean="0"/>
              <a:t>onderzoekend</a:t>
            </a:r>
            <a:r>
              <a:rPr lang="en-GB" dirty="0" smtClean="0"/>
              <a:t> </a:t>
            </a:r>
            <a:r>
              <a:rPr lang="en-GB" dirty="0" err="1" smtClean="0"/>
              <a:t>leren</a:t>
            </a:r>
            <a:r>
              <a:rPr lang="en-GB" dirty="0" smtClean="0"/>
              <a:t> die je </a:t>
            </a:r>
            <a:r>
              <a:rPr lang="en-GB" dirty="0" err="1" smtClean="0"/>
              <a:t>kan</a:t>
            </a:r>
            <a:r>
              <a:rPr lang="en-GB" dirty="0" smtClean="0"/>
              <a:t> </a:t>
            </a:r>
            <a:r>
              <a:rPr lang="en-GB" dirty="0" err="1" smtClean="0"/>
              <a:t>verwerken</a:t>
            </a:r>
            <a:r>
              <a:rPr lang="en-GB" dirty="0" smtClean="0"/>
              <a:t>?</a:t>
            </a:r>
            <a:endParaRPr lang="en-GB" dirty="0"/>
          </a:p>
          <a:p>
            <a:pPr marL="0" indent="0">
              <a:buNone/>
            </a:pPr>
            <a:endParaRPr lang="en-GB" dirty="0"/>
          </a:p>
          <a:p>
            <a:pPr marL="0" indent="0">
              <a:buNone/>
            </a:pPr>
            <a:r>
              <a:rPr lang="en-GB" dirty="0" err="1" smtClean="0"/>
              <a:t>Denk</a:t>
            </a:r>
            <a:r>
              <a:rPr lang="en-GB" dirty="0" smtClean="0"/>
              <a:t> </a:t>
            </a:r>
            <a:r>
              <a:rPr lang="en-GB" dirty="0" err="1" smtClean="0"/>
              <a:t>na</a:t>
            </a:r>
            <a:r>
              <a:rPr lang="en-GB" dirty="0" smtClean="0"/>
              <a:t> over </a:t>
            </a:r>
            <a:r>
              <a:rPr lang="en-GB" dirty="0" err="1" smtClean="0"/>
              <a:t>welke</a:t>
            </a:r>
            <a:r>
              <a:rPr lang="en-GB" dirty="0" smtClean="0"/>
              <a:t> lessen je </a:t>
            </a:r>
            <a:r>
              <a:rPr lang="en-GB" dirty="0" err="1" smtClean="0"/>
              <a:t>geeft</a:t>
            </a:r>
            <a:r>
              <a:rPr lang="en-GB" dirty="0" smtClean="0"/>
              <a:t> in de </a:t>
            </a:r>
            <a:r>
              <a:rPr lang="en-GB" dirty="0" err="1" smtClean="0"/>
              <a:t>nabije</a:t>
            </a:r>
            <a:r>
              <a:rPr lang="en-GB" dirty="0" smtClean="0"/>
              <a:t> </a:t>
            </a:r>
            <a:r>
              <a:rPr lang="en-GB" dirty="0" err="1" smtClean="0"/>
              <a:t>toekomst</a:t>
            </a:r>
            <a:r>
              <a:rPr lang="en-GB" dirty="0" smtClean="0"/>
              <a:t> </a:t>
            </a:r>
            <a:r>
              <a:rPr lang="en-GB" dirty="0" err="1" smtClean="0"/>
              <a:t>en</a:t>
            </a:r>
            <a:r>
              <a:rPr lang="en-GB" dirty="0" smtClean="0"/>
              <a:t> hoe je de les </a:t>
            </a:r>
            <a:r>
              <a:rPr lang="en-GB" dirty="0" err="1" smtClean="0"/>
              <a:t>aanpast</a:t>
            </a:r>
            <a:r>
              <a:rPr lang="en-GB" dirty="0" smtClean="0"/>
              <a:t>. </a:t>
            </a:r>
            <a:r>
              <a:rPr lang="en-GB" dirty="0" err="1" smtClean="0"/>
              <a:t>Rapporteer</a:t>
            </a:r>
            <a:r>
              <a:rPr lang="en-GB" dirty="0" smtClean="0"/>
              <a:t> </a:t>
            </a:r>
            <a:r>
              <a:rPr lang="en-GB" dirty="0" err="1" smtClean="0"/>
              <a:t>volgende</a:t>
            </a:r>
            <a:r>
              <a:rPr lang="en-GB" dirty="0" smtClean="0"/>
              <a:t> les je </a:t>
            </a:r>
            <a:r>
              <a:rPr lang="en-GB" smtClean="0"/>
              <a:t>ervaringen.</a:t>
            </a:r>
            <a:endParaRPr lang="en-US" dirty="0"/>
          </a:p>
          <a:p>
            <a:pPr marL="0" indent="0">
              <a:buNone/>
            </a:pPr>
            <a:endParaRPr lang="en-US" dirty="0"/>
          </a:p>
        </p:txBody>
      </p:sp>
      <p:pic>
        <p:nvPicPr>
          <p:cNvPr id="5" name="Picture 4" descr="nextsteps.jpg"/>
          <p:cNvPicPr>
            <a:picLocks/>
          </p:cNvPicPr>
          <p:nvPr/>
        </p:nvPicPr>
        <p:blipFill>
          <a:blip r:embed="rId3">
            <a:extLst>
              <a:ext uri="{28A0092B-C50C-407E-A947-70E740481C1C}">
                <a14:useLocalDpi xmlns:a14="http://schemas.microsoft.com/office/drawing/2010/main" val="0"/>
              </a:ext>
            </a:extLst>
          </a:blip>
          <a:stretch>
            <a:fillRect/>
          </a:stretch>
        </p:blipFill>
        <p:spPr>
          <a:xfrm>
            <a:off x="509500" y="3768811"/>
            <a:ext cx="1080000" cy="1080000"/>
          </a:xfrm>
          <a:prstGeom prst="rect">
            <a:avLst/>
          </a:prstGeom>
        </p:spPr>
      </p:pic>
      <p:pic>
        <p:nvPicPr>
          <p:cNvPr id="6" name="Picture 5" descr="class.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3710" y="582886"/>
            <a:ext cx="1065790" cy="1080000"/>
          </a:xfrm>
          <a:prstGeom prst="rect">
            <a:avLst/>
          </a:prstGeom>
        </p:spPr>
      </p:pic>
    </p:spTree>
    <p:extLst>
      <p:ext uri="{BB962C8B-B14F-4D97-AF65-F5344CB8AC3E}">
        <p14:creationId xmlns:p14="http://schemas.microsoft.com/office/powerpoint/2010/main" val="21245279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658</Words>
  <Application>Microsoft Office PowerPoint</Application>
  <PresentationFormat>On-screen Show (4:3)</PresentationFormat>
  <Paragraphs>47</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Onderzoekend leren  Werkt onderzoekend leren (OL)? </vt:lpstr>
      <vt:lpstr>Overzicht</vt:lpstr>
      <vt:lpstr>PowerPoint Presentation</vt:lpstr>
      <vt:lpstr>Twee benaderingen van het behandelen van corrosie van metalen</vt:lpstr>
      <vt:lpstr>Discussie</vt:lpstr>
      <vt:lpstr>Finishing off</vt:lpstr>
    </vt:vector>
  </TitlesOfParts>
  <Company>Graduate School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Koffijberg, I.J.P. (Ilse)</cp:lastModifiedBy>
  <cp:revision>52</cp:revision>
  <dcterms:created xsi:type="dcterms:W3CDTF">2014-04-13T14:15:20Z</dcterms:created>
  <dcterms:modified xsi:type="dcterms:W3CDTF">2017-06-13T12:11:13Z</dcterms:modified>
</cp:coreProperties>
</file>