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72" r:id="rId2"/>
    <p:sldId id="373" r:id="rId3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44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BE30B-F0CF-4B7A-B17F-A5D04CC2B051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FFA8C-9199-4EE5-86EC-A4965042CE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22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E00745-2EE1-4F4F-89E0-8942A9C92D9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252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69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79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86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46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72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62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59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35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6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39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51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5013-9943-4958-B169-575873E85682}" type="datetimeFigureOut">
              <a:rPr lang="nl-NL" smtClean="0"/>
              <a:t>10-5-2023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A82A6-370D-4E35-BEDA-1D36E505BE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77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ep 21">
            <a:extLst>
              <a:ext uri="{FF2B5EF4-FFF2-40B4-BE49-F238E27FC236}">
                <a16:creationId xmlns:a16="http://schemas.microsoft.com/office/drawing/2014/main" id="{FBA21282-1422-511F-AE3F-22FED53C5C61}"/>
              </a:ext>
            </a:extLst>
          </p:cNvPr>
          <p:cNvGrpSpPr/>
          <p:nvPr/>
        </p:nvGrpSpPr>
        <p:grpSpPr>
          <a:xfrm>
            <a:off x="267306" y="1860743"/>
            <a:ext cx="11215948" cy="5879714"/>
            <a:chOff x="228600" y="1122219"/>
            <a:chExt cx="10681855" cy="5599728"/>
          </a:xfrm>
        </p:grpSpPr>
        <p:grpSp>
          <p:nvGrpSpPr>
            <p:cNvPr id="16" name="Groep 15">
              <a:extLst>
                <a:ext uri="{FF2B5EF4-FFF2-40B4-BE49-F238E27FC236}">
                  <a16:creationId xmlns:a16="http://schemas.microsoft.com/office/drawing/2014/main" id="{BBAA0AA4-7950-3C39-F4F5-3E3BA56BF51F}"/>
                </a:ext>
              </a:extLst>
            </p:cNvPr>
            <p:cNvGrpSpPr/>
            <p:nvPr/>
          </p:nvGrpSpPr>
          <p:grpSpPr>
            <a:xfrm>
              <a:off x="228600" y="1122219"/>
              <a:ext cx="10681855" cy="5599728"/>
              <a:chOff x="228600" y="1485899"/>
              <a:chExt cx="9881755" cy="5236047"/>
            </a:xfrm>
          </p:grpSpPr>
          <p:grpSp>
            <p:nvGrpSpPr>
              <p:cNvPr id="10" name="Groep 9">
                <a:extLst>
                  <a:ext uri="{FF2B5EF4-FFF2-40B4-BE49-F238E27FC236}">
                    <a16:creationId xmlns:a16="http://schemas.microsoft.com/office/drawing/2014/main" id="{730E667B-B5AF-250F-9782-750DDF78FDBA}"/>
                  </a:ext>
                </a:extLst>
              </p:cNvPr>
              <p:cNvGrpSpPr/>
              <p:nvPr/>
            </p:nvGrpSpPr>
            <p:grpSpPr>
              <a:xfrm>
                <a:off x="228600" y="1485899"/>
                <a:ext cx="9881755" cy="5236047"/>
                <a:chOff x="228600" y="1485899"/>
                <a:chExt cx="9881755" cy="5236047"/>
              </a:xfrm>
            </p:grpSpPr>
            <p:pic>
              <p:nvPicPr>
                <p:cNvPr id="1026" name="Picture 2" descr="Design thinking, gewoon doen! 5 concrete stappen - Frankwatching">
                  <a:extLst>
                    <a:ext uri="{FF2B5EF4-FFF2-40B4-BE49-F238E27FC236}">
                      <a16:creationId xmlns:a16="http://schemas.microsoft.com/office/drawing/2014/main" id="{A6D130DD-F261-3C3E-FB0B-21EA7EBF779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1485899"/>
                  <a:ext cx="9881755" cy="523604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" name="Rechthoek 3">
                  <a:extLst>
                    <a:ext uri="{FF2B5EF4-FFF2-40B4-BE49-F238E27FC236}">
                      <a16:creationId xmlns:a16="http://schemas.microsoft.com/office/drawing/2014/main" id="{FED2806F-6AF7-AF55-432D-E9535349DEC2}"/>
                    </a:ext>
                  </a:extLst>
                </p:cNvPr>
                <p:cNvSpPr/>
                <p:nvPr/>
              </p:nvSpPr>
              <p:spPr>
                <a:xfrm>
                  <a:off x="405245" y="4281055"/>
                  <a:ext cx="1891146" cy="9767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90"/>
                </a:p>
              </p:txBody>
            </p:sp>
            <p:sp>
              <p:nvSpPr>
                <p:cNvPr id="5" name="Rechthoek 4">
                  <a:extLst>
                    <a:ext uri="{FF2B5EF4-FFF2-40B4-BE49-F238E27FC236}">
                      <a16:creationId xmlns:a16="http://schemas.microsoft.com/office/drawing/2014/main" id="{2C5FF5CB-185C-DA21-D3BF-80E40C53A8A2}"/>
                    </a:ext>
                  </a:extLst>
                </p:cNvPr>
                <p:cNvSpPr/>
                <p:nvPr/>
              </p:nvSpPr>
              <p:spPr>
                <a:xfrm>
                  <a:off x="1198417" y="2940627"/>
                  <a:ext cx="2105892" cy="9767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90"/>
                </a:p>
              </p:txBody>
            </p:sp>
            <p:sp>
              <p:nvSpPr>
                <p:cNvPr id="6" name="Rechthoek 5">
                  <a:extLst>
                    <a:ext uri="{FF2B5EF4-FFF2-40B4-BE49-F238E27FC236}">
                      <a16:creationId xmlns:a16="http://schemas.microsoft.com/office/drawing/2014/main" id="{E57AA398-D83C-A1D4-4AAE-1D813FF3BCF9}"/>
                    </a:ext>
                  </a:extLst>
                </p:cNvPr>
                <p:cNvSpPr/>
                <p:nvPr/>
              </p:nvSpPr>
              <p:spPr>
                <a:xfrm>
                  <a:off x="2739736" y="1963882"/>
                  <a:ext cx="1766455" cy="9767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90"/>
                </a:p>
              </p:txBody>
            </p:sp>
            <p:sp>
              <p:nvSpPr>
                <p:cNvPr id="7" name="Rechthoek 6">
                  <a:extLst>
                    <a:ext uri="{FF2B5EF4-FFF2-40B4-BE49-F238E27FC236}">
                      <a16:creationId xmlns:a16="http://schemas.microsoft.com/office/drawing/2014/main" id="{7FA0C793-E78B-9CF8-C621-44874C3E2060}"/>
                    </a:ext>
                  </a:extLst>
                </p:cNvPr>
                <p:cNvSpPr/>
                <p:nvPr/>
              </p:nvSpPr>
              <p:spPr>
                <a:xfrm>
                  <a:off x="6885709" y="2009126"/>
                  <a:ext cx="1905000" cy="9767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90"/>
                </a:p>
              </p:txBody>
            </p:sp>
            <p:sp>
              <p:nvSpPr>
                <p:cNvPr id="8" name="Rechthoek 7">
                  <a:extLst>
                    <a:ext uri="{FF2B5EF4-FFF2-40B4-BE49-F238E27FC236}">
                      <a16:creationId xmlns:a16="http://schemas.microsoft.com/office/drawing/2014/main" id="{5FFEE95A-A635-EC60-8316-B32A76BDB7B3}"/>
                    </a:ext>
                  </a:extLst>
                </p:cNvPr>
                <p:cNvSpPr/>
                <p:nvPr/>
              </p:nvSpPr>
              <p:spPr>
                <a:xfrm>
                  <a:off x="7907481" y="2940627"/>
                  <a:ext cx="1905000" cy="93150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90"/>
                </a:p>
              </p:txBody>
            </p:sp>
            <p:sp>
              <p:nvSpPr>
                <p:cNvPr id="9" name="Rechthoek 8">
                  <a:extLst>
                    <a:ext uri="{FF2B5EF4-FFF2-40B4-BE49-F238E27FC236}">
                      <a16:creationId xmlns:a16="http://schemas.microsoft.com/office/drawing/2014/main" id="{470143AC-0D04-67AA-7483-768CDDA89DEA}"/>
                    </a:ext>
                  </a:extLst>
                </p:cNvPr>
                <p:cNvSpPr/>
                <p:nvPr/>
              </p:nvSpPr>
              <p:spPr>
                <a:xfrm>
                  <a:off x="8343900" y="4315258"/>
                  <a:ext cx="1766455" cy="9767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1890"/>
                </a:p>
              </p:txBody>
            </p:sp>
          </p:grpSp>
          <p:sp>
            <p:nvSpPr>
              <p:cNvPr id="15" name="Rechthoek 14">
                <a:extLst>
                  <a:ext uri="{FF2B5EF4-FFF2-40B4-BE49-F238E27FC236}">
                    <a16:creationId xmlns:a16="http://schemas.microsoft.com/office/drawing/2014/main" id="{9420B1F5-37F0-509F-E4CA-5EE0921CB713}"/>
                  </a:ext>
                </a:extLst>
              </p:cNvPr>
              <p:cNvSpPr/>
              <p:nvPr/>
            </p:nvSpPr>
            <p:spPr>
              <a:xfrm>
                <a:off x="602673" y="5642264"/>
                <a:ext cx="966354" cy="29240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1890"/>
              </a:p>
            </p:txBody>
          </p:sp>
        </p:grp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A2EEDF09-2FCD-BFF4-8DB5-81C5AF7FFACC}"/>
                </a:ext>
              </a:extLst>
            </p:cNvPr>
            <p:cNvSpPr/>
            <p:nvPr/>
          </p:nvSpPr>
          <p:spPr>
            <a:xfrm>
              <a:off x="9483961" y="5567273"/>
              <a:ext cx="1141815" cy="3127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9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FBFB187-5FF3-4FF9-9604-7E1C8716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01" y="535332"/>
            <a:ext cx="6451716" cy="645744"/>
          </a:xfrm>
        </p:spPr>
        <p:txBody>
          <a:bodyPr>
            <a:normAutofit/>
          </a:bodyPr>
          <a:lstStyle/>
          <a:p>
            <a:r>
              <a:rPr lang="nl-NL" sz="3360" dirty="0">
                <a:latin typeface="Athletics Bold" panose="02000000000000000000" pitchFamily="50" charset="0"/>
              </a:rPr>
              <a:t>Hoe gaan we dat doen?!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CAE39DA1-E557-0E53-7DDE-0B64BCB56A10}"/>
              </a:ext>
            </a:extLst>
          </p:cNvPr>
          <p:cNvSpPr txBox="1"/>
          <p:nvPr/>
        </p:nvSpPr>
        <p:spPr>
          <a:xfrm>
            <a:off x="77498" y="5126828"/>
            <a:ext cx="2712793" cy="96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Oorsprong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Wat is de geschiedenis van het gebied?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53921A6-3A00-CA99-3D41-893A7AC76CF5}"/>
              </a:ext>
            </a:extLst>
          </p:cNvPr>
          <p:cNvSpPr txBox="1"/>
          <p:nvPr/>
        </p:nvSpPr>
        <p:spPr>
          <a:xfrm>
            <a:off x="871680" y="3546100"/>
            <a:ext cx="3224041" cy="96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Omgevingsanalyse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Inventariseer informatie over plangebied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44C8A031-3A29-BA0A-E459-953A64C63506}"/>
              </a:ext>
            </a:extLst>
          </p:cNvPr>
          <p:cNvSpPr txBox="1"/>
          <p:nvPr/>
        </p:nvSpPr>
        <p:spPr>
          <a:xfrm>
            <a:off x="276672" y="7023934"/>
            <a:ext cx="3224041" cy="96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Vraagstuk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Wat zijn de wensen van de opdrachtgever?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03F971-F000-5EDA-D5A9-B97665DC3FD6}"/>
              </a:ext>
            </a:extLst>
          </p:cNvPr>
          <p:cNvSpPr txBox="1"/>
          <p:nvPr/>
        </p:nvSpPr>
        <p:spPr>
          <a:xfrm>
            <a:off x="2494807" y="2183311"/>
            <a:ext cx="3224041" cy="96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Thema’s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Eerste ideeën op gebied van CE, VT, LS, SW en WE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2BC4153-2D29-2FFB-18AB-5318F105B547}"/>
              </a:ext>
            </a:extLst>
          </p:cNvPr>
          <p:cNvSpPr txBox="1"/>
          <p:nvPr/>
        </p:nvSpPr>
        <p:spPr>
          <a:xfrm>
            <a:off x="7921122" y="2199602"/>
            <a:ext cx="3224041" cy="96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Marktonderzoek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Wie is de doelgroep? Wat zijn hun wensen?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E2C8CE-07FF-8996-7AB2-22256DD25A3B}"/>
              </a:ext>
            </a:extLst>
          </p:cNvPr>
          <p:cNvSpPr txBox="1"/>
          <p:nvPr/>
        </p:nvSpPr>
        <p:spPr>
          <a:xfrm>
            <a:off x="9122325" y="3456520"/>
            <a:ext cx="3224041" cy="96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Scenario’s</a:t>
            </a:r>
            <a:r>
              <a:rPr lang="nl-NL" sz="1890" b="1" dirty="0">
                <a:solidFill>
                  <a:srgbClr val="D60093"/>
                </a:solidFill>
                <a:latin typeface="Athletics Regular" panose="02000000000000000000" pitchFamily="50" charset="0"/>
              </a:rPr>
              <a:t> 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Wat zijn mogelijke oplossingen?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614B81A-E314-B259-CA01-C4B62DF63812}"/>
              </a:ext>
            </a:extLst>
          </p:cNvPr>
          <p:cNvSpPr txBox="1"/>
          <p:nvPr/>
        </p:nvSpPr>
        <p:spPr>
          <a:xfrm>
            <a:off x="9478300" y="5037915"/>
            <a:ext cx="3224041" cy="96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Testen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Wat vindt de doelgroep van de eerste ideeën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0C87A30A-EC52-84FB-5983-E76380C4B6FF}"/>
              </a:ext>
            </a:extLst>
          </p:cNvPr>
          <p:cNvSpPr txBox="1"/>
          <p:nvPr/>
        </p:nvSpPr>
        <p:spPr>
          <a:xfrm>
            <a:off x="9948508" y="6343361"/>
            <a:ext cx="2889550" cy="9648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1890" b="1" dirty="0">
                <a:solidFill>
                  <a:srgbClr val="0070C0"/>
                </a:solidFill>
                <a:latin typeface="Athletics Regular" panose="02000000000000000000" pitchFamily="50" charset="0"/>
              </a:rPr>
              <a:t>Presenteren</a:t>
            </a:r>
          </a:p>
          <a:p>
            <a:r>
              <a:rPr lang="nl-NL" sz="1890" dirty="0">
                <a:latin typeface="Athletics Regular" panose="02000000000000000000" pitchFamily="50" charset="0"/>
              </a:rPr>
              <a:t>Presenteer je ontwerp aan de opdrachtgever</a:t>
            </a:r>
          </a:p>
        </p:txBody>
      </p:sp>
      <p:sp>
        <p:nvSpPr>
          <p:cNvPr id="3" name="Design Thinking">
            <a:extLst>
              <a:ext uri="{FF2B5EF4-FFF2-40B4-BE49-F238E27FC236}">
                <a16:creationId xmlns:a16="http://schemas.microsoft.com/office/drawing/2014/main" id="{107B06C6-68C3-016F-224B-87AB90F627CC}"/>
              </a:ext>
            </a:extLst>
          </p:cNvPr>
          <p:cNvSpPr txBox="1"/>
          <p:nvPr/>
        </p:nvSpPr>
        <p:spPr>
          <a:xfrm>
            <a:off x="8016958" y="188339"/>
            <a:ext cx="4685383" cy="1016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b">
            <a:normAutofit/>
          </a:bodyPr>
          <a:lstStyle>
            <a:lvl1pPr algn="l">
              <a:defRPr sz="10000" b="0">
                <a:solidFill>
                  <a:srgbClr val="5E5E5E"/>
                </a:solidFill>
                <a:latin typeface="Antonio Bold"/>
                <a:ea typeface="Antonio Bold"/>
                <a:cs typeface="Antonio Bold"/>
                <a:sym typeface="Antonio Bold"/>
              </a:defRPr>
            </a:lvl1pPr>
          </a:lstStyle>
          <a:p>
            <a:r>
              <a:rPr sz="5000" dirty="0"/>
              <a:t>Design Thinking</a:t>
            </a:r>
          </a:p>
        </p:txBody>
      </p:sp>
    </p:spTree>
    <p:extLst>
      <p:ext uri="{BB962C8B-B14F-4D97-AF65-F5344CB8AC3E}">
        <p14:creationId xmlns:p14="http://schemas.microsoft.com/office/powerpoint/2010/main" val="92303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B6EBE7-E3F7-22DE-ACDD-4281EA0CB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23" y="218569"/>
            <a:ext cx="7440930" cy="1125599"/>
          </a:xfrm>
        </p:spPr>
        <p:txBody>
          <a:bodyPr/>
          <a:lstStyle/>
          <a:p>
            <a:r>
              <a:rPr lang="nl-NL" dirty="0"/>
              <a:t>Planning in grote lijnen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318EAD3-912C-8F33-6657-F8746142B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43669"/>
              </p:ext>
            </p:extLst>
          </p:nvPr>
        </p:nvGraphicFramePr>
        <p:xfrm>
          <a:off x="317223" y="1631410"/>
          <a:ext cx="5672097" cy="66243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49222">
                  <a:extLst>
                    <a:ext uri="{9D8B030D-6E8A-4147-A177-3AD203B41FA5}">
                      <a16:colId xmlns:a16="http://schemas.microsoft.com/office/drawing/2014/main" val="3605072931"/>
                    </a:ext>
                  </a:extLst>
                </a:gridCol>
                <a:gridCol w="4922875">
                  <a:extLst>
                    <a:ext uri="{9D8B030D-6E8A-4147-A177-3AD203B41FA5}">
                      <a16:colId xmlns:a16="http://schemas.microsoft.com/office/drawing/2014/main" val="2078154552"/>
                    </a:ext>
                  </a:extLst>
                </a:gridCol>
              </a:tblGrid>
              <a:tr h="2905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effectLst/>
                        </a:rPr>
                        <a:t>Week </a:t>
                      </a:r>
                      <a:endParaRPr lang="nl-N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effectLst/>
                        </a:rPr>
                        <a:t>Algemene info </a:t>
                      </a:r>
                      <a:endParaRPr lang="nl-N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372524"/>
                  </a:ext>
                </a:extLst>
              </a:tr>
              <a:tr h="1355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effectLst/>
                        </a:rPr>
                        <a:t>1 </a:t>
                      </a:r>
                      <a:endParaRPr lang="nl-N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kern="1200" dirty="0">
                          <a:solidFill>
                            <a:srgbClr val="00B050"/>
                          </a:solidFill>
                        </a:rPr>
                        <a:t>Opstart periode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i="1" kern="1200" dirty="0">
                          <a:solidFill>
                            <a:schemeClr val="dk1"/>
                          </a:solidFill>
                        </a:rPr>
                        <a:t>Intro LA 1 ‘Inventarisatie van plangebied’ </a:t>
                      </a:r>
                    </a:p>
                    <a:p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Vraagstuk </a:t>
                      </a:r>
                      <a:r>
                        <a:rPr lang="nl-NL" sz="1600" dirty="0"/>
                        <a:t>Wat zijn de wensen van de opdrachtgever?</a:t>
                      </a:r>
                    </a:p>
                    <a:p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Oorsprong </a:t>
                      </a:r>
                      <a:r>
                        <a:rPr lang="nl-NL" sz="1600" dirty="0"/>
                        <a:t>Wat is de geschiedenis van het gebied?</a:t>
                      </a:r>
                    </a:p>
                    <a:p>
                      <a:endParaRPr lang="nl-NL" sz="1600" dirty="0">
                        <a:latin typeface="Athletics Regular" panose="02000000000000000000" pitchFamily="50" charset="0"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300457"/>
                  </a:ext>
                </a:extLst>
              </a:tr>
              <a:tr h="1162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effectLst/>
                        </a:rPr>
                        <a:t>2</a:t>
                      </a:r>
                      <a:endParaRPr lang="nl-N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kern="1200" dirty="0">
                          <a:solidFill>
                            <a:schemeClr val="dk1"/>
                          </a:solidFill>
                        </a:rPr>
                        <a:t>Groep vormen</a:t>
                      </a:r>
                    </a:p>
                    <a:p>
                      <a:endParaRPr lang="nl-NL" sz="1600" b="1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Omgevingsanalyse </a:t>
                      </a:r>
                      <a:r>
                        <a:rPr lang="nl-NL" sz="1600" dirty="0"/>
                        <a:t>Inventariseer informatie over plangebied</a:t>
                      </a:r>
                    </a:p>
                    <a:p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Thema’s </a:t>
                      </a:r>
                      <a:r>
                        <a:rPr lang="nl-NL" sz="1600" dirty="0"/>
                        <a:t>Eerste ideeën op gebied van CE, VT, LS, SW en WE</a:t>
                      </a:r>
                    </a:p>
                    <a:p>
                      <a:endParaRPr lang="nl-NL" sz="1600" dirty="0">
                        <a:latin typeface="Athletics Regular" panose="02000000000000000000" pitchFamily="50" charset="0"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79980"/>
                  </a:ext>
                </a:extLst>
              </a:tr>
              <a:tr h="7941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>
                          <a:effectLst/>
                        </a:rPr>
                        <a:t>3</a:t>
                      </a:r>
                      <a:endParaRPr lang="nl-N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effectLst/>
                        </a:rPr>
                        <a:t>Intro LA 2 ‘</a:t>
                      </a:r>
                      <a:r>
                        <a:rPr lang="en-GB" sz="1600" i="1" dirty="0" err="1">
                          <a:effectLst/>
                        </a:rPr>
                        <a:t>Marktonderzoek</a:t>
                      </a:r>
                      <a:r>
                        <a:rPr lang="en-GB" sz="1600" i="1" dirty="0">
                          <a:effectLst/>
                        </a:rPr>
                        <a:t>’</a:t>
                      </a:r>
                    </a:p>
                    <a:p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Marktonderzoek </a:t>
                      </a:r>
                      <a:r>
                        <a:rPr lang="nl-NL" sz="1600" dirty="0"/>
                        <a:t>Wie is de doelgroep? Wat zijn hun wensen?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1600" dirty="0">
                        <a:effectLst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52673"/>
                  </a:ext>
                </a:extLst>
              </a:tr>
              <a:tr h="8910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>
                          <a:effectLst/>
                        </a:rPr>
                        <a:t>4</a:t>
                      </a:r>
                      <a:endParaRPr lang="nl-N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i="1" dirty="0">
                          <a:effectLst/>
                        </a:rPr>
                        <a:t>Intro LA 3 ‘Ontwerp’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Marktonderzoek </a:t>
                      </a:r>
                      <a:r>
                        <a:rPr lang="nl-NL" sz="1600" dirty="0"/>
                        <a:t>Wie is de doelgroep? Wat zijn hun wensen?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NL" sz="1600" dirty="0">
                        <a:effectLst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969719"/>
                  </a:ext>
                </a:extLst>
              </a:tr>
              <a:tr h="8910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effectLst/>
                        </a:rPr>
                        <a:t>5</a:t>
                      </a:r>
                      <a:endParaRPr lang="nl-N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Scenario’s</a:t>
                      </a:r>
                      <a:r>
                        <a:rPr lang="nl-NL" sz="1600" b="1" dirty="0">
                          <a:solidFill>
                            <a:srgbClr val="D60093"/>
                          </a:solidFill>
                        </a:rPr>
                        <a:t> </a:t>
                      </a:r>
                      <a:r>
                        <a:rPr lang="nl-NL" sz="1600" dirty="0"/>
                        <a:t>Wat zijn mogelijke oplossingen?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39716604"/>
                  </a:ext>
                </a:extLst>
              </a:tr>
            </a:tbl>
          </a:graphicData>
        </a:graphic>
      </p:graphicFrame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9E07681-9FD9-ACDA-55B4-C4C37D681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36654"/>
              </p:ext>
            </p:extLst>
          </p:nvPr>
        </p:nvGraphicFramePr>
        <p:xfrm>
          <a:off x="6400800" y="1631410"/>
          <a:ext cx="5961888" cy="609333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87500">
                  <a:extLst>
                    <a:ext uri="{9D8B030D-6E8A-4147-A177-3AD203B41FA5}">
                      <a16:colId xmlns:a16="http://schemas.microsoft.com/office/drawing/2014/main" val="3605072931"/>
                    </a:ext>
                  </a:extLst>
                </a:gridCol>
                <a:gridCol w="5174388">
                  <a:extLst>
                    <a:ext uri="{9D8B030D-6E8A-4147-A177-3AD203B41FA5}">
                      <a16:colId xmlns:a16="http://schemas.microsoft.com/office/drawing/2014/main" val="2078154552"/>
                    </a:ext>
                  </a:extLst>
                </a:gridCol>
              </a:tblGrid>
              <a:tr h="3071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effectLst/>
                        </a:rPr>
                        <a:t>Week </a:t>
                      </a:r>
                      <a:endParaRPr lang="nl-N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effectLst/>
                        </a:rPr>
                        <a:t>Algemene info </a:t>
                      </a:r>
                      <a:endParaRPr lang="nl-N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372524"/>
                  </a:ext>
                </a:extLst>
              </a:tr>
              <a:tr h="11498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>
                          <a:effectLst/>
                        </a:rPr>
                        <a:t>6</a:t>
                      </a:r>
                      <a:endParaRPr lang="nl-N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Scenario’s</a:t>
                      </a:r>
                      <a:r>
                        <a:rPr lang="nl-NL" sz="1600" b="1" dirty="0">
                          <a:solidFill>
                            <a:srgbClr val="D60093"/>
                          </a:solidFill>
                        </a:rPr>
                        <a:t> </a:t>
                      </a:r>
                      <a:r>
                        <a:rPr lang="nl-NL" sz="1600" dirty="0"/>
                        <a:t>Wat zijn mogelijke oplossingen?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NL" sz="1600" dirty="0">
                        <a:effectLst/>
                      </a:endParaRP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300457"/>
                  </a:ext>
                </a:extLst>
              </a:tr>
              <a:tr h="8999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>
                          <a:effectLst/>
                        </a:rPr>
                        <a:t>7</a:t>
                      </a:r>
                      <a:endParaRPr lang="nl-N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1600" b="1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Testen </a:t>
                      </a:r>
                      <a:r>
                        <a:rPr lang="nl-NL" sz="1600" dirty="0"/>
                        <a:t>Wat vindt de doelgroep van de eerste ideeën?</a:t>
                      </a:r>
                    </a:p>
                    <a:p>
                      <a:endParaRPr lang="nl-NL" sz="1600" dirty="0"/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79980"/>
                  </a:ext>
                </a:extLst>
              </a:tr>
              <a:tr h="21747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>
                          <a:effectLst/>
                        </a:rPr>
                        <a:t>8</a:t>
                      </a:r>
                      <a:endParaRPr lang="nl-N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1600" b="1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nl-NL" sz="1600" b="1" dirty="0">
                          <a:solidFill>
                            <a:srgbClr val="0070C0"/>
                          </a:solidFill>
                        </a:rPr>
                        <a:t>Presenteren </a:t>
                      </a:r>
                      <a:r>
                        <a:rPr lang="nl-NL" sz="1600" dirty="0"/>
                        <a:t>Presenteer je ontwerp aan de opdrachtgever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nl-NL" sz="1600" dirty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</a:rPr>
                        <a:t>Portfolio deadline -  </a:t>
                      </a:r>
                      <a:r>
                        <a:rPr lang="nl-NL" sz="1600" b="1" dirty="0">
                          <a:solidFill>
                            <a:srgbClr val="FF0000"/>
                          </a:solidFill>
                          <a:effectLst/>
                        </a:rPr>
                        <a:t>dinsdag 20 juni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</a:rPr>
                        <a:t>Presentatie ontwerp – </a:t>
                      </a:r>
                      <a:r>
                        <a:rPr lang="nl-NL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donderdag 22 juni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</a:rPr>
                        <a:t>Deadline verantwoordingsdocument – </a:t>
                      </a:r>
                      <a:r>
                        <a:rPr lang="nl-NL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vrijdag 23 juni</a:t>
                      </a: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52673"/>
                  </a:ext>
                </a:extLst>
              </a:tr>
              <a:tr h="11116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>
                          <a:effectLst/>
                        </a:rPr>
                        <a:t>9</a:t>
                      </a:r>
                      <a:endParaRPr lang="nl-NL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</a:rPr>
                        <a:t>Kennistoets</a:t>
                      </a:r>
                      <a:r>
                        <a:rPr lang="nl-NL" sz="1600" dirty="0">
                          <a:effectLst/>
                        </a:rPr>
                        <a:t> – </a:t>
                      </a:r>
                      <a:r>
                        <a:rPr lang="nl-NL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maandag 26 juni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</a:rPr>
                        <a:t>Herkansing portfolio = </a:t>
                      </a:r>
                      <a:r>
                        <a:rPr lang="nl-NL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vrijdag 30 juni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</a:rPr>
                        <a:t>Herkansing periode 4 - </a:t>
                      </a:r>
                      <a:r>
                        <a:rPr lang="nl-NL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woensdag 5 juli</a:t>
                      </a: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969719"/>
                  </a:ext>
                </a:extLst>
              </a:tr>
              <a:tr h="44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2400" b="1" dirty="0">
                          <a:effectLst/>
                        </a:rPr>
                        <a:t>10 </a:t>
                      </a:r>
                      <a:endParaRPr lang="nl-N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44" marR="6844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</a:rPr>
                        <a:t>Finale herkansing op </a:t>
                      </a:r>
                      <a:r>
                        <a:rPr lang="nl-NL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maandag 10 juli</a:t>
                      </a:r>
                    </a:p>
                  </a:txBody>
                  <a:tcPr marL="68444" marR="684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3971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5232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21431444-BC4C-41B2-8E8A-C36B6839D766}"/>
</file>

<file path=customXml/itemProps2.xml><?xml version="1.0" encoding="utf-8"?>
<ds:datastoreItem xmlns:ds="http://schemas.openxmlformats.org/officeDocument/2006/customXml" ds:itemID="{BDFD6DB2-FA58-42E4-A065-A3FE483EAC85}"/>
</file>

<file path=customXml/itemProps3.xml><?xml version="1.0" encoding="utf-8"?>
<ds:datastoreItem xmlns:ds="http://schemas.openxmlformats.org/officeDocument/2006/customXml" ds:itemID="{17F6AE82-7BCF-4127-8ABA-680AF62FB15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</TotalTime>
  <Words>255</Words>
  <Application>Microsoft Office PowerPoint</Application>
  <PresentationFormat>A3 (297 x 420 mm)</PresentationFormat>
  <Paragraphs>62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Antonio Bold</vt:lpstr>
      <vt:lpstr>Arial</vt:lpstr>
      <vt:lpstr>Athletics Bold</vt:lpstr>
      <vt:lpstr>Athletics Regular</vt:lpstr>
      <vt:lpstr>Calibri</vt:lpstr>
      <vt:lpstr>Calibri Light</vt:lpstr>
      <vt:lpstr>Kantoorthema</vt:lpstr>
      <vt:lpstr>Hoe gaan we dat doen?! </vt:lpstr>
      <vt:lpstr>Planning in grote lijnen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gaan we dat doen?! </dc:title>
  <dc:creator>Thomas Noordeloos</dc:creator>
  <cp:lastModifiedBy>Thomas Noordeloos</cp:lastModifiedBy>
  <cp:revision>1</cp:revision>
  <cp:lastPrinted>2023-05-10T07:46:16Z</cp:lastPrinted>
  <dcterms:created xsi:type="dcterms:W3CDTF">2023-05-10T07:42:18Z</dcterms:created>
  <dcterms:modified xsi:type="dcterms:W3CDTF">2023-05-10T07:54:23Z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