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6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77AACD-B0F0-4352-961E-617ADB9A42DB}" v="1" dt="2022-02-08T11:33:01.0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ke Drabbe" userId="5622c14e-c4d0-438c-800f-36f96fa97e55" providerId="ADAL" clId="{C177AACD-B0F0-4352-961E-617ADB9A42DB}"/>
    <pc:docChg chg="undo redo custSel addSld delSld modSld">
      <pc:chgData name="Marieke Drabbe" userId="5622c14e-c4d0-438c-800f-36f96fa97e55" providerId="ADAL" clId="{C177AACD-B0F0-4352-961E-617ADB9A42DB}" dt="2022-02-08T11:34:02.639" v="17" actId="47"/>
      <pc:docMkLst>
        <pc:docMk/>
      </pc:docMkLst>
      <pc:sldChg chg="modSp mod">
        <pc:chgData name="Marieke Drabbe" userId="5622c14e-c4d0-438c-800f-36f96fa97e55" providerId="ADAL" clId="{C177AACD-B0F0-4352-961E-617ADB9A42DB}" dt="2022-02-08T11:33:55.455" v="16" actId="20577"/>
        <pc:sldMkLst>
          <pc:docMk/>
          <pc:sldMk cId="4132212741" sldId="256"/>
        </pc:sldMkLst>
        <pc:spChg chg="mod">
          <ac:chgData name="Marieke Drabbe" userId="5622c14e-c4d0-438c-800f-36f96fa97e55" providerId="ADAL" clId="{C177AACD-B0F0-4352-961E-617ADB9A42DB}" dt="2022-02-08T11:32:43.955" v="3" actId="20577"/>
          <ac:spMkLst>
            <pc:docMk/>
            <pc:sldMk cId="4132212741" sldId="256"/>
            <ac:spMk id="21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30.255" v="8"/>
          <ac:spMkLst>
            <pc:docMk/>
            <pc:sldMk cId="4132212741" sldId="256"/>
            <ac:spMk id="23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37.090" v="10"/>
          <ac:spMkLst>
            <pc:docMk/>
            <pc:sldMk cId="4132212741" sldId="256"/>
            <ac:spMk id="24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47.019" v="12"/>
          <ac:spMkLst>
            <pc:docMk/>
            <pc:sldMk cId="4132212741" sldId="256"/>
            <ac:spMk id="25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55.455" v="16" actId="20577"/>
          <ac:spMkLst>
            <pc:docMk/>
            <pc:sldMk cId="4132212741" sldId="256"/>
            <ac:spMk id="28" creationId="{00000000-0000-0000-0000-000000000000}"/>
          </ac:spMkLst>
        </pc:spChg>
      </pc:sldChg>
      <pc:sldChg chg="modSp add del mod">
        <pc:chgData name="Marieke Drabbe" userId="5622c14e-c4d0-438c-800f-36f96fa97e55" providerId="ADAL" clId="{C177AACD-B0F0-4352-961E-617ADB9A42DB}" dt="2022-02-08T11:34:02.639" v="17" actId="47"/>
        <pc:sldMkLst>
          <pc:docMk/>
          <pc:sldMk cId="4159768415" sldId="257"/>
        </pc:sldMkLst>
        <pc:spChg chg="mod">
          <ac:chgData name="Marieke Drabbe" userId="5622c14e-c4d0-438c-800f-36f96fa97e55" providerId="ADAL" clId="{C177AACD-B0F0-4352-961E-617ADB9A42DB}" dt="2022-02-08T11:33:13.528" v="5" actId="21"/>
          <ac:spMkLst>
            <pc:docMk/>
            <pc:sldMk cId="4159768415" sldId="257"/>
            <ac:spMk id="6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34.114" v="9" actId="21"/>
          <ac:spMkLst>
            <pc:docMk/>
            <pc:sldMk cId="4159768415" sldId="257"/>
            <ac:spMk id="7" creationId="{00000000-0000-0000-0000-000000000000}"/>
          </ac:spMkLst>
        </pc:spChg>
        <pc:spChg chg="mod">
          <ac:chgData name="Marieke Drabbe" userId="5622c14e-c4d0-438c-800f-36f96fa97e55" providerId="ADAL" clId="{C177AACD-B0F0-4352-961E-617ADB9A42DB}" dt="2022-02-08T11:33:42.962" v="11" actId="21"/>
          <ac:spMkLst>
            <pc:docMk/>
            <pc:sldMk cId="4159768415" sldId="257"/>
            <ac:spMk id="8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D93B11-9A4B-43AA-823F-974BB94E44D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50C9FF-3442-4742-9C8C-9F20E0F20E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2285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7256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7672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12092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6225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1068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9145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4274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916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8405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43351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7413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75748-FF34-4248-A7F3-5541385C517F}" type="datetimeFigureOut">
              <a:rPr lang="nl-NL" smtClean="0"/>
              <a:t>8-2-2022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1847FE-E353-4047-9CB0-003D2AFAC80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5289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www.sdgnederland.nl/" TargetMode="External"/><Relationship Id="rId7" Type="http://schemas.openxmlformats.org/officeDocument/2006/relationships/image" Target="../media/image4.pn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5" Type="http://schemas.openxmlformats.org/officeDocument/2006/relationships/image" Target="../media/image2.png"/><Relationship Id="rId10" Type="http://schemas.openxmlformats.org/officeDocument/2006/relationships/image" Target="../media/image7.png"/><Relationship Id="rId4" Type="http://schemas.openxmlformats.org/officeDocument/2006/relationships/hyperlink" Target="http://www.oecdbetterlifeindex.org/" TargetMode="Externa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kstvak 20"/>
          <p:cNvSpPr txBox="1"/>
          <p:nvPr/>
        </p:nvSpPr>
        <p:spPr>
          <a:xfrm>
            <a:off x="1309544" y="222240"/>
            <a:ext cx="7894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2122 SVT LA3 SW SDG en </a:t>
            </a:r>
            <a:r>
              <a:rPr lang="nl-NL" sz="2800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nl-NL" sz="2800" dirty="0">
                <a:latin typeface="Arial" panose="020B0604020202020204" pitchFamily="34" charset="0"/>
                <a:cs typeface="Arial" panose="020B0604020202020204" pitchFamily="34" charset="0"/>
              </a:rPr>
              <a:t> Life Index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1309544" y="925670"/>
            <a:ext cx="5115458" cy="14157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Leerdoel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informatie verzamelen en op waarde schatten.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SDG koppelen aan de specialisatie Stad en wijk.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de </a:t>
            </a:r>
            <a:r>
              <a:rPr lang="nl-NL" sz="1200" dirty="0" err="1"/>
              <a:t>Better</a:t>
            </a:r>
            <a:r>
              <a:rPr lang="nl-NL" sz="1200" dirty="0"/>
              <a:t> Life Index koppelen aan de specialisatie Stad en wijk. </a:t>
            </a:r>
          </a:p>
          <a:p>
            <a:pPr marL="171450" indent="-171450" eaLnBrk="0" hangingPunct="0">
              <a:buFont typeface="Arial" panose="020B0604020202020204" pitchFamily="34" charset="0"/>
              <a:buChar char="•"/>
            </a:pPr>
            <a:r>
              <a:rPr lang="nl-NL" sz="1200" dirty="0"/>
              <a:t>Je kunt verantwoording afleggen over hoe in jouw visie de SDG en de </a:t>
            </a:r>
            <a:r>
              <a:rPr lang="nl-NL" sz="1200" dirty="0" err="1"/>
              <a:t>Better</a:t>
            </a:r>
            <a:r>
              <a:rPr lang="nl-NL" sz="1200" dirty="0"/>
              <a:t> Life Index worden gewaarborgd in de stad van de toekomst.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1309542" y="2282277"/>
            <a:ext cx="5115457" cy="17851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</a:t>
            </a:r>
          </a:p>
          <a:p>
            <a:pPr eaLnBrk="0" hangingPunct="0"/>
            <a:r>
              <a:rPr lang="nl-NL" sz="1200" dirty="0">
                <a:ea typeface="Calibri" pitchFamily="34" charset="0"/>
                <a:cs typeface="Arial" charset="0"/>
              </a:rPr>
              <a:t>Een document met daarin: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haar subdoelen met Stad en wijk.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De koppeling en toelichting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met Stad en wijk. </a:t>
            </a:r>
          </a:p>
          <a:p>
            <a:pPr marL="285750" indent="-285750" eaLnBrk="0" hangingPunct="0">
              <a:buFont typeface="Arial" panose="020B0604020202020204" pitchFamily="34" charset="0"/>
              <a:buChar char="•"/>
            </a:pPr>
            <a:r>
              <a:rPr lang="nl-NL" sz="1200" dirty="0">
                <a:ea typeface="Calibri" pitchFamily="34" charset="0"/>
                <a:cs typeface="Arial" charset="0"/>
              </a:rPr>
              <a:t>Een verantwoording met daarin maatregelen die jij gaat treffen om ervoor te zorgen dat jouw stad van de toekomst voldoet aan de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>
            <a:off x="1309542" y="4240600"/>
            <a:ext cx="5115457" cy="2154436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176213" indent="-176213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76213" algn="l"/>
                <a:tab pos="1163638" algn="l"/>
              </a:tabLs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Stappen</a:t>
            </a:r>
            <a:r>
              <a:rPr lang="nl-NL" sz="1200" b="1" dirty="0">
                <a:solidFill>
                  <a:srgbClr val="CCFF33"/>
                </a:solidFill>
              </a:rPr>
              <a:t>			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Sustainable</a:t>
            </a:r>
            <a:r>
              <a:rPr lang="nl-NL" sz="1200" dirty="0">
                <a:ea typeface="Calibri" pitchFamily="34" charset="0"/>
                <a:cs typeface="Arial" charset="0"/>
              </a:rPr>
              <a:t> Development Goals en de onderliggende subdoelen. 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Ga op zoek naar informatie over de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Maak een selectie van minimaal 2 </a:t>
            </a:r>
            <a:r>
              <a:rPr lang="nl-NL" sz="1200" dirty="0" err="1">
                <a:ea typeface="Calibri" pitchFamily="34" charset="0"/>
                <a:cs typeface="Arial" charset="0"/>
              </a:rPr>
              <a:t>SDG’s</a:t>
            </a:r>
            <a:r>
              <a:rPr lang="nl-NL" sz="1200" dirty="0">
                <a:ea typeface="Calibri" pitchFamily="34" charset="0"/>
                <a:cs typeface="Arial" charset="0"/>
              </a:rPr>
              <a:t> en 2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Indicatoren.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Werk per gekozen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 uit wat de koppeling is met Stad en wijk en neem daarin zowel de fysieke als de sociale kant mee.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Welke maatregelen ga jij treffen om de SDG en </a:t>
            </a:r>
            <a:r>
              <a:rPr lang="nl-NL" sz="1200" dirty="0" err="1">
                <a:ea typeface="Calibri" pitchFamily="34" charset="0"/>
                <a:cs typeface="Arial" charset="0"/>
              </a:rPr>
              <a:t>Better</a:t>
            </a:r>
            <a:r>
              <a:rPr lang="nl-NL" sz="1200" dirty="0">
                <a:ea typeface="Calibri" pitchFamily="34" charset="0"/>
                <a:cs typeface="Arial" charset="0"/>
              </a:rPr>
              <a:t> Life Indicatoren te waarborgen in de stad van de toekomst en verantwoord dat. </a:t>
            </a:r>
          </a:p>
          <a:p>
            <a:pPr marL="171450" indent="-171450" eaLnBrk="0" hangingPunct="0">
              <a:buFont typeface="Arial" pitchFamily="34" charset="0"/>
              <a:buChar char="•"/>
              <a:defRPr/>
            </a:pPr>
            <a:r>
              <a:rPr lang="nl-NL" sz="1200" dirty="0">
                <a:ea typeface="Calibri" pitchFamily="34" charset="0"/>
                <a:cs typeface="Arial" charset="0"/>
              </a:rPr>
              <a:t>Denk aan een bronvermelding. </a:t>
            </a: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7026476" y="3502727"/>
            <a:ext cx="4570157" cy="93871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Bronnen</a:t>
            </a:r>
          </a:p>
          <a:p>
            <a:pPr>
              <a:defRPr/>
            </a:pPr>
            <a:r>
              <a:rPr lang="nl-NL" sz="1300" dirty="0">
                <a:cs typeface="Arial" charset="0"/>
              </a:rPr>
              <a:t>Lessen specialisatie en IBS</a:t>
            </a: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3"/>
              </a:rPr>
              <a:t>https://www.sdgnederland.nl</a:t>
            </a:r>
            <a:endParaRPr lang="nl-NL" sz="1400" dirty="0">
              <a:ea typeface="Calibri" pitchFamily="34" charset="0"/>
              <a:cs typeface="Arial" charset="0"/>
            </a:endParaRPr>
          </a:p>
          <a:p>
            <a:pPr>
              <a:defRPr/>
            </a:pPr>
            <a:r>
              <a:rPr lang="nl-NL" sz="1400" dirty="0">
                <a:ea typeface="Calibri" pitchFamily="34" charset="0"/>
                <a:cs typeface="Arial" charset="0"/>
                <a:hlinkClick r:id="rId4"/>
              </a:rPr>
              <a:t>http://www.oecdbetterlifeindex.org</a:t>
            </a:r>
            <a:r>
              <a:rPr lang="nl-NL" sz="1400" dirty="0">
                <a:ea typeface="Calibri" pitchFamily="34" charset="0"/>
                <a:cs typeface="Arial" charset="0"/>
              </a:rPr>
              <a:t> </a:t>
            </a: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7026476" y="2573447"/>
            <a:ext cx="4570157" cy="7078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marL="457200" indent="-457200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1pPr>
            <a:lvl2pPr marL="37931725" indent="-37474525" defTabSz="808038"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6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Bijeenkomsten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stad van de toekomst </a:t>
            </a:r>
          </a:p>
          <a:p>
            <a:pPr marL="171450" indent="-171450">
              <a:buFont typeface="Arial" pitchFamily="34" charset="0"/>
              <a:buChar char="•"/>
              <a:defRPr/>
            </a:pPr>
            <a:r>
              <a:rPr lang="nl-NL" sz="1300" dirty="0">
                <a:ea typeface="Calibri" pitchFamily="34" charset="0"/>
                <a:cs typeface="Arial" charset="0"/>
              </a:rPr>
              <a:t>Bijeenkomsten specialisatie</a:t>
            </a:r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7026476" y="925670"/>
            <a:ext cx="4570157" cy="1308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nl-NL" sz="1400" b="1" dirty="0">
                <a:solidFill>
                  <a:srgbClr val="0006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Samenwerking</a:t>
            </a:r>
            <a:r>
              <a:rPr lang="nl-NL" sz="1200" b="1" dirty="0">
                <a:solidFill>
                  <a:srgbClr val="CCFF33"/>
                </a:solidFill>
                <a:latin typeface="Arial" pitchFamily="36" charset="0"/>
                <a:cs typeface="ＭＳ Ｐゴシック" pitchFamily="36" charset="-128"/>
              </a:rPr>
              <a:t>		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Deze opdracht maak je alleen. 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Plaats je product op Teams.</a:t>
            </a: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Bekijk leerproducten van anderen en geef feedback tijdens feedback </a:t>
            </a:r>
            <a:r>
              <a:rPr lang="nl-NL" sz="1300" dirty="0" err="1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friends</a:t>
            </a:r>
            <a:endParaRPr lang="nl-NL" sz="1300" dirty="0">
              <a:latin typeface="Arial" panose="020B0604020202020204" pitchFamily="34" charset="0"/>
              <a:ea typeface="Calibri" pitchFamily="34" charset="0"/>
              <a:cs typeface="Arial" panose="020B0604020202020204" pitchFamily="34" charset="0"/>
            </a:endParaRPr>
          </a:p>
          <a:p>
            <a:pPr marL="171450" indent="-171450" eaLnBrk="0" hangingPunct="0">
              <a:buFont typeface="Arial" pitchFamily="34" charset="0"/>
              <a:buChar char="•"/>
            </a:pPr>
            <a:r>
              <a:rPr lang="nl-NL" sz="1300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Deadline product: </a:t>
            </a:r>
            <a:r>
              <a:rPr lang="nl-NL" sz="1300" b="1" dirty="0"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11-03-2022</a:t>
            </a:r>
          </a:p>
        </p:txBody>
      </p:sp>
      <p:pic>
        <p:nvPicPr>
          <p:cNvPr id="29" name="Afbeelding 28"/>
          <p:cNvPicPr>
            <a:picLocks noChangeAspect="1"/>
          </p:cNvPicPr>
          <p:nvPr/>
        </p:nvPicPr>
        <p:blipFill rotWithShape="1">
          <a:blip r:embed="rId5"/>
          <a:srcRect l="21805" r="10840"/>
          <a:stretch/>
        </p:blipFill>
        <p:spPr>
          <a:xfrm>
            <a:off x="803225" y="922937"/>
            <a:ext cx="385812" cy="531573"/>
          </a:xfrm>
          <a:prstGeom prst="rect">
            <a:avLst/>
          </a:prstGeom>
        </p:spPr>
      </p:pic>
      <p:pic>
        <p:nvPicPr>
          <p:cNvPr id="30" name="Afbeelding 2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4478" y="2282277"/>
            <a:ext cx="263290" cy="321303"/>
          </a:xfrm>
          <a:prstGeom prst="rect">
            <a:avLst/>
          </a:prstGeom>
        </p:spPr>
      </p:pic>
      <p:pic>
        <p:nvPicPr>
          <p:cNvPr id="31" name="Afbeelding 3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2989" y="4254421"/>
            <a:ext cx="266283" cy="416301"/>
          </a:xfrm>
          <a:prstGeom prst="rect">
            <a:avLst/>
          </a:prstGeom>
        </p:spPr>
      </p:pic>
      <p:pic>
        <p:nvPicPr>
          <p:cNvPr id="32" name="Afbeelding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2833" y="925670"/>
            <a:ext cx="385812" cy="263054"/>
          </a:xfrm>
          <a:prstGeom prst="rect">
            <a:avLst/>
          </a:prstGeom>
        </p:spPr>
      </p:pic>
      <p:pic>
        <p:nvPicPr>
          <p:cNvPr id="33" name="Afbeelding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576882" y="3611245"/>
            <a:ext cx="299225" cy="290796"/>
          </a:xfrm>
          <a:prstGeom prst="rect">
            <a:avLst/>
          </a:prstGeom>
        </p:spPr>
      </p:pic>
      <p:pic>
        <p:nvPicPr>
          <p:cNvPr id="34" name="Afbeelding 33"/>
          <p:cNvPicPr>
            <a:picLocks noChangeAspect="1"/>
          </p:cNvPicPr>
          <p:nvPr/>
        </p:nvPicPr>
        <p:blipFill rotWithShape="1">
          <a:blip r:embed="rId10"/>
          <a:srcRect l="17050" t="33024" r="61669" b="30375"/>
          <a:stretch/>
        </p:blipFill>
        <p:spPr>
          <a:xfrm>
            <a:off x="6575370" y="2573447"/>
            <a:ext cx="300737" cy="290796"/>
          </a:xfrm>
          <a:prstGeom prst="rect">
            <a:avLst/>
          </a:prstGeom>
        </p:spPr>
      </p:pic>
      <p:pic>
        <p:nvPicPr>
          <p:cNvPr id="16" name="Picture 2" descr="Afbeeldingsresultaat voor better life index">
            <a:extLst>
              <a:ext uri="{FF2B5EF4-FFF2-40B4-BE49-F238E27FC236}">
                <a16:creationId xmlns:a16="http://schemas.microsoft.com/office/drawing/2014/main" id="{F969F5DA-F0C1-48F3-88D1-52FF33600A6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175"/>
          <a:stretch/>
        </p:blipFill>
        <p:spPr bwMode="auto">
          <a:xfrm>
            <a:off x="9548494" y="4520232"/>
            <a:ext cx="1780517" cy="1158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fbeeldingsresultaat voor sdg">
            <a:extLst>
              <a:ext uri="{FF2B5EF4-FFF2-40B4-BE49-F238E27FC236}">
                <a16:creationId xmlns:a16="http://schemas.microsoft.com/office/drawing/2014/main" id="{B6CF6879-9621-4A27-B012-130FED836E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06" r="19351"/>
          <a:stretch/>
        </p:blipFill>
        <p:spPr bwMode="auto">
          <a:xfrm>
            <a:off x="7427692" y="4514667"/>
            <a:ext cx="1440160" cy="1164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221274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8E09137C68A74EA55321485504F917" ma:contentTypeVersion="13" ma:contentTypeDescription="Een nieuw document maken." ma:contentTypeScope="" ma:versionID="bd0271150be9f8e9bec974e355b2f8a7">
  <xsd:schema xmlns:xsd="http://www.w3.org/2001/XMLSchema" xmlns:xs="http://www.w3.org/2001/XMLSchema" xmlns:p="http://schemas.microsoft.com/office/2006/metadata/properties" xmlns:ns2="2c4f0c93-2979-4f27-aab2-70de95932352" xmlns:ns3="c6f82ce1-f6df-49a5-8b49-cf8409a27aa4" targetNamespace="http://schemas.microsoft.com/office/2006/metadata/properties" ma:root="true" ma:fieldsID="59377b08247893b8b844217c25199b5d" ns2:_="" ns3:_="">
    <xsd:import namespace="2c4f0c93-2979-4f27-aab2-70de95932352"/>
    <xsd:import namespace="c6f82ce1-f6df-49a5-8b49-cf8409a27aa4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4f0c93-2979-4f27-aab2-70de9593235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82ce1-f6df-49a5-8b49-cf8409a27aa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380C10-9588-4ADB-B705-EA26F91FB4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8D544E-493A-49DC-8C7E-360155C0D785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9322576-FFDD-4C01-A585-486ED2601989}">
  <ds:schemaRefs>
    <ds:schemaRef ds:uri="2c4f0c93-2979-4f27-aab2-70de95932352"/>
    <ds:schemaRef ds:uri="c6f82ce1-f6df-49a5-8b49-cf8409a27a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294</Words>
  <Application>Microsoft Office PowerPoint</Application>
  <PresentationFormat>Breedbeeld</PresentationFormat>
  <Paragraphs>30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>Helicon Opleidingen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Marieke Drabbe</dc:creator>
  <cp:lastModifiedBy>Marieke Drabbe</cp:lastModifiedBy>
  <cp:revision>9</cp:revision>
  <dcterms:created xsi:type="dcterms:W3CDTF">2017-04-20T10:37:43Z</dcterms:created>
  <dcterms:modified xsi:type="dcterms:W3CDTF">2022-02-08T11:34:03Z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0x010100858E09137C68A74EA55321485504F917</vt:lpwstr>
  </property>
  <property fmtid="{D5CDD505-2E9C-101B-9397-08002B2CF9AE}" pid="3" name="_ExtendedDescription">
    <vt:lpwstr/>
  </property>
  <property fmtid="{D5CDD505-2E9C-101B-9397-08002B2CF9AE}" pid="4" name="TriggerFlowInfo">
    <vt:lpwstr/>
  </property>
</Properties>
</file>