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71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77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848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066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9455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273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61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64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5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58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21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38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33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14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23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43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B402-6E76-4F56-A0D7-E7148ABA69BD}" type="datetimeFigureOut">
              <a:rPr lang="nl-NL" smtClean="0"/>
              <a:t>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C5F703-5852-4B1D-961D-529B09402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05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m_0NNClC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Keuzedeel assisteren bij facilitaire diensten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Diëten en </a:t>
            </a:r>
            <a:r>
              <a:rPr lang="nl-NL" dirty="0" err="1" smtClean="0"/>
              <a:t>allergiën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034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 tussen een dieet en op dieet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volgens jullie het verschil?</a:t>
            </a:r>
          </a:p>
          <a:p>
            <a:endParaRPr lang="nl-NL" dirty="0"/>
          </a:p>
          <a:p>
            <a:r>
              <a:rPr lang="nl-NL" dirty="0" smtClean="0"/>
              <a:t>Wanneer je </a:t>
            </a:r>
            <a:r>
              <a:rPr lang="nl-NL" b="1" dirty="0" smtClean="0"/>
              <a:t>op dieet</a:t>
            </a:r>
            <a:r>
              <a:rPr lang="nl-NL" dirty="0" smtClean="0"/>
              <a:t> gaat dan kies je er zelf voor om bepaalde producten of voedingsstoffen niet te eten</a:t>
            </a:r>
          </a:p>
          <a:p>
            <a:endParaRPr lang="nl-NL" dirty="0"/>
          </a:p>
          <a:p>
            <a:r>
              <a:rPr lang="nl-NL" dirty="0" smtClean="0"/>
              <a:t>Heb je een dieet dan mag je sommige producten of voedingsstoffen niet eten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899" y="4403373"/>
            <a:ext cx="3935867" cy="245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Diëten </a:t>
            </a:r>
            <a:r>
              <a:rPr lang="nl-NL" dirty="0" smtClean="0">
                <a:sym typeface="Wingdings" panose="05000000000000000000" pitchFamily="2" charset="2"/>
              </a:rPr>
              <a:t> Diabetes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Diabetes </a:t>
            </a:r>
            <a:r>
              <a:rPr lang="nl-NL" dirty="0" smtClean="0">
                <a:sym typeface="Wingdings" panose="05000000000000000000" pitchFamily="2" charset="2"/>
              </a:rPr>
              <a:t> ziekte waarbij het lichaam niet of onvoldoende insuline aanmaakt. 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b="1" dirty="0" smtClean="0">
                <a:sym typeface="Wingdings" panose="05000000000000000000" pitchFamily="2" charset="2"/>
              </a:rPr>
              <a:t>Insuline</a:t>
            </a:r>
            <a:r>
              <a:rPr lang="nl-NL" dirty="0" smtClean="0">
                <a:sym typeface="Wingdings" panose="05000000000000000000" pitchFamily="2" charset="2"/>
              </a:rPr>
              <a:t> is nodig om de bloedsuikerspiegel constant te houden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Richtlijnen voor mensen met diabetes: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Een minder vet, vooral minder verzadigd vet </a:t>
            </a:r>
            <a:r>
              <a:rPr lang="nl-NL" b="1" dirty="0">
                <a:sym typeface="Wingdings" panose="05000000000000000000" pitchFamily="2" charset="2"/>
              </a:rPr>
              <a:t/>
            </a:r>
            <a:br>
              <a:rPr lang="nl-NL" b="1" dirty="0">
                <a:sym typeface="Wingdings" panose="05000000000000000000" pitchFamily="2" charset="2"/>
              </a:rPr>
            </a:br>
            <a:r>
              <a:rPr lang="nl-NL" b="1" dirty="0" smtClean="0">
                <a:sym typeface="Wingdings" panose="05000000000000000000" pitchFamily="2" charset="2"/>
              </a:rPr>
              <a:t>		(verzadigd vet zit vooral in dierlijke producten zoals: vlees en kaas)</a:t>
            </a: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Eet vooral “langzame koolhydraten”, deze zitten vooral in volkorenbrood, zilvervliesrijst </a:t>
            </a:r>
            <a:r>
              <a:rPr lang="nl-NL" dirty="0" err="1" smtClean="0">
                <a:sym typeface="Wingdings" panose="05000000000000000000" pitchFamily="2" charset="2"/>
              </a:rPr>
              <a:t>etc</a:t>
            </a: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Verdeel de eetmomenten over de dag</a:t>
            </a:r>
            <a:endParaRPr lang="nl-NL" b="1" dirty="0" smtClean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353" y="4857885"/>
            <a:ext cx="28575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Diëten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smtClean="0">
                <a:sym typeface="Wingdings" panose="05000000000000000000" pitchFamily="2" charset="2"/>
              </a:rPr>
              <a:t>Energiebeperkt dieet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dieet voor mensen die willen of moeten afvallen</a:t>
            </a:r>
          </a:p>
          <a:p>
            <a:endParaRPr lang="nl-NL" dirty="0"/>
          </a:p>
          <a:p>
            <a:r>
              <a:rPr lang="nl-NL" dirty="0" smtClean="0"/>
              <a:t>Richtlijnen hiervoor:</a:t>
            </a:r>
            <a:br>
              <a:rPr lang="nl-NL" dirty="0" smtClean="0"/>
            </a:br>
            <a:r>
              <a:rPr lang="nl-NL" dirty="0" smtClean="0"/>
              <a:t>- Een minder vet</a:t>
            </a:r>
            <a:br>
              <a:rPr lang="nl-NL" dirty="0" smtClean="0"/>
            </a:br>
            <a:r>
              <a:rPr lang="nl-NL" dirty="0" smtClean="0"/>
              <a:t>- Een minder suiker</a:t>
            </a:r>
            <a:br>
              <a:rPr lang="nl-NL" dirty="0" smtClean="0"/>
            </a:br>
            <a:r>
              <a:rPr lang="nl-NL" dirty="0" smtClean="0"/>
              <a:t>- Drink geen frisdrank of vruchtensappen maar thee of water</a:t>
            </a:r>
            <a:br>
              <a:rPr lang="nl-NL" dirty="0" smtClean="0"/>
            </a:br>
            <a:r>
              <a:rPr lang="nl-NL" dirty="0" smtClean="0"/>
              <a:t>- Kies voor gezonde tussendoortjes</a:t>
            </a:r>
            <a:br>
              <a:rPr lang="nl-NL" dirty="0" smtClean="0"/>
            </a:br>
            <a:r>
              <a:rPr lang="nl-NL" dirty="0" smtClean="0"/>
              <a:t>- Eet regelmatig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4477407"/>
            <a:ext cx="4109629" cy="214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Diëten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smtClean="0">
                <a:sym typeface="Wingdings" panose="05000000000000000000" pitchFamily="2" charset="2"/>
              </a:rPr>
              <a:t>Natriumbeperkt dieet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Dit dieet is vaak voor mensen met een hoge bloeddruk of problemen met het hart of nieren.</a:t>
            </a:r>
          </a:p>
          <a:p>
            <a:r>
              <a:rPr lang="nl-NL" b="1" dirty="0" smtClean="0"/>
              <a:t>Natrium</a:t>
            </a:r>
            <a:r>
              <a:rPr lang="nl-NL" dirty="0" smtClean="0"/>
              <a:t> is een mineraal dat vooral in zout zit. En zout wordt in vele producten gebruikt.</a:t>
            </a:r>
          </a:p>
          <a:p>
            <a:endParaRPr lang="nl-NL" b="1" dirty="0"/>
          </a:p>
          <a:p>
            <a:r>
              <a:rPr lang="nl-NL" dirty="0" smtClean="0"/>
              <a:t>Belangrijke richtlijnen:</a:t>
            </a:r>
            <a:br>
              <a:rPr lang="nl-NL" dirty="0" smtClean="0"/>
            </a:br>
            <a:r>
              <a:rPr lang="nl-NL" dirty="0" smtClean="0"/>
              <a:t>- Bereid de warme maaltijd zonder zout of pakjes</a:t>
            </a:r>
            <a:br>
              <a:rPr lang="nl-NL" dirty="0" smtClean="0"/>
            </a:br>
            <a:r>
              <a:rPr lang="nl-NL" dirty="0" smtClean="0"/>
              <a:t>- Gebruik zo min mogelijk kant en klare sausjes of pakjes</a:t>
            </a:r>
            <a:br>
              <a:rPr lang="nl-NL" dirty="0" smtClean="0"/>
            </a:br>
            <a:r>
              <a:rPr lang="nl-NL" dirty="0" smtClean="0"/>
              <a:t>- Eventueel gebruik maken van natrium beperkte producten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571" y="3613115"/>
            <a:ext cx="2201772" cy="265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Allergieën en intolerantie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allergie is wanneer je een bepaalde stof uit voeding niet goed kan verdragen.</a:t>
            </a:r>
          </a:p>
          <a:p>
            <a:r>
              <a:rPr lang="nl-NL" dirty="0" smtClean="0"/>
              <a:t>Een intolerantie is dat je de stof helemaal niet kunt verdagen</a:t>
            </a:r>
          </a:p>
          <a:p>
            <a:endParaRPr lang="nl-NL" dirty="0"/>
          </a:p>
          <a:p>
            <a:r>
              <a:rPr lang="nl-NL" dirty="0" smtClean="0"/>
              <a:t>Tegenwoordig zijn bedrijven waar voedsel besteld kan worden verplicht om op de menukaart te zetten welke allergenen erin zitten</a:t>
            </a:r>
            <a:br>
              <a:rPr lang="nl-NL" dirty="0" smtClean="0"/>
            </a:br>
            <a:r>
              <a:rPr lang="nl-NL" dirty="0" smtClean="0">
                <a:sym typeface="Wingdings" panose="05000000000000000000" pitchFamily="2" charset="2"/>
              </a:rPr>
              <a:t> of er moet een zin op staan zoals bijvoorbeeld: “</a:t>
            </a:r>
            <a:r>
              <a:rPr lang="nl-NL" i="1" dirty="0" smtClean="0">
                <a:sym typeface="Wingdings" panose="05000000000000000000" pitchFamily="2" charset="2"/>
              </a:rPr>
              <a:t>Heeft u allergieën vraag naar de mogelijkheden bij de bediening”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56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Glutenintolerantie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 smtClean="0"/>
              <a:t>Gluten zijn de eiwitten in tarwe, rogge en gerst</a:t>
            </a:r>
            <a:br>
              <a:rPr lang="nl-NL" b="1" u="sng" dirty="0" smtClean="0"/>
            </a:br>
            <a:endParaRPr lang="nl-NL" b="1" u="sng" dirty="0" smtClean="0"/>
          </a:p>
          <a:p>
            <a:r>
              <a:rPr lang="nl-NL" dirty="0" smtClean="0">
                <a:hlinkClick r:id="rId2"/>
              </a:rPr>
              <a:t>Filmpje</a:t>
            </a:r>
            <a:r>
              <a:rPr lang="nl-NL" dirty="0" smtClean="0"/>
              <a:t> wat is gluten</a:t>
            </a:r>
          </a:p>
          <a:p>
            <a:endParaRPr lang="nl-NL" b="1" u="sng" dirty="0"/>
          </a:p>
          <a:p>
            <a:r>
              <a:rPr lang="nl-NL" dirty="0" smtClean="0"/>
              <a:t>Dit wordt ook wel coeliakie genoemd</a:t>
            </a:r>
          </a:p>
          <a:p>
            <a:endParaRPr lang="nl-NL" dirty="0"/>
          </a:p>
          <a:p>
            <a:r>
              <a:rPr lang="nl-NL" dirty="0" smtClean="0"/>
              <a:t>Er zijn tegenwoordig gelukkig veel glutenvrije producten</a:t>
            </a:r>
          </a:p>
          <a:p>
            <a:endParaRPr lang="nl-NL" dirty="0"/>
          </a:p>
          <a:p>
            <a:r>
              <a:rPr lang="nl-NL" dirty="0" smtClean="0"/>
              <a:t>Gerechten die glutenvrij moeten zijn moeten ook op een aparte werkbank worden klaargemaakt. Met aparte snijplanken, pannen en bestek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70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Lactose allergie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lactose allergie kunnen mensen niet goed tegen zuivel (melk) producten</a:t>
            </a:r>
          </a:p>
          <a:p>
            <a:endParaRPr lang="nl-NL" dirty="0"/>
          </a:p>
          <a:p>
            <a:r>
              <a:rPr lang="nl-NL" dirty="0" smtClean="0"/>
              <a:t>In veel producten wordt de stof lactose gebruikt </a:t>
            </a:r>
            <a:r>
              <a:rPr lang="nl-NL" dirty="0" smtClean="0">
                <a:sym typeface="Wingdings" panose="05000000000000000000" pitchFamily="2" charset="2"/>
              </a:rPr>
              <a:t> check daarom altijd goed de verpakking.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Gelukkig zijn er ook steeds meer lactose vrije producten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518987"/>
            <a:ext cx="3763555" cy="211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Noten allergie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mensen zijn gevoelig voor stoffen uit verschillende noten.</a:t>
            </a:r>
          </a:p>
          <a:p>
            <a:endParaRPr lang="nl-NL" dirty="0"/>
          </a:p>
          <a:p>
            <a:r>
              <a:rPr lang="nl-NL" dirty="0" smtClean="0"/>
              <a:t>Je hoeft dan niet persé voor alle noten een allergie te hebben. Je kan ook alleen een:</a:t>
            </a:r>
            <a:br>
              <a:rPr lang="nl-NL" dirty="0" smtClean="0"/>
            </a:br>
            <a:r>
              <a:rPr lang="nl-NL" dirty="0" smtClean="0"/>
              <a:t>- Pinda allergie</a:t>
            </a:r>
            <a:br>
              <a:rPr lang="nl-NL" dirty="0" smtClean="0"/>
            </a:br>
            <a:r>
              <a:rPr lang="nl-NL" dirty="0" smtClean="0"/>
              <a:t>- Cashewnoot allergie </a:t>
            </a:r>
            <a:r>
              <a:rPr lang="nl-NL" dirty="0" err="1" smtClean="0"/>
              <a:t>etc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Op heel veel verpakkingen staat: “</a:t>
            </a:r>
            <a:r>
              <a:rPr lang="nl-NL" i="1" dirty="0" smtClean="0"/>
              <a:t>Wordt verwerkt in een fabriek waar ook noten worden verwerkt”</a:t>
            </a:r>
          </a:p>
          <a:p>
            <a:r>
              <a:rPr lang="nl-NL" u="sng" dirty="0" smtClean="0"/>
              <a:t>Ook deze producten kunnen dus een allergische reactie opwekken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04" y="2965268"/>
            <a:ext cx="3358896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258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Keuzedeel assisteren bij facilitaire diensten</vt:lpstr>
      <vt:lpstr>Verschil tussen een dieet en op dieet</vt:lpstr>
      <vt:lpstr>Diëten  Diabetes</vt:lpstr>
      <vt:lpstr>Diëten  Energiebeperkt dieet</vt:lpstr>
      <vt:lpstr>Diëten  Natriumbeperkt dieet</vt:lpstr>
      <vt:lpstr>Allergieën en intolerantie </vt:lpstr>
      <vt:lpstr>Glutenintolerantie</vt:lpstr>
      <vt:lpstr>Lactose allergie</vt:lpstr>
      <vt:lpstr>Noten allergie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Keuzedeel assisteren bij facilitaire diensten</dc:title>
  <dc:creator>Jente van der Mei</dc:creator>
  <cp:lastModifiedBy>Jente van der Mei</cp:lastModifiedBy>
  <cp:revision>5</cp:revision>
  <dcterms:created xsi:type="dcterms:W3CDTF">2019-04-05T13:42:54Z</dcterms:created>
  <dcterms:modified xsi:type="dcterms:W3CDTF">2019-04-05T14:12:34Z</dcterms:modified>
</cp:coreProperties>
</file>