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6" r:id="rId2"/>
    <p:sldId id="257" r:id="rId3"/>
    <p:sldId id="259" r:id="rId4"/>
    <p:sldId id="262" r:id="rId5"/>
    <p:sldId id="263" r:id="rId6"/>
    <p:sldId id="265"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179"/>
    <p:restoredTop sz="81618" autoAdjust="0"/>
  </p:normalViewPr>
  <p:slideViewPr>
    <p:cSldViewPr snapToGrid="0" snapToObjects="1">
      <p:cViewPr varScale="1">
        <p:scale>
          <a:sx n="58" d="100"/>
          <a:sy n="58" d="100"/>
        </p:scale>
        <p:origin x="-84" y="-113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51DB13-8B38-B042-8945-119E2A2B7D54}" type="datetimeFigureOut">
              <a:rPr lang="en-US" smtClean="0"/>
              <a:t>6/13/2017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6A12D4-6A2B-9E46-B80F-705C9EA321AF}" type="slidenum">
              <a:rPr lang="en-US" smtClean="0"/>
              <a:t>‹#›</a:t>
            </a:fld>
            <a:endParaRPr lang="en-US"/>
          </a:p>
        </p:txBody>
      </p:sp>
    </p:spTree>
    <p:extLst>
      <p:ext uri="{BB962C8B-B14F-4D97-AF65-F5344CB8AC3E}">
        <p14:creationId xmlns:p14="http://schemas.microsoft.com/office/powerpoint/2010/main" val="375764587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primas.mathshell.org/pd/modules/1_Student_led_inquiry/html/videos_1.htm"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Het </a:t>
            </a:r>
            <a:r>
              <a:rPr lang="en-GB" sz="1200" kern="1200" dirty="0" err="1" smtClean="0">
                <a:solidFill>
                  <a:schemeClr val="tx1"/>
                </a:solidFill>
                <a:effectLst/>
                <a:latin typeface="+mn-lt"/>
                <a:ea typeface="+mn-ea"/>
                <a:cs typeface="+mn-cs"/>
              </a:rPr>
              <a:t>doel</a:t>
            </a:r>
            <a:r>
              <a:rPr lang="en-GB" sz="1200" kern="1200" dirty="0" smtClean="0">
                <a:solidFill>
                  <a:schemeClr val="tx1"/>
                </a:solidFill>
                <a:effectLst/>
                <a:latin typeface="+mn-lt"/>
                <a:ea typeface="+mn-ea"/>
                <a:cs typeface="+mn-cs"/>
              </a:rPr>
              <a:t> van </a:t>
            </a:r>
            <a:r>
              <a:rPr lang="en-GB" sz="1200" kern="1200" dirty="0" err="1" smtClean="0">
                <a:solidFill>
                  <a:schemeClr val="tx1"/>
                </a:solidFill>
                <a:effectLst/>
                <a:latin typeface="+mn-lt"/>
                <a:ea typeface="+mn-ea"/>
                <a:cs typeface="+mn-cs"/>
              </a:rPr>
              <a:t>deze</a:t>
            </a:r>
            <a:r>
              <a:rPr lang="en-GB" sz="1200" kern="1200" dirty="0" smtClean="0">
                <a:solidFill>
                  <a:schemeClr val="tx1"/>
                </a:solidFill>
                <a:effectLst/>
                <a:latin typeface="+mn-lt"/>
                <a:ea typeface="+mn-ea"/>
                <a:cs typeface="+mn-cs"/>
              </a:rPr>
              <a:t> tool</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meer</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inzicht</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te</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verwerven</a:t>
            </a:r>
            <a:r>
              <a:rPr lang="en-GB" sz="1200" kern="1200" baseline="0" dirty="0" smtClean="0">
                <a:solidFill>
                  <a:schemeClr val="tx1"/>
                </a:solidFill>
                <a:effectLst/>
                <a:latin typeface="+mn-lt"/>
                <a:ea typeface="+mn-ea"/>
                <a:cs typeface="+mn-cs"/>
              </a:rPr>
              <a:t> over de </a:t>
            </a:r>
            <a:r>
              <a:rPr lang="en-GB" sz="1200" kern="1200" baseline="0" dirty="0" err="1" smtClean="0">
                <a:solidFill>
                  <a:schemeClr val="tx1"/>
                </a:solidFill>
                <a:effectLst/>
                <a:latin typeface="+mn-lt"/>
                <a:ea typeface="+mn-ea"/>
                <a:cs typeface="+mn-cs"/>
              </a:rPr>
              <a:t>kenmerken</a:t>
            </a:r>
            <a:r>
              <a:rPr lang="en-GB" sz="1200" kern="1200" baseline="0" dirty="0" smtClean="0">
                <a:solidFill>
                  <a:schemeClr val="tx1"/>
                </a:solidFill>
                <a:effectLst/>
                <a:latin typeface="+mn-lt"/>
                <a:ea typeface="+mn-ea"/>
                <a:cs typeface="+mn-cs"/>
              </a:rPr>
              <a:t> van </a:t>
            </a:r>
            <a:r>
              <a:rPr lang="en-GB" sz="1200" kern="1200" baseline="0" dirty="0" err="1" smtClean="0">
                <a:solidFill>
                  <a:schemeClr val="tx1"/>
                </a:solidFill>
                <a:effectLst/>
                <a:latin typeface="+mn-lt"/>
                <a:ea typeface="+mn-ea"/>
                <a:cs typeface="+mn-cs"/>
              </a:rPr>
              <a:t>onderzoekend</a:t>
            </a:r>
            <a:r>
              <a:rPr lang="en-GB" sz="1200" kern="1200" baseline="0" dirty="0" smtClean="0">
                <a:solidFill>
                  <a:schemeClr val="tx1"/>
                </a:solidFill>
                <a:effectLst/>
                <a:latin typeface="+mn-lt"/>
                <a:ea typeface="+mn-ea"/>
                <a:cs typeface="+mn-cs"/>
              </a:rPr>
              <a:t>-</a:t>
            </a:r>
            <a:r>
              <a:rPr lang="en-GB" sz="1200" kern="1200" baseline="0" dirty="0" err="1" smtClean="0">
                <a:solidFill>
                  <a:schemeClr val="tx1"/>
                </a:solidFill>
                <a:effectLst/>
                <a:latin typeface="+mn-lt"/>
                <a:ea typeface="+mn-ea"/>
                <a:cs typeface="+mn-cs"/>
              </a:rPr>
              <a:t>leren</a:t>
            </a:r>
            <a:r>
              <a:rPr lang="en-GB" sz="1200" kern="1200" baseline="0" dirty="0" smtClean="0">
                <a:solidFill>
                  <a:schemeClr val="tx1"/>
                </a:solidFill>
                <a:effectLst/>
                <a:latin typeface="+mn-lt"/>
                <a:ea typeface="+mn-ea"/>
                <a:cs typeface="+mn-cs"/>
              </a:rPr>
              <a:t>-lessen. </a:t>
            </a:r>
            <a:r>
              <a:rPr lang="en-GB" sz="1200" kern="1200" baseline="0" dirty="0" err="1" smtClean="0">
                <a:solidFill>
                  <a:schemeClr val="tx1"/>
                </a:solidFill>
                <a:effectLst/>
                <a:latin typeface="+mn-lt"/>
                <a:ea typeface="+mn-ea"/>
                <a:cs typeface="+mn-cs"/>
              </a:rPr>
              <a:t>Docenten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wordt</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gevraagd</a:t>
            </a:r>
            <a:r>
              <a:rPr lang="en-GB" sz="1200" kern="1200" baseline="0" dirty="0" smtClean="0">
                <a:solidFill>
                  <a:schemeClr val="tx1"/>
                </a:solidFill>
                <a:effectLst/>
                <a:latin typeface="+mn-lt"/>
                <a:ea typeface="+mn-ea"/>
                <a:cs typeface="+mn-cs"/>
              </a:rPr>
              <a:t> om </a:t>
            </a:r>
            <a:r>
              <a:rPr lang="en-GB" sz="1200" kern="1200" baseline="0" dirty="0" err="1" smtClean="0">
                <a:solidFill>
                  <a:schemeClr val="tx1"/>
                </a:solidFill>
                <a:effectLst/>
                <a:latin typeface="+mn-lt"/>
                <a:ea typeface="+mn-ea"/>
                <a:cs typeface="+mn-cs"/>
              </a:rPr>
              <a:t>een</a:t>
            </a:r>
            <a:r>
              <a:rPr lang="en-GB" sz="1200" kern="1200" baseline="0" dirty="0" smtClean="0">
                <a:solidFill>
                  <a:schemeClr val="tx1"/>
                </a:solidFill>
                <a:effectLst/>
                <a:latin typeface="+mn-lt"/>
                <a:ea typeface="+mn-ea"/>
                <a:cs typeface="+mn-cs"/>
              </a:rPr>
              <a:t> video </a:t>
            </a:r>
            <a:r>
              <a:rPr lang="en-GB" sz="1200" kern="1200" baseline="0" dirty="0" err="1" smtClean="0">
                <a:solidFill>
                  <a:schemeClr val="tx1"/>
                </a:solidFill>
                <a:effectLst/>
                <a:latin typeface="+mn-lt"/>
                <a:ea typeface="+mn-ea"/>
                <a:cs typeface="+mn-cs"/>
              </a:rPr>
              <a:t>te</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bekijken</a:t>
            </a:r>
            <a:r>
              <a:rPr lang="en-GB" sz="1200" kern="1200" baseline="0" dirty="0" smtClean="0">
                <a:solidFill>
                  <a:schemeClr val="tx1"/>
                </a:solidFill>
                <a:effectLst/>
                <a:latin typeface="+mn-lt"/>
                <a:ea typeface="+mn-ea"/>
                <a:cs typeface="+mn-cs"/>
              </a:rPr>
              <a:t> die </a:t>
            </a:r>
            <a:r>
              <a:rPr lang="en-GB" sz="1200" kern="1200" baseline="0" dirty="0" err="1" smtClean="0">
                <a:solidFill>
                  <a:schemeClr val="tx1"/>
                </a:solidFill>
                <a:effectLst/>
                <a:latin typeface="+mn-lt"/>
                <a:ea typeface="+mn-ea"/>
                <a:cs typeface="+mn-cs"/>
              </a:rPr>
              <a:t>kenmerkend</a:t>
            </a:r>
            <a:r>
              <a:rPr lang="en-GB" sz="1200" kern="1200" baseline="0" dirty="0" smtClean="0">
                <a:solidFill>
                  <a:schemeClr val="tx1"/>
                </a:solidFill>
                <a:effectLst/>
                <a:latin typeface="+mn-lt"/>
                <a:ea typeface="+mn-ea"/>
                <a:cs typeface="+mn-cs"/>
              </a:rPr>
              <a:t> is </a:t>
            </a:r>
            <a:r>
              <a:rPr lang="en-GB" sz="1200" kern="1200" baseline="0" dirty="0" err="1" smtClean="0">
                <a:solidFill>
                  <a:schemeClr val="tx1"/>
                </a:solidFill>
                <a:effectLst/>
                <a:latin typeface="+mn-lt"/>
                <a:ea typeface="+mn-ea"/>
                <a:cs typeface="+mn-cs"/>
              </a:rPr>
              <a:t>voor</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een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onderzoekend</a:t>
            </a:r>
            <a:r>
              <a:rPr lang="en-GB" sz="1200" kern="1200" baseline="0" dirty="0" smtClean="0">
                <a:solidFill>
                  <a:schemeClr val="tx1"/>
                </a:solidFill>
                <a:effectLst/>
                <a:latin typeface="+mn-lt"/>
                <a:ea typeface="+mn-ea"/>
                <a:cs typeface="+mn-cs"/>
              </a:rPr>
              <a:t>-</a:t>
            </a:r>
            <a:r>
              <a:rPr lang="en-GB" sz="1200" kern="1200" baseline="0" dirty="0" err="1" smtClean="0">
                <a:solidFill>
                  <a:schemeClr val="tx1"/>
                </a:solidFill>
                <a:effectLst/>
                <a:latin typeface="+mn-lt"/>
                <a:ea typeface="+mn-ea"/>
                <a:cs typeface="+mn-cs"/>
              </a:rPr>
              <a:t>leren</a:t>
            </a:r>
            <a:r>
              <a:rPr lang="en-GB" sz="1200" kern="1200" baseline="0" dirty="0" smtClean="0">
                <a:solidFill>
                  <a:schemeClr val="tx1"/>
                </a:solidFill>
                <a:effectLst/>
                <a:latin typeface="+mn-lt"/>
                <a:ea typeface="+mn-ea"/>
                <a:cs typeface="+mn-cs"/>
              </a:rPr>
              <a:t>-les </a:t>
            </a:r>
            <a:r>
              <a:rPr lang="en-GB" sz="1200" kern="1200" baseline="0" dirty="0" err="1" smtClean="0">
                <a:solidFill>
                  <a:schemeClr val="tx1"/>
                </a:solidFill>
                <a:effectLst/>
                <a:latin typeface="+mn-lt"/>
                <a:ea typeface="+mn-ea"/>
                <a:cs typeface="+mn-cs"/>
              </a:rPr>
              <a:t>waarin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leerlingen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werken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aan</a:t>
            </a:r>
            <a:r>
              <a:rPr lang="en-GB" sz="1200" kern="1200" baseline="0" dirty="0" smtClean="0">
                <a:solidFill>
                  <a:schemeClr val="tx1"/>
                </a:solidFill>
                <a:effectLst/>
                <a:latin typeface="+mn-lt"/>
                <a:ea typeface="+mn-ea"/>
                <a:cs typeface="+mn-cs"/>
              </a:rPr>
              <a:t> het </a:t>
            </a:r>
            <a:r>
              <a:rPr lang="en-GB" sz="1200" kern="1200" baseline="0" dirty="0" err="1" smtClean="0">
                <a:solidFill>
                  <a:schemeClr val="tx1"/>
                </a:solidFill>
                <a:effectLst/>
                <a:latin typeface="+mn-lt"/>
                <a:ea typeface="+mn-ea"/>
                <a:cs typeface="+mn-cs"/>
              </a:rPr>
              <a:t>probleem</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Bouwen</a:t>
            </a:r>
            <a:r>
              <a:rPr lang="en-GB" sz="1200" kern="1200" baseline="0" dirty="0" smtClean="0">
                <a:solidFill>
                  <a:schemeClr val="tx1"/>
                </a:solidFill>
                <a:effectLst/>
                <a:latin typeface="+mn-lt"/>
                <a:ea typeface="+mn-ea"/>
                <a:cs typeface="+mn-cs"/>
              </a:rPr>
              <a:t> met plastic </a:t>
            </a:r>
            <a:r>
              <a:rPr lang="en-GB" sz="1200" kern="1200" baseline="0" dirty="0" err="1" smtClean="0">
                <a:solidFill>
                  <a:schemeClr val="tx1"/>
                </a:solidFill>
                <a:effectLst/>
                <a:latin typeface="+mn-lt"/>
                <a:ea typeface="+mn-ea"/>
                <a:cs typeface="+mn-cs"/>
              </a:rPr>
              <a:t>flessen</a:t>
            </a:r>
            <a:r>
              <a:rPr lang="en-GB" sz="1200" kern="1200" baseline="0" dirty="0" smtClean="0">
                <a:solidFill>
                  <a:schemeClr val="tx1"/>
                </a:solidFill>
                <a:effectLst/>
                <a:latin typeface="+mn-lt"/>
                <a:ea typeface="+mn-ea"/>
                <a:cs typeface="+mn-cs"/>
              </a:rPr>
              <a:t> in Honduras’. </a:t>
            </a:r>
            <a:r>
              <a:rPr lang="en-GB" sz="1200" kern="1200" baseline="0" dirty="0" err="1" smtClean="0">
                <a:solidFill>
                  <a:schemeClr val="tx1"/>
                </a:solidFill>
                <a:effectLst/>
                <a:latin typeface="+mn-lt"/>
                <a:ea typeface="+mn-ea"/>
                <a:cs typeface="+mn-cs"/>
              </a:rPr>
              <a:t>Ze</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worden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vervolgens</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gevraagd</a:t>
            </a:r>
            <a:r>
              <a:rPr lang="en-GB" sz="1200" kern="1200" baseline="0" dirty="0" smtClean="0">
                <a:solidFill>
                  <a:schemeClr val="tx1"/>
                </a:solidFill>
                <a:effectLst/>
                <a:latin typeface="+mn-lt"/>
                <a:ea typeface="+mn-ea"/>
                <a:cs typeface="+mn-cs"/>
              </a:rPr>
              <a:t> om </a:t>
            </a:r>
            <a:r>
              <a:rPr lang="en-GB" sz="1200" kern="1200" baseline="0" dirty="0" err="1" smtClean="0">
                <a:solidFill>
                  <a:schemeClr val="tx1"/>
                </a:solidFill>
                <a:effectLst/>
                <a:latin typeface="+mn-lt"/>
                <a:ea typeface="+mn-ea"/>
                <a:cs typeface="+mn-cs"/>
              </a:rPr>
              <a:t>te</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letten</a:t>
            </a:r>
            <a:r>
              <a:rPr lang="en-GB" sz="1200" kern="1200" baseline="0" dirty="0" smtClean="0">
                <a:solidFill>
                  <a:schemeClr val="tx1"/>
                </a:solidFill>
                <a:effectLst/>
                <a:latin typeface="+mn-lt"/>
                <a:ea typeface="+mn-ea"/>
                <a:cs typeface="+mn-cs"/>
              </a:rPr>
              <a:t> op </a:t>
            </a:r>
            <a:r>
              <a:rPr lang="en-GB" sz="1200" kern="1200" baseline="0" dirty="0" err="1" smtClean="0">
                <a:solidFill>
                  <a:schemeClr val="tx1"/>
                </a:solidFill>
                <a:effectLst/>
                <a:latin typeface="+mn-lt"/>
                <a:ea typeface="+mn-ea"/>
                <a:cs typeface="+mn-cs"/>
              </a:rPr>
              <a:t>verschillende</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soorten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gedragingen</a:t>
            </a:r>
            <a:r>
              <a:rPr lang="en-GB" sz="1200" kern="1200" baseline="0" dirty="0" smtClean="0">
                <a:solidFill>
                  <a:schemeClr val="tx1"/>
                </a:solidFill>
                <a:effectLst/>
                <a:latin typeface="+mn-lt"/>
                <a:ea typeface="+mn-ea"/>
                <a:cs typeface="+mn-cs"/>
              </a:rPr>
              <a:t> van de docent </a:t>
            </a:r>
            <a:r>
              <a:rPr lang="en-GB" sz="1200" kern="1200" baseline="0" dirty="0" err="1" smtClean="0">
                <a:solidFill>
                  <a:schemeClr val="tx1"/>
                </a:solidFill>
                <a:effectLst/>
                <a:latin typeface="+mn-lt"/>
                <a:ea typeface="+mn-ea"/>
                <a:cs typeface="+mn-cs"/>
              </a:rPr>
              <a:t>en</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leerling</a:t>
            </a:r>
            <a:r>
              <a:rPr lang="en-GB" sz="1200" kern="1200" baseline="0" dirty="0" smtClean="0">
                <a:solidFill>
                  <a:schemeClr val="tx1"/>
                </a:solidFill>
                <a:effectLst/>
                <a:latin typeface="+mn-lt"/>
                <a:ea typeface="+mn-ea"/>
                <a:cs typeface="+mn-cs"/>
              </a:rPr>
              <a:t>.</a:t>
            </a: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2</a:t>
            </a:fld>
            <a:endParaRPr lang="en-US"/>
          </a:p>
        </p:txBody>
      </p:sp>
    </p:spTree>
    <p:extLst>
      <p:ext uri="{BB962C8B-B14F-4D97-AF65-F5344CB8AC3E}">
        <p14:creationId xmlns:p14="http://schemas.microsoft.com/office/powerpoint/2010/main" val="30114293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effectLst/>
                <a:latin typeface="+mn-lt"/>
                <a:ea typeface="+mn-ea"/>
                <a:cs typeface="+mn-cs"/>
              </a:rPr>
              <a:t>Vertel de docenten om te beginnen dat jullie een video gaan kijken van een OL-les. Vraag ze om te letten op de voornaamste kenmerken en met name op het gedrag van de docent en op wat de leerlingen doen.</a:t>
            </a:r>
            <a:r>
              <a:rPr lang="nl-NL" sz="1200" kern="1200" baseline="0" dirty="0" smtClean="0">
                <a:solidFill>
                  <a:schemeClr val="tx1"/>
                </a:solidFill>
                <a:effectLst/>
                <a:latin typeface="+mn-lt"/>
                <a:ea typeface="+mn-ea"/>
                <a:cs typeface="+mn-cs"/>
              </a:rPr>
              <a:t> </a:t>
            </a:r>
          </a:p>
          <a:p>
            <a:r>
              <a:rPr lang="nl-NL" sz="1200" kern="1200" baseline="0" dirty="0" smtClean="0">
                <a:solidFill>
                  <a:schemeClr val="tx1"/>
                </a:solidFill>
                <a:effectLst/>
                <a:latin typeface="+mn-lt"/>
                <a:ea typeface="+mn-ea"/>
                <a:cs typeface="+mn-cs"/>
              </a:rPr>
              <a:t>Video: </a:t>
            </a:r>
            <a:r>
              <a:rPr lang="nl-NL" sz="1200" u="sng" kern="1200" dirty="0" smtClean="0">
                <a:solidFill>
                  <a:schemeClr val="tx1"/>
                </a:solidFill>
                <a:effectLst/>
                <a:latin typeface="+mn-lt"/>
                <a:ea typeface="+mn-ea"/>
                <a:cs typeface="+mn-cs"/>
                <a:hlinkClick r:id="rId3"/>
              </a:rPr>
              <a:t>http://primas.mathshell.org/pd/modules/1_Student_led_inquiry/html/videos_1.htm</a:t>
            </a:r>
            <a:r>
              <a:rPr lang="nl-NL" sz="1200" kern="1200" dirty="0" smtClean="0">
                <a:solidFill>
                  <a:schemeClr val="tx1"/>
                </a:solidFill>
                <a:effectLst/>
                <a:latin typeface="+mn-lt"/>
                <a:ea typeface="+mn-ea"/>
                <a:cs typeface="+mn-cs"/>
              </a:rPr>
              <a:t> </a:t>
            </a:r>
            <a:endParaRPr lang="nl-NL"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3</a:t>
            </a:fld>
            <a:endParaRPr lang="en-US"/>
          </a:p>
        </p:txBody>
      </p:sp>
    </p:spTree>
    <p:extLst>
      <p:ext uri="{BB962C8B-B14F-4D97-AF65-F5344CB8AC3E}">
        <p14:creationId xmlns:p14="http://schemas.microsoft.com/office/powerpoint/2010/main" val="35560754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NL" sz="1200" kern="1200" dirty="0" smtClean="0">
                <a:solidFill>
                  <a:schemeClr val="tx1"/>
                </a:solidFill>
                <a:effectLst/>
                <a:latin typeface="+mn-lt"/>
                <a:ea typeface="+mn-ea"/>
                <a:cs typeface="+mn-cs"/>
              </a:rPr>
              <a:t>Vraag de docenten nu in tweetallen te reflecteren op de belangrijkste kenmerken van de les. Vraag ze de volgende vragen te beantwoorden en de antwoorden te noteren.</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Wat deden de leerlingen in deze les?</a:t>
            </a:r>
          </a:p>
          <a:p>
            <a:pPr marL="171450" lvl="0" indent="-171450">
              <a:buFont typeface="Arial" panose="020B0604020202020204" pitchFamily="34" charset="0"/>
              <a:buChar char="•"/>
            </a:pPr>
            <a:r>
              <a:rPr lang="nl-NL" sz="1200" kern="1200" dirty="0" smtClean="0">
                <a:solidFill>
                  <a:schemeClr val="tx1"/>
                </a:solidFill>
                <a:effectLst/>
                <a:latin typeface="+mn-lt"/>
                <a:ea typeface="+mn-ea"/>
                <a:cs typeface="+mn-cs"/>
              </a:rPr>
              <a:t>Wat deed de docent in deze les? (Hier noteert de docent de vragen die de leerlingen voorgesteld hebben).</a:t>
            </a:r>
          </a:p>
          <a:p>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C6A12D4-6A2B-9E46-B80F-705C9EA321AF}" type="slidenum">
              <a:rPr lang="en-US" smtClean="0"/>
              <a:t>4</a:t>
            </a:fld>
            <a:endParaRPr lang="en-US"/>
          </a:p>
        </p:txBody>
      </p:sp>
    </p:spTree>
    <p:extLst>
      <p:ext uri="{BB962C8B-B14F-4D97-AF65-F5344CB8AC3E}">
        <p14:creationId xmlns:p14="http://schemas.microsoft.com/office/powerpoint/2010/main" val="31704974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Br</a:t>
            </a:r>
            <a:r>
              <a:rPr lang="nl-NL" sz="1200" kern="1200" dirty="0" smtClean="0">
                <a:solidFill>
                  <a:schemeClr val="tx1"/>
                </a:solidFill>
                <a:effectLst/>
                <a:latin typeface="+mn-lt"/>
                <a:ea typeface="+mn-ea"/>
                <a:cs typeface="+mn-cs"/>
              </a:rPr>
              <a:t>eng de groep weer bij elkaar om hun reacties op de vragen te delen en vraag de docenten als groep ook te bespreken hoe deze les verschilt van een traditionele les.</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5</a:t>
            </a:fld>
            <a:endParaRPr lang="en-US"/>
          </a:p>
        </p:txBody>
      </p:sp>
    </p:spTree>
    <p:extLst>
      <p:ext uri="{BB962C8B-B14F-4D97-AF65-F5344CB8AC3E}">
        <p14:creationId xmlns:p14="http://schemas.microsoft.com/office/powerpoint/2010/main" val="13063095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200" kern="1200" dirty="0" smtClean="0">
                <a:solidFill>
                  <a:schemeClr val="tx1"/>
                </a:solidFill>
                <a:effectLst/>
                <a:latin typeface="+mn-lt"/>
                <a:ea typeface="+mn-ea"/>
                <a:cs typeface="+mn-cs"/>
              </a:rPr>
              <a:t>Vraag de docenten om een lesplan op te stellen voor een les waarin onderzoekend gewerkt wordt. Bespreek met ze welke onderzoeksvraag ze willen onderzoeken. Ze kunnen bijvoorbeeld letten op wat ze anders doen, hoe hun rol verandert en hoe ze zich hierbij voelen. Ze moeten hier de volgende bijeenkomst verslag van uitbrengen. </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C6A12D4-6A2B-9E46-B80F-705C9EA321AF}" type="slidenum">
              <a:rPr lang="en-US" smtClean="0"/>
              <a:t>6</a:t>
            </a:fld>
            <a:endParaRPr lang="en-US"/>
          </a:p>
        </p:txBody>
      </p:sp>
    </p:spTree>
    <p:extLst>
      <p:ext uri="{BB962C8B-B14F-4D97-AF65-F5344CB8AC3E}">
        <p14:creationId xmlns:p14="http://schemas.microsoft.com/office/powerpoint/2010/main" val="13063095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760E1BD8-D732-3649-BF4F-B81352AC8426}" type="datetimeFigureOut">
              <a:rPr lang="en-US" smtClean="0"/>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760E1BD8-D732-3649-BF4F-B81352AC8426}" type="datetimeFigureOut">
              <a:rPr lang="en-US" smtClean="0"/>
              <a:t>6/13/2017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760E1BD8-D732-3649-BF4F-B81352AC8426}" type="datetimeFigureOut">
              <a:rPr lang="en-US" smtClean="0"/>
              <a:t>6/13/2017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760E1BD8-D732-3649-BF4F-B81352AC8426}" type="datetimeFigureOut">
              <a:rPr lang="en-US" smtClean="0"/>
              <a:t>6/13/2017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760E1BD8-D732-3649-BF4F-B81352AC8426}" type="datetimeFigureOut">
              <a:rPr lang="en-US" smtClean="0"/>
              <a:t>6/13/2017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0E1BD8-D732-3649-BF4F-B81352AC8426}" type="datetimeFigureOut">
              <a:rPr lang="en-US" smtClean="0"/>
              <a:t>6/13/2017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60E1BD8-D732-3649-BF4F-B81352AC8426}" type="datetimeFigureOut">
              <a:rPr lang="en-US" smtClean="0"/>
              <a:t>6/13/2017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760E1BD8-D732-3649-BF4F-B81352AC8426}" type="datetimeFigureOut">
              <a:rPr lang="en-US" smtClean="0"/>
              <a:t>6/13/2017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7E06CA-0160-C047-90C8-0DF1167D882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0E1BD8-D732-3649-BF4F-B81352AC8426}" type="datetimeFigureOut">
              <a:rPr lang="en-US" smtClean="0"/>
              <a:t>6/13/2017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 Centre for Research in Mathematics Education, University of Nottingham</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7E06CA-0160-C047-90C8-0DF1167D882B}" type="slidenum">
              <a:rPr lang="en-US" smtClean="0"/>
              <a:t>‹#›</a:t>
            </a:fld>
            <a:endParaRPr lang="en-US"/>
          </a:p>
        </p:txBody>
      </p:sp>
      <p:pic>
        <p:nvPicPr>
          <p:cNvPr id="7" name="Picture 6" descr="mascil_Logo_4C.eps"/>
          <p:cNvPicPr>
            <a:picLocks noChangeAspect="1"/>
          </p:cNvPicPr>
          <p:nvPr userDrawn="1"/>
        </p:nvPicPr>
        <p:blipFill>
          <a:blip r:embed="rId13"/>
          <a:stretch>
            <a:fillRect/>
          </a:stretch>
        </p:blipFill>
        <p:spPr>
          <a:xfrm>
            <a:off x="333917" y="6070600"/>
            <a:ext cx="1117600" cy="571500"/>
          </a:xfrm>
          <a:prstGeom prst="rect">
            <a:avLst/>
          </a:prstGeom>
        </p:spPr>
      </p:pic>
      <p:pic>
        <p:nvPicPr>
          <p:cNvPr id="8" name="Grafik 2"/>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8015287" y="6149025"/>
            <a:ext cx="850354" cy="572450"/>
          </a:xfrm>
          <a:prstGeom prst="rect">
            <a:avLst/>
          </a:prstGeom>
        </p:spPr>
      </p:pic>
      <p:pic>
        <p:nvPicPr>
          <p:cNvPr id="9" name="Grafik 4"/>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7307193" y="6149025"/>
            <a:ext cx="708094" cy="576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primas.mathshell.org/pd/modules/1_Student_led_inquiry/html/videos_1.ht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gif"/><Relationship Id="rId5" Type="http://schemas.openxmlformats.org/officeDocument/2006/relationships/image" Target="../media/image6.png"/><Relationship Id="rId4" Type="http://schemas.openxmlformats.org/officeDocument/2006/relationships/image" Target="../media/image5.gif"/></Relationships>
</file>

<file path=ppt/slides/_rels/slide4.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34213"/>
            <a:ext cx="7772400" cy="1495252"/>
          </a:xfrm>
        </p:spPr>
        <p:txBody>
          <a:bodyPr>
            <a:normAutofit fontScale="90000"/>
          </a:bodyPr>
          <a:lstStyle/>
          <a:p>
            <a:r>
              <a:rPr lang="en-US" dirty="0" err="1"/>
              <a:t>Onderzoekend</a:t>
            </a:r>
            <a:r>
              <a:rPr lang="en-US" dirty="0"/>
              <a:t> </a:t>
            </a:r>
            <a:r>
              <a:rPr lang="en-US" dirty="0" err="1"/>
              <a:t>leren</a:t>
            </a:r>
            <a:r>
              <a:rPr lang="en-US" dirty="0"/>
              <a:t/>
            </a:r>
            <a:br>
              <a:rPr lang="en-US" dirty="0"/>
            </a:br>
            <a:r>
              <a:rPr lang="en-US" dirty="0"/>
              <a:t/>
            </a:r>
            <a:br>
              <a:rPr lang="en-US" dirty="0"/>
            </a:br>
            <a:r>
              <a:rPr lang="en-US" dirty="0">
                <a:solidFill>
                  <a:schemeClr val="accent3">
                    <a:lumMod val="75000"/>
                  </a:schemeClr>
                </a:solidFill>
                <a:ea typeface="Lucida Grande"/>
                <a:cs typeface="Lucida Grande"/>
              </a:rPr>
              <a:t>Wat </a:t>
            </a:r>
            <a:r>
              <a:rPr lang="en-US" dirty="0" err="1">
                <a:solidFill>
                  <a:schemeClr val="accent3">
                    <a:lumMod val="75000"/>
                  </a:schemeClr>
                </a:solidFill>
                <a:ea typeface="Lucida Grande"/>
                <a:cs typeface="Lucida Grande"/>
              </a:rPr>
              <a:t>gebeurt</a:t>
            </a:r>
            <a:r>
              <a:rPr lang="en-US" dirty="0">
                <a:solidFill>
                  <a:schemeClr val="accent3">
                    <a:lumMod val="75000"/>
                  </a:schemeClr>
                </a:solidFill>
                <a:ea typeface="Lucida Grande"/>
                <a:cs typeface="Lucida Grande"/>
              </a:rPr>
              <a:t> </a:t>
            </a:r>
            <a:r>
              <a:rPr lang="en-US" dirty="0" err="1">
                <a:solidFill>
                  <a:schemeClr val="accent3">
                    <a:lumMod val="75000"/>
                  </a:schemeClr>
                </a:solidFill>
                <a:ea typeface="Lucida Grande"/>
                <a:cs typeface="Lucida Grande"/>
              </a:rPr>
              <a:t>er</a:t>
            </a:r>
            <a:r>
              <a:rPr lang="en-US" dirty="0">
                <a:solidFill>
                  <a:schemeClr val="accent3">
                    <a:lumMod val="75000"/>
                  </a:schemeClr>
                </a:solidFill>
                <a:ea typeface="Lucida Grande"/>
                <a:cs typeface="Lucida Grande"/>
              </a:rPr>
              <a:t> in </a:t>
            </a:r>
            <a:r>
              <a:rPr lang="en-US" dirty="0" err="1">
                <a:solidFill>
                  <a:schemeClr val="accent3">
                    <a:lumMod val="75000"/>
                  </a:schemeClr>
                </a:solidFill>
                <a:ea typeface="Lucida Grande"/>
                <a:cs typeface="Lucida Grande"/>
              </a:rPr>
              <a:t>een</a:t>
            </a:r>
            <a:r>
              <a:rPr lang="en-US" dirty="0">
                <a:solidFill>
                  <a:schemeClr val="accent3">
                    <a:lumMod val="75000"/>
                  </a:schemeClr>
                </a:solidFill>
                <a:ea typeface="Lucida Grande"/>
                <a:cs typeface="Lucida Grande"/>
              </a:rPr>
              <a:t> </a:t>
            </a:r>
            <a:r>
              <a:rPr lang="en-US" dirty="0" err="1">
                <a:solidFill>
                  <a:schemeClr val="accent3">
                    <a:lumMod val="75000"/>
                  </a:schemeClr>
                </a:solidFill>
                <a:ea typeface="Lucida Grande"/>
                <a:cs typeface="Lucida Grande"/>
              </a:rPr>
              <a:t>onderzoekend-leren-klas</a:t>
            </a:r>
            <a:r>
              <a:rPr lang="en-GB" dirty="0">
                <a:solidFill>
                  <a:schemeClr val="accent3">
                    <a:lumMod val="75000"/>
                  </a:schemeClr>
                </a:solidFill>
              </a:rPr>
              <a:t>?</a:t>
            </a:r>
            <a:endParaRPr lang="en-US" dirty="0"/>
          </a:p>
        </p:txBody>
      </p:sp>
      <p:sp>
        <p:nvSpPr>
          <p:cNvPr id="3" name="Subtitle 2"/>
          <p:cNvSpPr>
            <a:spLocks noGrp="1"/>
          </p:cNvSpPr>
          <p:nvPr>
            <p:ph type="subTitle" idx="1"/>
          </p:nvPr>
        </p:nvSpPr>
        <p:spPr>
          <a:xfrm>
            <a:off x="1371600" y="3449902"/>
            <a:ext cx="6400800" cy="1752600"/>
          </a:xfrm>
        </p:spPr>
        <p:txBody>
          <a:bodyPr>
            <a:normAutofit fontScale="92500"/>
          </a:bodyPr>
          <a:lstStyle/>
          <a:p>
            <a:r>
              <a:rPr lang="en-US" sz="4400" dirty="0" smtClean="0">
                <a:solidFill>
                  <a:srgbClr val="000000"/>
                </a:solidFill>
                <a:latin typeface="+mj-lt"/>
                <a:ea typeface="Lucida Grande"/>
                <a:cs typeface="Lucida Grande"/>
              </a:rPr>
              <a:t>Tool IA-2: </a:t>
            </a:r>
            <a:r>
              <a:rPr lang="en-US" sz="4400" dirty="0" err="1" smtClean="0">
                <a:solidFill>
                  <a:srgbClr val="000000"/>
                </a:solidFill>
                <a:latin typeface="+mj-lt"/>
                <a:ea typeface="Lucida Grande"/>
                <a:cs typeface="Lucida Grande"/>
              </a:rPr>
              <a:t>Een</a:t>
            </a:r>
            <a:r>
              <a:rPr lang="en-US" sz="4400" dirty="0" smtClean="0">
                <a:solidFill>
                  <a:srgbClr val="000000"/>
                </a:solidFill>
                <a:latin typeface="+mj-lt"/>
                <a:ea typeface="Lucida Grande"/>
                <a:cs typeface="Lucida Grande"/>
              </a:rPr>
              <a:t> </a:t>
            </a:r>
            <a:r>
              <a:rPr lang="en-US" sz="4400" dirty="0" err="1" smtClean="0">
                <a:solidFill>
                  <a:srgbClr val="000000"/>
                </a:solidFill>
                <a:latin typeface="+mj-lt"/>
                <a:ea typeface="Lucida Grande"/>
                <a:cs typeface="Lucida Grande"/>
              </a:rPr>
              <a:t>onderzoekend</a:t>
            </a:r>
            <a:r>
              <a:rPr lang="en-US" sz="4400" dirty="0" smtClean="0">
                <a:solidFill>
                  <a:srgbClr val="000000"/>
                </a:solidFill>
                <a:latin typeface="+mj-lt"/>
                <a:ea typeface="Lucida Grande"/>
                <a:cs typeface="Lucida Grande"/>
              </a:rPr>
              <a:t>-</a:t>
            </a:r>
            <a:r>
              <a:rPr lang="en-US" sz="4400" dirty="0" err="1" smtClean="0">
                <a:solidFill>
                  <a:srgbClr val="000000"/>
                </a:solidFill>
                <a:latin typeface="+mj-lt"/>
                <a:ea typeface="Lucida Grande"/>
                <a:cs typeface="Lucida Grande"/>
              </a:rPr>
              <a:t>leren</a:t>
            </a:r>
            <a:r>
              <a:rPr lang="en-US" sz="4400" dirty="0" smtClean="0">
                <a:solidFill>
                  <a:srgbClr val="000000"/>
                </a:solidFill>
                <a:latin typeface="+mj-lt"/>
                <a:ea typeface="Lucida Grande"/>
                <a:cs typeface="Lucida Grande"/>
              </a:rPr>
              <a:t>-les </a:t>
            </a:r>
            <a:r>
              <a:rPr lang="en-US" sz="4400" dirty="0" err="1" smtClean="0">
                <a:solidFill>
                  <a:srgbClr val="000000"/>
                </a:solidFill>
                <a:latin typeface="+mj-lt"/>
                <a:ea typeface="Lucida Grande"/>
                <a:cs typeface="Lucida Grande"/>
              </a:rPr>
              <a:t>observeren</a:t>
            </a:r>
            <a:endParaRPr lang="en-US" sz="4400" dirty="0">
              <a:latin typeface="+mj-lt"/>
            </a:endParaRPr>
          </a:p>
        </p:txBody>
      </p:sp>
      <p:sp>
        <p:nvSpPr>
          <p:cNvPr id="4" name="TextBox 3"/>
          <p:cNvSpPr txBox="1"/>
          <p:nvPr/>
        </p:nvSpPr>
        <p:spPr>
          <a:xfrm>
            <a:off x="1762125" y="5638800"/>
            <a:ext cx="5619750" cy="954107"/>
          </a:xfrm>
          <a:prstGeom prst="rect">
            <a:avLst/>
          </a:prstGeom>
          <a:noFill/>
        </p:spPr>
        <p:txBody>
          <a:bodyPr wrap="square" rtlCol="0">
            <a:spAutoFit/>
          </a:bodyPr>
          <a:lstStyle/>
          <a:p>
            <a:r>
              <a:rPr lang="en-US" sz="1400" i="1" dirty="0"/>
              <a:t>© </a:t>
            </a:r>
            <a:r>
              <a:rPr lang="en-US" sz="1400" i="1" dirty="0" smtClean="0"/>
              <a:t>2016 </a:t>
            </a:r>
            <a:r>
              <a:rPr lang="en-US" sz="1400" i="1" dirty="0" err="1"/>
              <a:t>mascil</a:t>
            </a:r>
            <a:r>
              <a:rPr lang="en-US" sz="1400" i="1" dirty="0"/>
              <a:t> project (G.A. no. </a:t>
            </a:r>
            <a:r>
              <a:rPr lang="en-US" sz="1400" i="1" dirty="0" smtClean="0"/>
              <a:t>320693). Lead partner University of Nottingham; </a:t>
            </a:r>
            <a:r>
              <a:rPr lang="en-US" sz="1400" i="1" dirty="0"/>
              <a:t>CC-NC-SA </a:t>
            </a:r>
            <a:r>
              <a:rPr lang="en-US" sz="1400" i="1" dirty="0" smtClean="0"/>
              <a:t>4.0 </a:t>
            </a:r>
            <a:r>
              <a:rPr lang="en-US" sz="1400" i="1" dirty="0"/>
              <a:t>license granted. The project </a:t>
            </a:r>
            <a:r>
              <a:rPr lang="en-US" sz="1400" i="1" dirty="0" err="1"/>
              <a:t>mascil</a:t>
            </a:r>
            <a:r>
              <a:rPr lang="en-US" sz="1400" i="1" dirty="0"/>
              <a:t> has received funding from the European Union’s Seventh Framework </a:t>
            </a:r>
            <a:r>
              <a:rPr lang="en-US" sz="1400" i="1" dirty="0" err="1"/>
              <a:t>Programme</a:t>
            </a:r>
            <a:r>
              <a:rPr lang="en-US" sz="1400" i="1" dirty="0"/>
              <a:t> (FP7/2007-2013).</a:t>
            </a:r>
            <a:endParaRPr 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Overzicht</a:t>
            </a:r>
            <a:endParaRPr lang="en-US" dirty="0"/>
          </a:p>
        </p:txBody>
      </p:sp>
      <p:sp>
        <p:nvSpPr>
          <p:cNvPr id="3" name="Content Placeholder 2"/>
          <p:cNvSpPr>
            <a:spLocks noGrp="1"/>
          </p:cNvSpPr>
          <p:nvPr>
            <p:ph idx="1"/>
          </p:nvPr>
        </p:nvSpPr>
        <p:spPr>
          <a:xfrm>
            <a:off x="948906" y="1810818"/>
            <a:ext cx="7366958" cy="3871913"/>
          </a:xfrm>
        </p:spPr>
        <p:txBody>
          <a:bodyPr>
            <a:normAutofit lnSpcReduction="10000"/>
          </a:bodyPr>
          <a:lstStyle/>
          <a:p>
            <a:pPr marL="0" indent="0">
              <a:buNone/>
            </a:pPr>
            <a:r>
              <a:rPr lang="en-GB" i="1" dirty="0" err="1" smtClean="0"/>
              <a:t>Doel</a:t>
            </a:r>
            <a:r>
              <a:rPr lang="en-GB" i="1" dirty="0" smtClean="0"/>
              <a:t>: </a:t>
            </a:r>
            <a:endParaRPr lang="en-GB" i="1" dirty="0" smtClean="0"/>
          </a:p>
          <a:p>
            <a:pPr marL="0" indent="0">
              <a:buNone/>
            </a:pPr>
            <a:r>
              <a:rPr lang="en-GB" dirty="0" err="1" smtClean="0"/>
              <a:t>Nadenken</a:t>
            </a:r>
            <a:r>
              <a:rPr lang="en-GB" dirty="0" smtClean="0"/>
              <a:t> over </a:t>
            </a:r>
            <a:r>
              <a:rPr lang="en-GB" dirty="0" err="1" smtClean="0"/>
              <a:t>kenmerken</a:t>
            </a:r>
            <a:r>
              <a:rPr lang="en-GB" dirty="0" smtClean="0"/>
              <a:t> van </a:t>
            </a:r>
            <a:r>
              <a:rPr lang="en-GB" dirty="0" err="1" smtClean="0"/>
              <a:t>onderzoekend-leren-klassen</a:t>
            </a:r>
            <a:r>
              <a:rPr lang="en-GB" dirty="0" smtClean="0"/>
              <a:t>.</a:t>
            </a:r>
            <a:endParaRPr lang="en-GB" dirty="0" smtClean="0"/>
          </a:p>
          <a:p>
            <a:pPr marL="0" indent="0">
              <a:buNone/>
            </a:pPr>
            <a:r>
              <a:rPr lang="en-GB" i="1" dirty="0" smtClean="0"/>
              <a:t>We </a:t>
            </a:r>
            <a:r>
              <a:rPr lang="en-GB" i="1" dirty="0" err="1" smtClean="0"/>
              <a:t>zullen</a:t>
            </a:r>
            <a:r>
              <a:rPr lang="en-GB" i="1" dirty="0" smtClean="0"/>
              <a:t>:</a:t>
            </a:r>
            <a:endParaRPr lang="en-GB" i="1" dirty="0"/>
          </a:p>
          <a:p>
            <a:r>
              <a:rPr lang="en-GB" dirty="0" err="1" smtClean="0"/>
              <a:t>Een</a:t>
            </a:r>
            <a:r>
              <a:rPr lang="en-GB" dirty="0" smtClean="0"/>
              <a:t> </a:t>
            </a:r>
            <a:r>
              <a:rPr lang="en-GB" dirty="0" err="1" smtClean="0"/>
              <a:t>onderzoekend</a:t>
            </a:r>
            <a:r>
              <a:rPr lang="en-GB" dirty="0" smtClean="0"/>
              <a:t>-</a:t>
            </a:r>
            <a:r>
              <a:rPr lang="en-GB" dirty="0" err="1" smtClean="0"/>
              <a:t>leren</a:t>
            </a:r>
            <a:r>
              <a:rPr lang="en-GB" dirty="0" smtClean="0"/>
              <a:t>-les </a:t>
            </a:r>
            <a:r>
              <a:rPr lang="en-GB" dirty="0" err="1" smtClean="0"/>
              <a:t>bekijken</a:t>
            </a:r>
            <a:r>
              <a:rPr lang="en-GB" dirty="0" smtClean="0"/>
              <a:t>;</a:t>
            </a:r>
            <a:endParaRPr lang="en-GB" dirty="0" smtClean="0"/>
          </a:p>
          <a:p>
            <a:r>
              <a:rPr lang="en-GB" dirty="0" err="1" smtClean="0"/>
              <a:t>Leerlingen</a:t>
            </a:r>
            <a:r>
              <a:rPr lang="en-GB" dirty="0" smtClean="0"/>
              <a:t>- </a:t>
            </a:r>
            <a:r>
              <a:rPr lang="en-GB" dirty="0" err="1" smtClean="0"/>
              <a:t>en</a:t>
            </a:r>
            <a:r>
              <a:rPr lang="en-GB" dirty="0" smtClean="0"/>
              <a:t> </a:t>
            </a:r>
            <a:r>
              <a:rPr lang="en-GB" dirty="0" err="1" smtClean="0"/>
              <a:t>docentengedrag</a:t>
            </a:r>
            <a:r>
              <a:rPr lang="en-GB" dirty="0" smtClean="0"/>
              <a:t> </a:t>
            </a:r>
            <a:r>
              <a:rPr lang="en-GB" dirty="0" err="1" smtClean="0"/>
              <a:t>identificeren</a:t>
            </a:r>
            <a:endParaRPr lang="en-GB" dirty="0"/>
          </a:p>
        </p:txBody>
      </p:sp>
      <p:pic>
        <p:nvPicPr>
          <p:cNvPr id="4" name="Picture 3" descr="30min.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8817" y="465138"/>
            <a:ext cx="1065790" cy="10800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2667000" y="2174875"/>
            <a:ext cx="1603375" cy="369332"/>
          </a:xfrm>
          <a:prstGeom prst="rect">
            <a:avLst/>
          </a:prstGeom>
          <a:noFill/>
        </p:spPr>
        <p:txBody>
          <a:bodyPr wrap="square" rtlCol="0">
            <a:spAutoFit/>
          </a:bodyPr>
          <a:lstStyle/>
          <a:p>
            <a:endParaRPr lang="en-US" dirty="0"/>
          </a:p>
        </p:txBody>
      </p:sp>
      <p:sp>
        <p:nvSpPr>
          <p:cNvPr id="11" name="Content Placeholder 2"/>
          <p:cNvSpPr>
            <a:spLocks noGrp="1"/>
          </p:cNvSpPr>
          <p:nvPr>
            <p:ph idx="1"/>
          </p:nvPr>
        </p:nvSpPr>
        <p:spPr>
          <a:xfrm>
            <a:off x="1317391" y="4191756"/>
            <a:ext cx="7430448" cy="1984757"/>
          </a:xfrm>
        </p:spPr>
        <p:txBody>
          <a:bodyPr>
            <a:normAutofit lnSpcReduction="10000"/>
          </a:bodyPr>
          <a:lstStyle/>
          <a:p>
            <a:pPr marL="0" indent="0">
              <a:buNone/>
            </a:pPr>
            <a:r>
              <a:rPr lang="en-US" dirty="0" err="1" smtClean="0"/>
              <a:t>Bekijk</a:t>
            </a:r>
            <a:r>
              <a:rPr lang="en-US" dirty="0" smtClean="0"/>
              <a:t> de </a:t>
            </a:r>
            <a:r>
              <a:rPr lang="en-US" dirty="0" err="1" smtClean="0"/>
              <a:t>de</a:t>
            </a:r>
            <a:r>
              <a:rPr lang="en-US" dirty="0" smtClean="0"/>
              <a:t> video </a:t>
            </a:r>
            <a:r>
              <a:rPr lang="en-US" i="1" dirty="0" err="1" smtClean="0"/>
              <a:t>Bouwen</a:t>
            </a:r>
            <a:r>
              <a:rPr lang="en-US" i="1" dirty="0" smtClean="0"/>
              <a:t> met plastic </a:t>
            </a:r>
            <a:r>
              <a:rPr lang="en-US" i="1" dirty="0" err="1" smtClean="0"/>
              <a:t>flessen</a:t>
            </a:r>
            <a:r>
              <a:rPr lang="en-US" i="1" dirty="0" smtClean="0"/>
              <a:t> in Honduras</a:t>
            </a:r>
            <a:r>
              <a:rPr lang="en-US" dirty="0" smtClean="0"/>
              <a:t> </a:t>
            </a:r>
            <a:r>
              <a:rPr lang="en-US" dirty="0" err="1" smtClean="0"/>
              <a:t>en</a:t>
            </a:r>
            <a:r>
              <a:rPr lang="en-US" dirty="0" smtClean="0"/>
              <a:t> </a:t>
            </a:r>
            <a:r>
              <a:rPr lang="en-US" dirty="0" err="1" smtClean="0"/>
              <a:t>noteer</a:t>
            </a:r>
            <a:r>
              <a:rPr lang="en-US" dirty="0" smtClean="0"/>
              <a:t>:</a:t>
            </a:r>
            <a:endParaRPr lang="en-US" dirty="0" smtClean="0"/>
          </a:p>
          <a:p>
            <a:pPr lvl="1">
              <a:buFont typeface="Arial" charset="0"/>
              <a:buChar char="•"/>
            </a:pPr>
            <a:r>
              <a:rPr lang="en-US" dirty="0" smtClean="0"/>
              <a:t>Wat de docent </a:t>
            </a:r>
            <a:r>
              <a:rPr lang="en-US" dirty="0" err="1" smtClean="0"/>
              <a:t>doet</a:t>
            </a:r>
            <a:endParaRPr lang="en-US" dirty="0" smtClean="0"/>
          </a:p>
          <a:p>
            <a:pPr lvl="1">
              <a:buFont typeface="Arial" charset="0"/>
              <a:buChar char="•"/>
            </a:pPr>
            <a:r>
              <a:rPr lang="en-US" dirty="0" smtClean="0"/>
              <a:t>Wat de </a:t>
            </a:r>
            <a:r>
              <a:rPr lang="en-US" dirty="0" err="1" smtClean="0"/>
              <a:t>leerlingen</a:t>
            </a:r>
            <a:r>
              <a:rPr lang="en-US" dirty="0" smtClean="0"/>
              <a:t> </a:t>
            </a:r>
            <a:r>
              <a:rPr lang="en-US" dirty="0" err="1" smtClean="0"/>
              <a:t>doen</a:t>
            </a:r>
            <a:endParaRPr lang="en-US" dirty="0"/>
          </a:p>
          <a:p>
            <a:endParaRPr lang="en-US" dirty="0" smtClean="0"/>
          </a:p>
        </p:txBody>
      </p:sp>
      <p:sp>
        <p:nvSpPr>
          <p:cNvPr id="8" name="Title 1"/>
          <p:cNvSpPr txBox="1">
            <a:spLocks/>
          </p:cNvSpPr>
          <p:nvPr/>
        </p:nvSpPr>
        <p:spPr>
          <a:xfrm>
            <a:off x="518239" y="509338"/>
            <a:ext cx="8229600" cy="134479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dirty="0" err="1"/>
              <a:t>Docenten</a:t>
            </a:r>
            <a:r>
              <a:rPr lang="en-US" sz="4000" dirty="0"/>
              <a:t> </a:t>
            </a:r>
            <a:r>
              <a:rPr lang="en-US" sz="4000" dirty="0" err="1"/>
              <a:t>en</a:t>
            </a:r>
            <a:r>
              <a:rPr lang="en-US" sz="4000" dirty="0"/>
              <a:t> </a:t>
            </a:r>
            <a:r>
              <a:rPr lang="en-US" sz="4000" dirty="0" err="1"/>
              <a:t>leerlingen</a:t>
            </a:r>
            <a:r>
              <a:rPr lang="en-US" sz="4000" dirty="0"/>
              <a:t> in </a:t>
            </a:r>
            <a:r>
              <a:rPr lang="en-US" sz="4000" dirty="0" err="1"/>
              <a:t>een</a:t>
            </a:r>
            <a:r>
              <a:rPr lang="en-US" sz="4000" dirty="0"/>
              <a:t> </a:t>
            </a:r>
            <a:r>
              <a:rPr lang="en-US" sz="4000" dirty="0" err="1"/>
              <a:t>onderzoekend</a:t>
            </a:r>
            <a:r>
              <a:rPr lang="en-US" sz="4000" dirty="0"/>
              <a:t>-</a:t>
            </a:r>
            <a:r>
              <a:rPr lang="en-US" sz="4000" dirty="0" err="1"/>
              <a:t>leren</a:t>
            </a:r>
            <a:r>
              <a:rPr lang="en-US" sz="4000" dirty="0"/>
              <a:t>-les</a:t>
            </a:r>
            <a:endParaRPr lang="en-US" sz="4000" dirty="0"/>
          </a:p>
        </p:txBody>
      </p:sp>
      <p:pic>
        <p:nvPicPr>
          <p:cNvPr id="14" name="Picture 13" descr="video.gif">
            <a:hlinkClick r:id="rId3"/>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07947" y="2544207"/>
            <a:ext cx="1065790" cy="1080000"/>
          </a:xfrm>
          <a:prstGeom prst="rect">
            <a:avLst/>
          </a:prstGeom>
        </p:spPr>
      </p:pic>
      <p:pic>
        <p:nvPicPr>
          <p:cNvPr id="15" name="Picture 14" descr="creen Shot 2014-05-06 at 12.59.05"/>
          <p:cNvPicPr/>
          <p:nvPr/>
        </p:nvPicPr>
        <p:blipFill>
          <a:blip r:embed="rId5">
            <a:extLst>
              <a:ext uri="{28A0092B-C50C-407E-A947-70E740481C1C}">
                <a14:useLocalDpi xmlns:a14="http://schemas.microsoft.com/office/drawing/2010/main" val="0"/>
              </a:ext>
            </a:extLst>
          </a:blip>
          <a:srcRect/>
          <a:stretch>
            <a:fillRect/>
          </a:stretch>
        </p:blipFill>
        <p:spPr bwMode="auto">
          <a:xfrm>
            <a:off x="2482323" y="2073957"/>
            <a:ext cx="4122073" cy="2016881"/>
          </a:xfrm>
          <a:prstGeom prst="rect">
            <a:avLst/>
          </a:prstGeom>
          <a:noFill/>
          <a:ln>
            <a:noFill/>
          </a:ln>
        </p:spPr>
      </p:pic>
      <p:pic>
        <p:nvPicPr>
          <p:cNvPr id="16" name="Picture 15" descr="class.gif"/>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18239" y="632913"/>
            <a:ext cx="1051094" cy="1065109"/>
          </a:xfrm>
          <a:prstGeom prst="rect">
            <a:avLst/>
          </a:prstGeom>
        </p:spPr>
      </p:pic>
    </p:spTree>
    <p:extLst>
      <p:ext uri="{BB962C8B-B14F-4D97-AF65-F5344CB8AC3E}">
        <p14:creationId xmlns:p14="http://schemas.microsoft.com/office/powerpoint/2010/main" val="16828729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39906" y="459243"/>
            <a:ext cx="7467180" cy="1495063"/>
          </a:xfrm>
        </p:spPr>
        <p:txBody>
          <a:bodyPr>
            <a:normAutofit/>
          </a:bodyPr>
          <a:lstStyle/>
          <a:p>
            <a:r>
              <a:rPr lang="en-US" sz="4000" dirty="0" err="1"/>
              <a:t>Docenten</a:t>
            </a:r>
            <a:r>
              <a:rPr lang="en-US" sz="4000" dirty="0"/>
              <a:t> </a:t>
            </a:r>
            <a:r>
              <a:rPr lang="en-US" sz="4000" dirty="0" err="1"/>
              <a:t>en</a:t>
            </a:r>
            <a:r>
              <a:rPr lang="en-US" sz="4000" dirty="0"/>
              <a:t> </a:t>
            </a:r>
            <a:r>
              <a:rPr lang="en-US" sz="4000" dirty="0" err="1"/>
              <a:t>leerlingen</a:t>
            </a:r>
            <a:r>
              <a:rPr lang="en-US" sz="4000" dirty="0"/>
              <a:t> in </a:t>
            </a:r>
            <a:r>
              <a:rPr lang="en-US" sz="4000" dirty="0" err="1"/>
              <a:t>een</a:t>
            </a:r>
            <a:r>
              <a:rPr lang="en-US" sz="4000" dirty="0"/>
              <a:t> </a:t>
            </a:r>
            <a:r>
              <a:rPr lang="en-US" sz="4000" dirty="0" err="1"/>
              <a:t>onderzoekend</a:t>
            </a:r>
            <a:r>
              <a:rPr lang="en-US" sz="4000" dirty="0"/>
              <a:t>-</a:t>
            </a:r>
            <a:r>
              <a:rPr lang="en-US" sz="4000" dirty="0" err="1"/>
              <a:t>leren</a:t>
            </a:r>
            <a:r>
              <a:rPr lang="en-US" sz="4000" dirty="0"/>
              <a:t>-les</a:t>
            </a:r>
            <a:endParaRPr lang="en-US" sz="4000" dirty="0"/>
          </a:p>
        </p:txBody>
      </p:sp>
      <p:sp>
        <p:nvSpPr>
          <p:cNvPr id="3" name="Content Placeholder 2"/>
          <p:cNvSpPr>
            <a:spLocks noGrp="1"/>
          </p:cNvSpPr>
          <p:nvPr>
            <p:ph idx="1"/>
          </p:nvPr>
        </p:nvSpPr>
        <p:spPr>
          <a:xfrm>
            <a:off x="1039905" y="2161836"/>
            <a:ext cx="7207623" cy="3719011"/>
          </a:xfrm>
        </p:spPr>
        <p:txBody>
          <a:bodyPr>
            <a:normAutofit/>
          </a:bodyPr>
          <a:lstStyle/>
          <a:p>
            <a:pPr marL="0" indent="0">
              <a:buNone/>
            </a:pPr>
            <a:r>
              <a:rPr lang="en-US" dirty="0" err="1" smtClean="0"/>
              <a:t>Bespreek</a:t>
            </a:r>
            <a:r>
              <a:rPr lang="en-US" dirty="0" smtClean="0"/>
              <a:t> de </a:t>
            </a:r>
            <a:r>
              <a:rPr lang="en-US" dirty="0" err="1" smtClean="0"/>
              <a:t>antwoorden</a:t>
            </a:r>
            <a:r>
              <a:rPr lang="en-US" dirty="0" smtClean="0"/>
              <a:t>:</a:t>
            </a:r>
            <a:endParaRPr lang="en-US" dirty="0" smtClean="0"/>
          </a:p>
          <a:p>
            <a:pPr lvl="0"/>
            <a:r>
              <a:rPr lang="nl-NL" dirty="0"/>
              <a:t>Wat deden de leerlingen in deze les?</a:t>
            </a:r>
          </a:p>
          <a:p>
            <a:r>
              <a:rPr lang="nl-NL" dirty="0"/>
              <a:t>Wat deed de docent in deze les? </a:t>
            </a:r>
            <a:endParaRPr lang="en-US" dirty="0" smtClean="0"/>
          </a:p>
          <a:p>
            <a:pPr marL="0" indent="0">
              <a:buNone/>
            </a:pPr>
            <a:endParaRPr lang="en-US" dirty="0" smtClean="0"/>
          </a:p>
          <a:p>
            <a:pPr marL="0" indent="0">
              <a:buNone/>
            </a:pPr>
            <a:r>
              <a:rPr lang="en-US" dirty="0" err="1" smtClean="0"/>
              <a:t>Schrijf</a:t>
            </a:r>
            <a:r>
              <a:rPr lang="en-US" dirty="0" smtClean="0"/>
              <a:t> </a:t>
            </a:r>
            <a:r>
              <a:rPr lang="en-US" dirty="0" err="1" smtClean="0"/>
              <a:t>belangrijke</a:t>
            </a:r>
            <a:r>
              <a:rPr lang="en-US" dirty="0" smtClean="0"/>
              <a:t> </a:t>
            </a:r>
            <a:r>
              <a:rPr lang="en-US" dirty="0" err="1" smtClean="0"/>
              <a:t>dingen</a:t>
            </a:r>
            <a:r>
              <a:rPr lang="en-US" dirty="0" smtClean="0"/>
              <a:t> op</a:t>
            </a:r>
            <a:endParaRPr lang="en-US" dirty="0" smtClean="0"/>
          </a:p>
        </p:txBody>
      </p:sp>
      <p:pic>
        <p:nvPicPr>
          <p:cNvPr id="5" name="Picture 4" descr="teamwork.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7009" y="666774"/>
            <a:ext cx="1065792" cy="1080000"/>
          </a:xfrm>
          <a:prstGeom prst="rect">
            <a:avLst/>
          </a:prstGeom>
        </p:spPr>
      </p:pic>
    </p:spTree>
    <p:extLst>
      <p:ext uri="{BB962C8B-B14F-4D97-AF65-F5344CB8AC3E}">
        <p14:creationId xmlns:p14="http://schemas.microsoft.com/office/powerpoint/2010/main" val="13849804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6555" y="651362"/>
            <a:ext cx="8229600" cy="1143000"/>
          </a:xfrm>
        </p:spPr>
        <p:txBody>
          <a:bodyPr/>
          <a:lstStyle/>
          <a:p>
            <a:r>
              <a:rPr lang="en-US" dirty="0" err="1" smtClean="0"/>
              <a:t>Discussie</a:t>
            </a:r>
            <a:endParaRPr lang="en-US" dirty="0"/>
          </a:p>
        </p:txBody>
      </p:sp>
      <p:sp>
        <p:nvSpPr>
          <p:cNvPr id="3" name="Content Placeholder 2"/>
          <p:cNvSpPr>
            <a:spLocks noGrp="1"/>
          </p:cNvSpPr>
          <p:nvPr>
            <p:ph idx="1"/>
          </p:nvPr>
        </p:nvSpPr>
        <p:spPr>
          <a:xfrm>
            <a:off x="1061180" y="2317043"/>
            <a:ext cx="7080349" cy="3218085"/>
          </a:xfrm>
        </p:spPr>
        <p:txBody>
          <a:bodyPr>
            <a:normAutofit/>
          </a:bodyPr>
          <a:lstStyle/>
          <a:p>
            <a:pPr marL="0" indent="0">
              <a:buNone/>
            </a:pPr>
            <a:r>
              <a:rPr lang="en-US" dirty="0" err="1" smtClean="0"/>
              <a:t>Deel</a:t>
            </a:r>
            <a:r>
              <a:rPr lang="en-US" dirty="0" smtClean="0"/>
              <a:t> de </a:t>
            </a:r>
            <a:r>
              <a:rPr lang="en-US" dirty="0" err="1" smtClean="0"/>
              <a:t>antwoorden</a:t>
            </a:r>
            <a:r>
              <a:rPr lang="en-US" dirty="0" smtClean="0"/>
              <a:t>. </a:t>
            </a:r>
            <a:endParaRPr lang="en-US" dirty="0" smtClean="0"/>
          </a:p>
          <a:p>
            <a:pPr marL="0" indent="0">
              <a:buNone/>
            </a:pPr>
            <a:endParaRPr lang="en-US" dirty="0" smtClean="0"/>
          </a:p>
          <a:p>
            <a:pPr marL="0" indent="0">
              <a:buNone/>
            </a:pPr>
            <a:r>
              <a:rPr lang="en-US" dirty="0" smtClean="0"/>
              <a:t>Hoe </a:t>
            </a:r>
            <a:r>
              <a:rPr lang="en-US" dirty="0" err="1" smtClean="0"/>
              <a:t>verschilt</a:t>
            </a:r>
            <a:r>
              <a:rPr lang="en-US" dirty="0" smtClean="0"/>
              <a:t> </a:t>
            </a:r>
            <a:r>
              <a:rPr lang="en-US" dirty="0" err="1" smtClean="0"/>
              <a:t>deze</a:t>
            </a:r>
            <a:r>
              <a:rPr lang="en-US" dirty="0" smtClean="0"/>
              <a:t> les van </a:t>
            </a:r>
            <a:r>
              <a:rPr lang="en-US" dirty="0" err="1" smtClean="0"/>
              <a:t>een</a:t>
            </a:r>
            <a:r>
              <a:rPr lang="en-US" dirty="0" smtClean="0"/>
              <a:t> </a:t>
            </a:r>
            <a:r>
              <a:rPr lang="en-US" dirty="0" err="1" smtClean="0"/>
              <a:t>traditionele</a:t>
            </a:r>
            <a:r>
              <a:rPr lang="en-US" dirty="0" smtClean="0"/>
              <a:t> les?</a:t>
            </a:r>
            <a:endParaRPr lang="en-US" dirty="0"/>
          </a:p>
        </p:txBody>
      </p:sp>
      <p:pic>
        <p:nvPicPr>
          <p:cNvPr id="5" name="Picture 4" descr="class.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0523" y="651362"/>
            <a:ext cx="1065795" cy="1080000"/>
          </a:xfrm>
          <a:prstGeom prst="rect">
            <a:avLst/>
          </a:prstGeom>
        </p:spPr>
      </p:pic>
    </p:spTree>
    <p:extLst>
      <p:ext uri="{BB962C8B-B14F-4D97-AF65-F5344CB8AC3E}">
        <p14:creationId xmlns:p14="http://schemas.microsoft.com/office/powerpoint/2010/main" val="4109295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Finishing off</a:t>
            </a:r>
            <a:endParaRPr lang="en-US" dirty="0"/>
          </a:p>
        </p:txBody>
      </p:sp>
      <p:sp>
        <p:nvSpPr>
          <p:cNvPr id="3" name="Content Placeholder 2"/>
          <p:cNvSpPr>
            <a:spLocks noGrp="1"/>
          </p:cNvSpPr>
          <p:nvPr>
            <p:ph idx="1"/>
          </p:nvPr>
        </p:nvSpPr>
        <p:spPr>
          <a:xfrm>
            <a:off x="1739153" y="1882402"/>
            <a:ext cx="6524154" cy="3586069"/>
          </a:xfrm>
        </p:spPr>
        <p:txBody>
          <a:bodyPr>
            <a:normAutofit/>
          </a:bodyPr>
          <a:lstStyle/>
          <a:p>
            <a:pPr marL="0" indent="0">
              <a:buNone/>
            </a:pPr>
            <a:r>
              <a:rPr lang="en-GB" dirty="0" smtClean="0"/>
              <a:t>Plan </a:t>
            </a:r>
            <a:r>
              <a:rPr lang="en-GB" dirty="0" err="1" smtClean="0"/>
              <a:t>een</a:t>
            </a:r>
            <a:r>
              <a:rPr lang="en-GB" dirty="0" smtClean="0"/>
              <a:t> </a:t>
            </a:r>
            <a:r>
              <a:rPr lang="en-GB" dirty="0" err="1" smtClean="0"/>
              <a:t>onderzoekend</a:t>
            </a:r>
            <a:r>
              <a:rPr lang="en-GB" dirty="0" smtClean="0"/>
              <a:t>-</a:t>
            </a:r>
            <a:r>
              <a:rPr lang="en-GB" dirty="0" err="1" smtClean="0"/>
              <a:t>leren</a:t>
            </a:r>
            <a:r>
              <a:rPr lang="en-GB" dirty="0" smtClean="0"/>
              <a:t>-les in </a:t>
            </a:r>
            <a:r>
              <a:rPr lang="en-GB" dirty="0" err="1" smtClean="0"/>
              <a:t>en</a:t>
            </a:r>
            <a:r>
              <a:rPr lang="en-GB" dirty="0" smtClean="0"/>
              <a:t> </a:t>
            </a:r>
            <a:r>
              <a:rPr lang="en-GB" dirty="0" err="1" smtClean="0"/>
              <a:t>stel</a:t>
            </a:r>
            <a:r>
              <a:rPr lang="en-GB" dirty="0" smtClean="0"/>
              <a:t> </a:t>
            </a:r>
            <a:r>
              <a:rPr lang="en-GB" dirty="0" err="1" smtClean="0"/>
              <a:t>een</a:t>
            </a:r>
            <a:r>
              <a:rPr lang="en-GB" dirty="0" smtClean="0"/>
              <a:t> </a:t>
            </a:r>
            <a:r>
              <a:rPr lang="en-GB" dirty="0" err="1" smtClean="0"/>
              <a:t>onderzoeksvraag</a:t>
            </a:r>
            <a:r>
              <a:rPr lang="en-GB" dirty="0" smtClean="0"/>
              <a:t> op, die </a:t>
            </a:r>
            <a:r>
              <a:rPr lang="en-GB" dirty="0" err="1" smtClean="0"/>
              <a:t>onderzocht</a:t>
            </a:r>
            <a:r>
              <a:rPr lang="en-GB" dirty="0" smtClean="0"/>
              <a:t> </a:t>
            </a:r>
            <a:r>
              <a:rPr lang="en-GB" dirty="0" err="1" smtClean="0"/>
              <a:t>kan</a:t>
            </a:r>
            <a:r>
              <a:rPr lang="en-GB" dirty="0" smtClean="0"/>
              <a:t> </a:t>
            </a:r>
            <a:r>
              <a:rPr lang="en-GB" dirty="0" err="1" smtClean="0"/>
              <a:t>worden</a:t>
            </a:r>
            <a:r>
              <a:rPr lang="en-GB" dirty="0" smtClean="0"/>
              <a:t> met de </a:t>
            </a:r>
            <a:r>
              <a:rPr lang="en-GB" dirty="0" err="1" smtClean="0"/>
              <a:t>groep</a:t>
            </a:r>
            <a:r>
              <a:rPr lang="en-GB" dirty="0" smtClean="0"/>
              <a:t>.</a:t>
            </a:r>
            <a:endParaRPr lang="en-GB" dirty="0" smtClean="0"/>
          </a:p>
          <a:p>
            <a:pPr marL="0" indent="0">
              <a:buNone/>
            </a:pPr>
            <a:endParaRPr lang="en-GB" dirty="0" smtClean="0"/>
          </a:p>
          <a:p>
            <a:pPr marL="0" indent="0">
              <a:buNone/>
            </a:pPr>
            <a:r>
              <a:rPr lang="en-GB" dirty="0" err="1" smtClean="0"/>
              <a:t>Reflecteer</a:t>
            </a:r>
            <a:r>
              <a:rPr lang="en-GB" dirty="0" smtClean="0"/>
              <a:t> </a:t>
            </a:r>
            <a:r>
              <a:rPr lang="en-GB" dirty="0" err="1" smtClean="0"/>
              <a:t>hierop</a:t>
            </a:r>
            <a:r>
              <a:rPr lang="en-GB" dirty="0" smtClean="0"/>
              <a:t> </a:t>
            </a:r>
            <a:r>
              <a:rPr lang="en-GB" dirty="0" err="1" smtClean="0"/>
              <a:t>voor</a:t>
            </a:r>
            <a:r>
              <a:rPr lang="en-GB" dirty="0" smtClean="0"/>
              <a:t> de </a:t>
            </a:r>
            <a:r>
              <a:rPr lang="en-GB" dirty="0" err="1" smtClean="0"/>
              <a:t>volgende</a:t>
            </a:r>
            <a:r>
              <a:rPr lang="en-GB" dirty="0" smtClean="0"/>
              <a:t> </a:t>
            </a:r>
            <a:r>
              <a:rPr lang="en-GB" dirty="0" err="1" smtClean="0"/>
              <a:t>sessie</a:t>
            </a:r>
            <a:r>
              <a:rPr lang="en-GB" dirty="0" smtClean="0"/>
              <a:t>.</a:t>
            </a:r>
            <a:endParaRPr lang="en-US" dirty="0"/>
          </a:p>
        </p:txBody>
      </p:sp>
      <p:pic>
        <p:nvPicPr>
          <p:cNvPr id="5" name="Picture 4" descr="nextsteps.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3917484"/>
            <a:ext cx="1080000" cy="1080000"/>
          </a:xfrm>
          <a:prstGeom prst="rect">
            <a:avLst/>
          </a:prstGeom>
        </p:spPr>
      </p:pic>
      <p:pic>
        <p:nvPicPr>
          <p:cNvPr id="6" name="Picture 5" descr="class.gi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3710" y="433301"/>
            <a:ext cx="1065790" cy="1080000"/>
          </a:xfrm>
          <a:prstGeom prst="rect">
            <a:avLst/>
          </a:prstGeom>
        </p:spPr>
      </p:pic>
    </p:spTree>
    <p:extLst>
      <p:ext uri="{BB962C8B-B14F-4D97-AF65-F5344CB8AC3E}">
        <p14:creationId xmlns:p14="http://schemas.microsoft.com/office/powerpoint/2010/main" val="21245279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423</Words>
  <Application>Microsoft Office PowerPoint</Application>
  <PresentationFormat>On-screen Show (4:3)</PresentationFormat>
  <Paragraphs>40</Paragraphs>
  <Slides>6</Slides>
  <Notes>5</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Onderzoekend leren  Wat gebeurt er in een onderzoekend-leren-klas?</vt:lpstr>
      <vt:lpstr>Overzicht</vt:lpstr>
      <vt:lpstr>PowerPoint Presentation</vt:lpstr>
      <vt:lpstr>Docenten en leerlingen in een onderzoekend-leren-les</vt:lpstr>
      <vt:lpstr>Discussie</vt:lpstr>
      <vt:lpstr>Finishing off</vt:lpstr>
    </vt:vector>
  </TitlesOfParts>
  <Company>Graduate School of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Domain: Issue (e.g. WoW) Question (e.g. M&amp;S in the WoW)</dc:title>
  <dc:creator>Marie Joubert</dc:creator>
  <cp:lastModifiedBy>Koffijberg, I.J.P. (Ilse)</cp:lastModifiedBy>
  <cp:revision>50</cp:revision>
  <dcterms:created xsi:type="dcterms:W3CDTF">2014-04-13T14:15:20Z</dcterms:created>
  <dcterms:modified xsi:type="dcterms:W3CDTF">2017-06-13T11:11:08Z</dcterms:modified>
</cp:coreProperties>
</file>