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9" r:id="rId6"/>
    <p:sldId id="280" r:id="rId7"/>
    <p:sldId id="281" r:id="rId8"/>
    <p:sldId id="260" r:id="rId9"/>
    <p:sldId id="268" r:id="rId10"/>
    <p:sldId id="275" r:id="rId11"/>
    <p:sldId id="269" r:id="rId12"/>
    <p:sldId id="282" r:id="rId13"/>
    <p:sldId id="276" r:id="rId14"/>
    <p:sldId id="278" r:id="rId15"/>
    <p:sldId id="283" r:id="rId16"/>
    <p:sldId id="284" r:id="rId17"/>
    <p:sldId id="273" r:id="rId18"/>
    <p:sldId id="270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975"/>
    <a:srgbClr val="6C0000"/>
    <a:srgbClr val="946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75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55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1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27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7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15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43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61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1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56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alpha val="30000"/>
                <a:lumMod val="16000"/>
              </a:schemeClr>
            </a:gs>
            <a:gs pos="0">
              <a:schemeClr val="accent1">
                <a:lumMod val="45000"/>
                <a:lumOff val="5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28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F575C-7A37-49EC-90DD-5D94B4B8DFA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562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LOB</a:t>
            </a:r>
            <a:br>
              <a:rPr lang="nl-NL" sz="6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6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Motieven</a:t>
            </a:r>
            <a:endParaRPr lang="nl-NL" sz="66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Wat wil ik?</a:t>
            </a:r>
          </a:p>
          <a:p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96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Wat vind jij belangrijk….</a:t>
            </a:r>
            <a:br>
              <a:rPr lang="nl-NL" dirty="0">
                <a:solidFill>
                  <a:srgbClr val="C00000"/>
                </a:solidFill>
              </a:rPr>
            </a:br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28784" b="33924"/>
          <a:stretch/>
        </p:blipFill>
        <p:spPr>
          <a:xfrm>
            <a:off x="1339402" y="1027906"/>
            <a:ext cx="9272789" cy="262353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03" y="3651441"/>
            <a:ext cx="9272789" cy="31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1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1263" y="2327902"/>
            <a:ext cx="7739489" cy="43513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7" y="154547"/>
            <a:ext cx="4221051" cy="28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6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741" y="16429"/>
            <a:ext cx="9684913" cy="68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9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47" y="49808"/>
            <a:ext cx="9697792" cy="686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5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dirty="0"/>
              <a:t/>
            </a:r>
            <a:br>
              <a:rPr lang="nl-NL" sz="8000" dirty="0"/>
            </a:br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dirty="0" smtClean="0"/>
              <a:t>Het moodboard stuur je op naar </a:t>
            </a:r>
            <a:br>
              <a:rPr lang="nl-NL" sz="8000" dirty="0" smtClean="0"/>
            </a:br>
            <a:r>
              <a:rPr lang="nl-NL" sz="8000" dirty="0" smtClean="0">
                <a:solidFill>
                  <a:schemeClr val="accent2">
                    <a:lumMod val="75000"/>
                  </a:schemeClr>
                </a:solidFill>
              </a:rPr>
              <a:t>kwant@groenewelle.nl</a:t>
            </a:r>
            <a:endParaRPr lang="nl-NL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10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 smtClean="0">
                <a:latin typeface="Arial Black" panose="020B0A04020102020204" pitchFamily="34" charset="0"/>
              </a:rPr>
              <a:t/>
            </a:r>
            <a:br>
              <a:rPr lang="nl-NL" sz="4800" dirty="0" smtClean="0">
                <a:latin typeface="Arial Black" panose="020B0A04020102020204" pitchFamily="34" charset="0"/>
              </a:rPr>
            </a:br>
            <a:r>
              <a:rPr lang="nl-NL" sz="4800" dirty="0">
                <a:latin typeface="Arial Black" panose="020B0A04020102020204" pitchFamily="34" charset="0"/>
              </a:rPr>
              <a:t/>
            </a:r>
            <a:br>
              <a:rPr lang="nl-NL" sz="4800" dirty="0">
                <a:latin typeface="Arial Black" panose="020B0A04020102020204" pitchFamily="34" charset="0"/>
              </a:rPr>
            </a:br>
            <a:r>
              <a:rPr lang="nl-NL" sz="4800" dirty="0" smtClean="0">
                <a:latin typeface="Arial Black" panose="020B0A04020102020204" pitchFamily="34" charset="0"/>
              </a:rPr>
              <a:t/>
            </a:r>
            <a:br>
              <a:rPr lang="nl-NL" sz="4800" dirty="0" smtClean="0">
                <a:latin typeface="Arial Black" panose="020B0A04020102020204" pitchFamily="34" charset="0"/>
              </a:rPr>
            </a:br>
            <a:r>
              <a:rPr lang="nl-NL" sz="4800" dirty="0">
                <a:latin typeface="Arial Black" panose="020B0A04020102020204" pitchFamily="34" charset="0"/>
              </a:rPr>
              <a:t/>
            </a:r>
            <a:br>
              <a:rPr lang="nl-NL" sz="4800" dirty="0">
                <a:latin typeface="Arial Black" panose="020B0A04020102020204" pitchFamily="34" charset="0"/>
              </a:rPr>
            </a:br>
            <a:r>
              <a:rPr lang="nl-NL" sz="4800" dirty="0" smtClean="0">
                <a:latin typeface="Arial Black" panose="020B0A04020102020204" pitchFamily="34" charset="0"/>
              </a:rPr>
              <a:t/>
            </a:r>
            <a:br>
              <a:rPr lang="nl-NL" sz="4800" dirty="0" smtClean="0">
                <a:latin typeface="Arial Black" panose="020B0A04020102020204" pitchFamily="34" charset="0"/>
              </a:rPr>
            </a:br>
            <a:r>
              <a:rPr lang="nl-NL" sz="4800" dirty="0">
                <a:latin typeface="Arial Black" panose="020B0A04020102020204" pitchFamily="34" charset="0"/>
              </a:rPr>
              <a:t/>
            </a:r>
            <a:br>
              <a:rPr lang="nl-NL" sz="4800" dirty="0">
                <a:latin typeface="Arial Black" panose="020B0A04020102020204" pitchFamily="34" charset="0"/>
              </a:rPr>
            </a:br>
            <a:r>
              <a:rPr lang="nl-NL" sz="4800" dirty="0" smtClean="0">
                <a:latin typeface="Arial Black" panose="020B0A04020102020204" pitchFamily="34" charset="0"/>
              </a:rPr>
              <a:t/>
            </a:r>
            <a:br>
              <a:rPr lang="nl-NL" sz="4800" dirty="0" smtClean="0">
                <a:latin typeface="Arial Black" panose="020B0A04020102020204" pitchFamily="34" charset="0"/>
              </a:rPr>
            </a:br>
            <a:r>
              <a:rPr lang="nl-NL" sz="4800" dirty="0" smtClean="0">
                <a:latin typeface="Arial Black" panose="020B0A04020102020204" pitchFamily="34" charset="0"/>
              </a:rPr>
              <a:t>Ready </a:t>
            </a:r>
            <a:r>
              <a:rPr lang="nl-NL" sz="4800" dirty="0" err="1" smtClean="0">
                <a:latin typeface="Arial Black" panose="020B0A04020102020204" pitchFamily="34" charset="0"/>
              </a:rPr>
              <a:t>for</a:t>
            </a:r>
            <a:r>
              <a:rPr lang="nl-NL" sz="4800" dirty="0" smtClean="0">
                <a:latin typeface="Arial Black" panose="020B0A04020102020204" pitchFamily="34" charset="0"/>
              </a:rPr>
              <a:t> start?</a:t>
            </a:r>
            <a:endParaRPr lang="nl-NL" sz="4800" dirty="0">
              <a:latin typeface="Arial Black" panose="020B0A040201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822325"/>
            <a:ext cx="5143500" cy="5143500"/>
          </a:xfrm>
        </p:spPr>
      </p:pic>
    </p:spTree>
    <p:extLst>
      <p:ext uri="{BB962C8B-B14F-4D97-AF65-F5344CB8AC3E}">
        <p14:creationId xmlns:p14="http://schemas.microsoft.com/office/powerpoint/2010/main" val="60461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>
                <a:solidFill>
                  <a:srgbClr val="FF0000"/>
                </a:solidFill>
              </a:rPr>
              <a:t>Succes!</a:t>
            </a:r>
            <a:endParaRPr lang="nl-NL" sz="6000" b="1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17582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71056"/>
            <a:ext cx="10058400" cy="7857121"/>
          </a:xfrm>
        </p:spPr>
      </p:pic>
    </p:spTree>
    <p:extLst>
      <p:ext uri="{BB962C8B-B14F-4D97-AF65-F5344CB8AC3E}">
        <p14:creationId xmlns:p14="http://schemas.microsoft.com/office/powerpoint/2010/main" val="353921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6" y="-258275"/>
            <a:ext cx="7495503" cy="7828638"/>
          </a:xfrm>
        </p:spPr>
      </p:pic>
    </p:spTree>
    <p:extLst>
      <p:ext uri="{BB962C8B-B14F-4D97-AF65-F5344CB8AC3E}">
        <p14:creationId xmlns:p14="http://schemas.microsoft.com/office/powerpoint/2010/main" val="394997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6" y="365125"/>
            <a:ext cx="10615868" cy="5988438"/>
          </a:xfrm>
        </p:spPr>
      </p:pic>
    </p:spTree>
    <p:extLst>
      <p:ext uri="{BB962C8B-B14F-4D97-AF65-F5344CB8AC3E}">
        <p14:creationId xmlns:p14="http://schemas.microsoft.com/office/powerpoint/2010/main" val="343640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6575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	</a:t>
            </a:r>
            <a:r>
              <a:rPr lang="nl-NL" dirty="0" smtClean="0">
                <a:latin typeface="Goudy Stout" panose="0202090407030B020401" pitchFamily="18" charset="0"/>
              </a:rPr>
              <a:t>Loopbaan</a:t>
            </a:r>
            <a:br>
              <a:rPr lang="nl-NL" dirty="0" smtClean="0">
                <a:latin typeface="Goudy Stout" panose="0202090407030B020401" pitchFamily="18" charset="0"/>
              </a:rPr>
            </a:br>
            <a:r>
              <a:rPr lang="nl-NL" dirty="0" smtClean="0">
                <a:latin typeface="Goudy Stout" panose="0202090407030B020401" pitchFamily="18" charset="0"/>
              </a:rPr>
              <a:t>		  </a:t>
            </a:r>
            <a:r>
              <a:rPr lang="nl-NL" dirty="0" err="1" smtClean="0">
                <a:latin typeface="Goudy Stout" panose="0202090407030B020401" pitchFamily="18" charset="0"/>
              </a:rPr>
              <a:t>orientatie</a:t>
            </a:r>
            <a:r>
              <a:rPr lang="nl-NL" dirty="0" smtClean="0">
                <a:latin typeface="Goudy Stout" panose="0202090407030B020401" pitchFamily="18" charset="0"/>
              </a:rPr>
              <a:t>=	</a:t>
            </a:r>
            <a:r>
              <a:rPr lang="nl-NL" dirty="0" smtClean="0"/>
              <a:t>	</a:t>
            </a:r>
            <a:r>
              <a:rPr lang="nl-NL" dirty="0"/>
              <a:t>	</a:t>
            </a:r>
            <a:r>
              <a:rPr lang="nl-NL" dirty="0" smtClean="0"/>
              <a:t>		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	</a:t>
            </a:r>
            <a:r>
              <a:rPr lang="nl-NL" dirty="0" smtClean="0">
                <a:solidFill>
                  <a:srgbClr val="FF0000"/>
                </a:solidFill>
              </a:rPr>
              <a:t>-</a:t>
            </a:r>
            <a:r>
              <a:rPr lang="nl-NL" sz="8000" dirty="0" smtClean="0">
                <a:solidFill>
                  <a:srgbClr val="FF0000"/>
                </a:solidFill>
              </a:rPr>
              <a:t>wie ben je?</a:t>
            </a:r>
            <a:br>
              <a:rPr lang="nl-NL" sz="8000" dirty="0" smtClean="0">
                <a:solidFill>
                  <a:srgbClr val="FF0000"/>
                </a:solidFill>
              </a:rPr>
            </a:br>
            <a:r>
              <a:rPr lang="nl-NL" sz="8000" dirty="0">
                <a:solidFill>
                  <a:srgbClr val="FF0000"/>
                </a:solidFill>
              </a:rPr>
              <a:t>	</a:t>
            </a:r>
            <a:r>
              <a:rPr lang="nl-NL" sz="8000" dirty="0" smtClean="0">
                <a:solidFill>
                  <a:srgbClr val="FF0000"/>
                </a:solidFill>
              </a:rPr>
              <a:t>		-wat wil je?</a:t>
            </a:r>
            <a:br>
              <a:rPr lang="nl-NL" sz="8000" dirty="0" smtClean="0">
                <a:solidFill>
                  <a:srgbClr val="FF0000"/>
                </a:solidFill>
              </a:rPr>
            </a:br>
            <a:r>
              <a:rPr lang="nl-NL" sz="8000" dirty="0">
                <a:solidFill>
                  <a:srgbClr val="FF0000"/>
                </a:solidFill>
              </a:rPr>
              <a:t>	</a:t>
            </a:r>
            <a:r>
              <a:rPr lang="nl-NL" sz="8000" dirty="0" smtClean="0">
                <a:solidFill>
                  <a:srgbClr val="FF0000"/>
                </a:solidFill>
              </a:rPr>
              <a:t>		-wat kun je?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872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kan			je helpen oriënteren op je 					loopbaan?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590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Capaciteitenreflectie: beschouwen van capaciteiten die van belang zijn voor de loopbaan; (wat kan ik) </a:t>
            </a:r>
          </a:p>
          <a:p>
            <a:r>
              <a:rPr lang="nl-NL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Motievenreflectie</a:t>
            </a:r>
            <a:r>
              <a:rPr lang="nl-NL" dirty="0">
                <a:solidFill>
                  <a:schemeClr val="accent4"/>
                </a:solidFill>
                <a:latin typeface="Arial Narrow" panose="020B0606020202030204" pitchFamily="34" charset="0"/>
              </a:rPr>
              <a:t>: beschouwen van wensen en waarden die van belang zijn voor de loopbaan; (wat wil ik) </a:t>
            </a:r>
          </a:p>
          <a:p>
            <a:r>
              <a:rPr lang="nl-N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Werkexploratie: onderzoeken van werkmogelijkheden; (waar kan het) </a:t>
            </a:r>
          </a:p>
          <a:p>
            <a:r>
              <a:rPr lang="nl-NL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Loopbaansturing: maken van keuzes en ondernemen van actie om werk en leren aan te laten sluiten bij eigen capaciteiten en motieven; (hoe kan ik dat doen) </a:t>
            </a:r>
          </a:p>
          <a:p>
            <a:r>
              <a:rPr lang="nl-NL" dirty="0">
                <a:solidFill>
                  <a:srgbClr val="FFC000"/>
                </a:solidFill>
                <a:latin typeface="Arial Narrow" panose="020B0606020202030204" pitchFamily="34" charset="0"/>
              </a:rPr>
              <a:t>Netwerken: opbouwen en onderhouden van contacten gericht op loopbaanontwikkeling (wie kan mij helpen) </a:t>
            </a:r>
          </a:p>
          <a:p>
            <a:r>
              <a:rPr lang="nl-NL" dirty="0">
                <a:solidFill>
                  <a:srgbClr val="FF0000"/>
                </a:solidFill>
                <a:latin typeface="Arial Narrow" panose="020B0606020202030204" pitchFamily="34" charset="0"/>
              </a:rPr>
              <a:t>Samengevat zoals ook verwoord is in de visie op onderwijs: 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	</a:t>
            </a:r>
            <a:r>
              <a:rPr lang="nl-NL" sz="4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Wie </a:t>
            </a:r>
            <a:r>
              <a:rPr lang="nl-NL" sz="4800" dirty="0">
                <a:solidFill>
                  <a:srgbClr val="FF0000"/>
                </a:solidFill>
                <a:latin typeface="Arial Narrow" panose="020B0606020202030204" pitchFamily="34" charset="0"/>
              </a:rPr>
              <a:t>ben ik? – Wat wil ik? – Wat kan ik? </a:t>
            </a:r>
          </a:p>
          <a:p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747" y="-109097"/>
            <a:ext cx="2274005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9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2000" i="1" dirty="0" smtClean="0">
                <a:solidFill>
                  <a:srgbClr val="7030A0"/>
                </a:solidFill>
                <a:latin typeface="Arial Narrow" panose="020B0606020202030204" pitchFamily="34" charset="0"/>
                <a:ea typeface="+mn-ea"/>
                <a:cs typeface="+mn-cs"/>
              </a:rPr>
              <a:t>‘Motievenreflectie</a:t>
            </a:r>
            <a:r>
              <a:rPr lang="nl-NL" sz="2000" i="1" dirty="0">
                <a:solidFill>
                  <a:srgbClr val="7030A0"/>
                </a:solidFill>
                <a:latin typeface="Arial Narrow" panose="020B0606020202030204" pitchFamily="34" charset="0"/>
                <a:ea typeface="+mn-ea"/>
                <a:cs typeface="+mn-cs"/>
              </a:rPr>
              <a:t>: beschouwen van wensen en waarden die van belang zijn voor de loopbaan; </a:t>
            </a:r>
            <a:r>
              <a:rPr lang="nl-NL" sz="2000" i="1" dirty="0" smtClean="0">
                <a:solidFill>
                  <a:srgbClr val="7030A0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2000" i="1" dirty="0" smtClean="0">
                <a:solidFill>
                  <a:srgbClr val="7030A0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FFFF00"/>
                </a:solidFill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lang="nl-NL" sz="4000" dirty="0">
                <a:solidFill>
                  <a:srgbClr val="FFFF00"/>
                </a:solidFill>
                <a:latin typeface="Arial Narrow" panose="020B0606020202030204" pitchFamily="34" charset="0"/>
                <a:ea typeface="+mn-ea"/>
                <a:cs typeface="+mn-cs"/>
              </a:rPr>
              <a:t>wat wil ik</a:t>
            </a:r>
            <a:r>
              <a:rPr lang="nl-NL" sz="4000" dirty="0" smtClean="0">
                <a:solidFill>
                  <a:srgbClr val="FFFF00"/>
                </a:solidFill>
                <a:latin typeface="Arial Narrow" panose="020B0606020202030204" pitchFamily="34" charset="0"/>
                <a:ea typeface="+mn-ea"/>
                <a:cs typeface="+mn-cs"/>
              </a:rPr>
              <a:t>)’</a:t>
            </a: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lang="nl-NL" sz="3200" dirty="0" smtClean="0">
                <a:solidFill>
                  <a:srgbClr val="FF0000"/>
                </a:solidFill>
                <a:latin typeface="Lucida Handwriting" panose="03010101010101010101" pitchFamily="66" charset="0"/>
                <a:ea typeface="+mn-ea"/>
                <a:cs typeface="+mn-cs"/>
              </a:rPr>
              <a:t>Hoe ziet jou toekomstdroom eruit? </a:t>
            </a:r>
            <a:r>
              <a:rPr lang="nl-NL" sz="6600" dirty="0">
                <a:solidFill>
                  <a:srgbClr val="FF0000"/>
                </a:solidFill>
                <a:latin typeface="Lucida Handwriting" panose="03010101010101010101" pitchFamily="66" charset="0"/>
                <a:ea typeface="+mn-ea"/>
                <a:cs typeface="+mn-cs"/>
              </a:rPr>
              <a:t/>
            </a:r>
            <a:br>
              <a:rPr lang="nl-NL" sz="6600" dirty="0">
                <a:solidFill>
                  <a:srgbClr val="FF0000"/>
                </a:solidFill>
                <a:latin typeface="Lucida Handwriting" panose="03010101010101010101" pitchFamily="66" charset="0"/>
                <a:ea typeface="+mn-ea"/>
                <a:cs typeface="+mn-cs"/>
              </a:rPr>
            </a:br>
            <a:endParaRPr lang="nl-NL" sz="66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32" y="1549758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2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dirty="0"/>
              <a:t/>
            </a:r>
            <a:br>
              <a:rPr lang="nl-NL" sz="8000" dirty="0"/>
            </a:br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i="1" dirty="0">
                <a:latin typeface="Algerian" panose="04020705040A02060702" pitchFamily="82" charset="0"/>
              </a:rPr>
              <a:t/>
            </a:r>
            <a:br>
              <a:rPr lang="nl-NL" sz="8000" i="1" dirty="0">
                <a:latin typeface="Algerian" panose="04020705040A02060702" pitchFamily="82" charset="0"/>
              </a:rPr>
            </a:br>
            <a:r>
              <a:rPr lang="nl-NL" sz="8000" i="1" dirty="0" smtClean="0">
                <a:latin typeface="Algerian" panose="04020705040A02060702" pitchFamily="82" charset="0"/>
              </a:rPr>
              <a:t>Daar gaan we mee aan de slag!</a:t>
            </a:r>
            <a:br>
              <a:rPr lang="nl-NL" sz="8000" i="1" dirty="0" smtClean="0">
                <a:latin typeface="Algerian" panose="04020705040A02060702" pitchFamily="82" charset="0"/>
              </a:rPr>
            </a:br>
            <a:endParaRPr lang="nl-NL" sz="8000" i="1" dirty="0">
              <a:latin typeface="Algerian" panose="04020705040A02060702" pitchFamily="82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15" y="3786187"/>
            <a:ext cx="4457397" cy="3071813"/>
          </a:xfrm>
        </p:spPr>
      </p:pic>
    </p:spTree>
    <p:extLst>
      <p:ext uri="{BB962C8B-B14F-4D97-AF65-F5344CB8AC3E}">
        <p14:creationId xmlns:p14="http://schemas.microsoft.com/office/powerpoint/2010/main" val="16421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>
                <a:latin typeface="Algerian" panose="04020705040A02060702" pitchFamily="82" charset="0"/>
              </a:rPr>
              <a:t>Opdracht</a:t>
            </a:r>
            <a:endParaRPr lang="nl-NL" sz="6000" dirty="0">
              <a:latin typeface="Algerian" panose="04020705040A02060702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Beantwoord de vragen</a:t>
            </a:r>
          </a:p>
          <a:p>
            <a:pPr marL="0" indent="0">
              <a:buNone/>
            </a:pPr>
            <a:endParaRPr lang="nl-NL" dirty="0" smtClean="0">
              <a:solidFill>
                <a:srgbClr val="C00000"/>
              </a:solidFill>
            </a:endParaRPr>
          </a:p>
          <a:p>
            <a:r>
              <a:rPr lang="nl-NL" dirty="0" smtClean="0">
                <a:solidFill>
                  <a:srgbClr val="C00000"/>
                </a:solidFill>
              </a:rPr>
              <a:t>Maak een moodboard van je toekomstdroom, 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C00000"/>
                </a:solidFill>
              </a:rPr>
              <a:t>   waarin je deze vragen en antwoorden verwerkt/noteert</a:t>
            </a:r>
          </a:p>
          <a:p>
            <a:pPr marL="0" indent="0">
              <a:buNone/>
            </a:pPr>
            <a:r>
              <a:rPr lang="nl-NL" sz="4400" dirty="0" smtClean="0">
                <a:solidFill>
                  <a:srgbClr val="BF0975"/>
                </a:solidFill>
                <a:latin typeface="Freestyle Script" panose="030804020302050B0404" pitchFamily="66" charset="0"/>
              </a:rPr>
              <a:t>(Een moodboard maak je bijvoorbeeld via Pinterest, of </a:t>
            </a:r>
            <a:r>
              <a:rPr lang="nl-NL" sz="4400" dirty="0" err="1" smtClean="0">
                <a:solidFill>
                  <a:srgbClr val="BF0975"/>
                </a:solidFill>
                <a:latin typeface="Freestyle Script" panose="030804020302050B0404" pitchFamily="66" charset="0"/>
              </a:rPr>
              <a:t>Powerpoint</a:t>
            </a:r>
            <a:r>
              <a:rPr lang="nl-NL" sz="4400" dirty="0" smtClean="0">
                <a:solidFill>
                  <a:srgbClr val="BF0975"/>
                </a:solidFill>
                <a:latin typeface="Freestyle Script" panose="030804020302050B0404" pitchFamily="66" charset="0"/>
              </a:rPr>
              <a:t>, of desnoods in een Word documentje….)</a:t>
            </a:r>
            <a:endParaRPr lang="nl-NL" sz="4400" dirty="0">
              <a:solidFill>
                <a:srgbClr val="BF0975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3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C3D7CF-ADB2-4B08-B3DB-EDFFED3D8E94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1D23480-983B-4C8F-88A3-3505E5F35F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F372BE-C820-49D8-B321-752B23BDAE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158</Words>
  <Application>Microsoft Office PowerPoint</Application>
  <PresentationFormat>Breedbeeld</PresentationFormat>
  <Paragraphs>23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7" baseType="lpstr">
      <vt:lpstr>Aharoni</vt:lpstr>
      <vt:lpstr>Algerian</vt:lpstr>
      <vt:lpstr>Arial</vt:lpstr>
      <vt:lpstr>Arial Black</vt:lpstr>
      <vt:lpstr>Arial Narrow</vt:lpstr>
      <vt:lpstr>Calibri</vt:lpstr>
      <vt:lpstr>Calibri Light</vt:lpstr>
      <vt:lpstr>Freestyle Script</vt:lpstr>
      <vt:lpstr>Goudy Stout</vt:lpstr>
      <vt:lpstr>Lucida Handwriting</vt:lpstr>
      <vt:lpstr>Office Theme</vt:lpstr>
      <vt:lpstr>LOB Motieven</vt:lpstr>
      <vt:lpstr>PowerPoint-presentatie</vt:lpstr>
      <vt:lpstr>PowerPoint-presentatie</vt:lpstr>
      <vt:lpstr>PowerPoint-presentatie</vt:lpstr>
      <vt:lpstr> Loopbaan     orientatie=         -wie ben je?    -wat wil je?    -wat kun je? </vt:lpstr>
      <vt:lpstr>Hoe kan   je helpen oriënteren op je      loopbaan? </vt:lpstr>
      <vt:lpstr>          ‘Motievenreflectie: beschouwen van wensen en waarden die van belang zijn voor de loopbaan;  (wat wil ik)’                          Hoe ziet jou toekomstdroom eruit?  </vt:lpstr>
      <vt:lpstr>    Daar gaan we mee aan de slag! </vt:lpstr>
      <vt:lpstr>Opdracht</vt:lpstr>
      <vt:lpstr>Wat vind jij belangrijk…. </vt:lpstr>
      <vt:lpstr>PowerPoint-presentatie</vt:lpstr>
      <vt:lpstr>PowerPoint-presentatie</vt:lpstr>
      <vt:lpstr>PowerPoint-presentatie</vt:lpstr>
      <vt:lpstr>   Het moodboard stuur je op naar  kwant@groenewelle.nl</vt:lpstr>
      <vt:lpstr>       Ready for start?</vt:lpstr>
      <vt:lpstr>Succes!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 Wat moet ik daarmee</dc:title>
  <dc:creator>Hannie Kwant</dc:creator>
  <cp:lastModifiedBy>Hannie Kwant</cp:lastModifiedBy>
  <cp:revision>14</cp:revision>
  <dcterms:created xsi:type="dcterms:W3CDTF">2015-09-22T12:21:20Z</dcterms:created>
  <dcterms:modified xsi:type="dcterms:W3CDTF">2015-09-30T06:26:01Z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0x010100AD796D14A1D5944EBFF95EECFD7ED31F</vt:lpwstr>
  </property>
</Properties>
</file>