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5" r:id="rId4"/>
    <p:sldId id="263" r:id="rId5"/>
    <p:sldId id="258" r:id="rId6"/>
    <p:sldId id="266" r:id="rId7"/>
    <p:sldId id="260" r:id="rId8"/>
    <p:sldId id="267" r:id="rId9"/>
    <p:sldId id="259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14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56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7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36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34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6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34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93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63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18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63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5CA9-9291-49FD-A594-931BB95BEA5D}" type="datetimeFigureOut">
              <a:rPr lang="nl-NL" smtClean="0"/>
              <a:t>21-12-2014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B110-2CCE-4D9D-ADF5-D929059258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82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02229" y="603845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Het metrieke stelsel</a:t>
            </a:r>
          </a:p>
          <a:p>
            <a:pPr algn="ctr"/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Lengte, oppervlakte en inhoud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fbeelding 2" descr="http://upload.wikimedia.org/wikipedia/commons/thumb/e/eb/SI-metrication-world.png/1280px-SI-metrication-world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50" b="4443"/>
          <a:stretch/>
        </p:blipFill>
        <p:spPr bwMode="auto">
          <a:xfrm>
            <a:off x="1247775" y="1988840"/>
            <a:ext cx="6648450" cy="3648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hoek 3"/>
          <p:cNvSpPr/>
          <p:nvPr/>
        </p:nvSpPr>
        <p:spPr>
          <a:xfrm>
            <a:off x="2411760" y="5636915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 </a:t>
            </a:r>
            <a:r>
              <a:rPr lang="nl-NL" b="1" dirty="0"/>
              <a:t>Invoering van het metrieke stelsel in de wereld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85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899592" y="764704"/>
                <a:ext cx="7416824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000" dirty="0" smtClean="0">
                    <a:solidFill>
                      <a:srgbClr val="0070C0"/>
                    </a:solidFill>
                    <a:latin typeface="Cambria Math"/>
                  </a:rPr>
                  <a:t>                                                          </a:t>
                </a:r>
                <a:r>
                  <a:rPr lang="nl-NL" sz="2000" b="1" dirty="0" smtClean="0">
                    <a:solidFill>
                      <a:srgbClr val="0070C0"/>
                    </a:solidFill>
                  </a:rPr>
                  <a:t>kuub                                cc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l-NL" sz="2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>
                            <a:solidFill>
                              <a:srgbClr val="0070C0"/>
                            </a:solidFill>
                            <a:latin typeface="Cambria Math"/>
                          </a:rPr>
                          <m:t>km</m:t>
                        </m:r>
                      </m:e>
                      <m:sup>
                        <m:r>
                          <a:rPr lang="nl-NL" sz="240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>
                    <a:solidFill>
                      <a:srgbClr val="0070C0"/>
                    </a:solidFill>
                  </a:rPr>
                  <a:t>    </a:t>
                </a:r>
                <a:r>
                  <a:rPr lang="nl-NL" sz="2400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hm</m:t>
                        </m:r>
                      </m:e>
                      <m:sup>
                        <m: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>
                    <a:solidFill>
                      <a:srgbClr val="0070C0"/>
                    </a:solidFill>
                  </a:rPr>
                  <a:t>  </a:t>
                </a:r>
                <a:r>
                  <a:rPr lang="nl-NL" sz="2400" dirty="0" smtClean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dam</m:t>
                        </m:r>
                      </m:e>
                      <m:sup>
                        <m: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>
                    <a:solidFill>
                      <a:srgbClr val="0070C0"/>
                    </a:solidFill>
                  </a:rPr>
                  <a:t>    </a:t>
                </a:r>
                <a:r>
                  <a:rPr lang="nl-NL" sz="2400" dirty="0" smtClean="0">
                    <a:solidFill>
                      <a:srgbClr val="0070C0"/>
                    </a:solidFill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>
                    <a:solidFill>
                      <a:srgbClr val="0070C0"/>
                    </a:solidFill>
                  </a:rPr>
                  <a:t>     </a:t>
                </a:r>
                <a:r>
                  <a:rPr lang="nl-NL" sz="24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dm</m:t>
                        </m:r>
                      </m:e>
                      <m:sup>
                        <m: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>
                    <a:solidFill>
                      <a:srgbClr val="0070C0"/>
                    </a:solidFill>
                  </a:rPr>
                  <a:t>      </a:t>
                </a:r>
                <a:r>
                  <a:rPr lang="nl-NL" sz="2400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cm</m:t>
                        </m:r>
                      </m:e>
                      <m:sup>
                        <m: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>
                    <a:solidFill>
                      <a:srgbClr val="0070C0"/>
                    </a:solidFill>
                  </a:rPr>
                  <a:t> </a:t>
                </a:r>
                <a:r>
                  <a:rPr lang="nl-NL" sz="2400" dirty="0" smtClean="0">
                    <a:solidFill>
                      <a:srgbClr val="0070C0"/>
                    </a:solidFill>
                  </a:rPr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nl-NL" sz="24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nl-NL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</a:t>
                </a:r>
                <a:r>
                  <a:rPr lang="nl-NL" sz="2000" b="1" dirty="0" err="1" smtClean="0">
                    <a:solidFill>
                      <a:srgbClr val="0070C0"/>
                    </a:solidFill>
                  </a:rPr>
                  <a:t>kl</a:t>
                </a:r>
                <a:r>
                  <a:rPr lang="nl-NL" sz="2000" b="1" dirty="0" smtClean="0">
                    <a:solidFill>
                      <a:srgbClr val="0070C0"/>
                    </a:solidFill>
                  </a:rPr>
                  <a:t>   </a:t>
                </a:r>
                <a:r>
                  <a:rPr lang="nl-NL" sz="2000" b="1" dirty="0">
                    <a:solidFill>
                      <a:srgbClr val="0070C0"/>
                    </a:solidFill>
                  </a:rPr>
                  <a:t>hl  </a:t>
                </a:r>
                <a:r>
                  <a:rPr lang="nl-NL" sz="2000" b="1" dirty="0" smtClean="0">
                    <a:solidFill>
                      <a:srgbClr val="0070C0"/>
                    </a:solidFill>
                  </a:rPr>
                  <a:t> dal  </a:t>
                </a:r>
                <a:r>
                  <a:rPr lang="nl-NL" sz="2000" b="1" dirty="0">
                    <a:solidFill>
                      <a:srgbClr val="0070C0"/>
                    </a:solidFill>
                  </a:rPr>
                  <a:t>l  </a:t>
                </a:r>
                <a:r>
                  <a:rPr lang="nl-NL" sz="2000" b="1" dirty="0" smtClean="0">
                    <a:solidFill>
                      <a:srgbClr val="0070C0"/>
                    </a:solidFill>
                  </a:rPr>
                  <a:t> dl    cl   ml</a:t>
                </a:r>
              </a:p>
              <a:p>
                <a:r>
                  <a:rPr lang="nl-NL" sz="2000" b="1" dirty="0" smtClean="0">
                    <a:solidFill>
                      <a:srgbClr val="0070C0"/>
                    </a:solidFill>
                  </a:rPr>
                  <a:t>                                                       </a:t>
                </a:r>
                <a:r>
                  <a:rPr lang="nl-NL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</a:p>
              <a:p>
                <a:r>
                  <a:rPr lang="nl-NL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Voorbeeldsommen</a:t>
                </a:r>
              </a:p>
              <a:p>
                <a:endParaRPr lang="nl-NL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cm</m:t>
                        </m:r>
                      </m:e>
                      <m:sup>
                        <m: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= ………………………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m</m:t>
                        </m:r>
                      </m:e>
                      <m:sup>
                        <m: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O,5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m</m:t>
                        </m:r>
                      </m:e>
                      <m:sup>
                        <m: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= ………………………  cl</a:t>
                </a:r>
              </a:p>
              <a:p>
                <a:endParaRPr lang="nl-NL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kuub      = ………………………   l</a:t>
                </a:r>
              </a:p>
              <a:p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100 cc +  0,5 l  =  ………………………….  dl</a:t>
                </a:r>
              </a:p>
              <a:p>
                <a:endParaRPr lang="nl-NL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764704"/>
                <a:ext cx="7416824" cy="5509200"/>
              </a:xfrm>
              <a:prstGeom prst="rect">
                <a:avLst/>
              </a:prstGeom>
              <a:blipFill rotWithShape="1">
                <a:blip r:embed="rId2"/>
                <a:stretch>
                  <a:fillRect l="-2549" t="-5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Rechte verbindingslijn 3"/>
          <p:cNvCxnSpPr/>
          <p:nvPr/>
        </p:nvCxnSpPr>
        <p:spPr>
          <a:xfrm>
            <a:off x="4453136" y="1124744"/>
            <a:ext cx="0" cy="927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529808" y="1441142"/>
            <a:ext cx="0" cy="87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629378" y="1094934"/>
            <a:ext cx="0" cy="87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4453136" y="1487510"/>
            <a:ext cx="0" cy="927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6625728" y="1441142"/>
            <a:ext cx="0" cy="927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9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2617710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Maak de opdrachten</a:t>
            </a:r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70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/>
          <p:nvPr/>
        </p:nvPicPr>
        <p:blipFill rotWithShape="1">
          <a:blip r:embed="rId2"/>
          <a:srcRect l="22818" t="36785" r="40805" b="45294"/>
          <a:stretch/>
        </p:blipFill>
        <p:spPr bwMode="auto">
          <a:xfrm>
            <a:off x="1168431" y="1889217"/>
            <a:ext cx="6912768" cy="19680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091241" y="906550"/>
            <a:ext cx="698477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Tijdens studiemeter of als huiswerkopdracht</a:t>
            </a:r>
          </a:p>
          <a:p>
            <a:endParaRPr lang="nl-NL" sz="1100" dirty="0" smtClean="0"/>
          </a:p>
          <a:p>
            <a:endParaRPr lang="nl-NL" dirty="0"/>
          </a:p>
          <a:p>
            <a:r>
              <a:rPr lang="nl-NL" dirty="0" smtClean="0"/>
              <a:t> 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Bekijk het volgende filmpje op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  <a:endParaRPr lang="nl-N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168431" y="375768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 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Een uitgebreide versie (plus opdracht)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fbeelding 4"/>
          <p:cNvPicPr/>
          <p:nvPr/>
        </p:nvPicPr>
        <p:blipFill rotWithShape="1">
          <a:blip r:embed="rId3"/>
          <a:srcRect l="22488" t="19412" r="43615" b="65294"/>
          <a:stretch/>
        </p:blipFill>
        <p:spPr bwMode="auto">
          <a:xfrm>
            <a:off x="1156254" y="4117926"/>
            <a:ext cx="6408712" cy="17658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600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144643" y="980728"/>
            <a:ext cx="709976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Doel</a:t>
            </a:r>
          </a:p>
          <a:p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Aan het eind van de les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Ken je de betekenis van het metrieke stelsel; 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kun je gangbare maateenheden en voorvoegsels gebruiken voor de grootheden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lengte, oppervlakte en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inhoud;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kun je veelvoorkomende maten voor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lengte, oppervlakte en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inhoud gebruiken: ze vergelijken, ordenen en in elkaar omzetten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6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339752" y="2617710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Opdracht </a:t>
            </a:r>
            <a:r>
              <a:rPr lang="nl-NL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36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99592" y="836712"/>
            <a:ext cx="756084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Het metrieke stelsel</a:t>
            </a:r>
          </a:p>
          <a:p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Standaard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stelsel van maten en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gewichten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Ingevoerd ten tijde van de Franse revolutie (</a:t>
            </a:r>
            <a:r>
              <a:rPr lang="nl-N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napoliontisch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tijdperk, ca. 1800)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1978 wettelijk verplicht in het onderwijs in Nederland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Oude maten zoals de duim, de el en de voet werden vervangen door de meter.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Sinds 1960 wordt het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Internationale Stelsel van Eenheden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(SI-stelsel) gebruikt als internationale metrieke standaard. Dit stelsel is de wettelijke standaard in de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Europese Unie.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2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539552" y="2439406"/>
                <a:ext cx="828092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dirty="0" smtClean="0">
                    <a:latin typeface="Cambria Math"/>
                  </a:rPr>
                  <a:t>			</a:t>
                </a:r>
                <a:endParaRPr lang="nl-NL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sz="2800" b="0" i="0" dirty="0" smtClean="0">
                        <a:latin typeface="Cambria Math"/>
                      </a:rPr>
                      <m:t>km</m:t>
                    </m:r>
                  </m:oMath>
                </a14:m>
                <a:r>
                  <a:rPr lang="nl-NL" sz="2800" dirty="0" smtClean="0"/>
                  <a:t>        </a:t>
                </a:r>
                <a:r>
                  <a:rPr lang="nl-NL" sz="2800" dirty="0" smtClean="0">
                    <a:latin typeface="Cambria" panose="02040503050406030204" pitchFamily="18" charset="0"/>
                  </a:rPr>
                  <a:t>hm         dam         m         dm         cm           mm</a:t>
                </a:r>
                <a:endParaRPr lang="nl-NL" sz="2800" dirty="0" smtClean="0"/>
              </a:p>
              <a:p>
                <a:endParaRPr lang="nl-NL" sz="2800" dirty="0"/>
              </a:p>
              <a:p>
                <a:r>
                  <a:rPr lang="nl-NL" sz="2800" dirty="0" smtClean="0"/>
                  <a:t>	</a:t>
                </a:r>
                <a:endParaRPr lang="nl-NL" sz="2800" dirty="0"/>
              </a:p>
              <a:p>
                <a:r>
                  <a:rPr lang="nl-NL" sz="2800" dirty="0" smtClean="0"/>
                  <a:t>			           </a:t>
                </a:r>
              </a:p>
              <a:p>
                <a:endParaRPr lang="nl-NL" sz="800" dirty="0"/>
              </a:p>
              <a:p>
                <a:r>
                  <a:rPr lang="nl-NL" sz="2800" dirty="0" smtClean="0"/>
                  <a:t>                                             </a:t>
                </a:r>
                <a:endParaRPr lang="nl-NL" sz="2400" dirty="0" smtClean="0"/>
              </a:p>
              <a:p>
                <a:endParaRPr lang="nl-NL" sz="2400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39406"/>
                <a:ext cx="8280920" cy="31700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833996" y="764704"/>
            <a:ext cx="7272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metrieke stelsel lengtematen</a:t>
            </a:r>
          </a:p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Omtrek = alle zijden bij elkaar optellen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IJL-RECHTS 22"/>
          <p:cNvSpPr/>
          <p:nvPr/>
        </p:nvSpPr>
        <p:spPr>
          <a:xfrm>
            <a:off x="694971" y="3648244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683568" y="3808789"/>
            <a:ext cx="874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    X 10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28" name="PIJL-LINKS 27"/>
          <p:cNvSpPr/>
          <p:nvPr/>
        </p:nvSpPr>
        <p:spPr>
          <a:xfrm>
            <a:off x="7524328" y="3701063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7524328" y="38610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</a:t>
            </a:r>
            <a:r>
              <a:rPr lang="nl-NL" sz="2000" b="1" dirty="0" smtClean="0">
                <a:solidFill>
                  <a:schemeClr val="bg1"/>
                </a:solidFill>
              </a:rPr>
              <a:t>: 10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549829" y="436098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1 nul erbij of de komma  1 plaats naar rechts</a:t>
            </a:r>
            <a:endParaRPr lang="nl-NL" sz="1400" dirty="0"/>
          </a:p>
        </p:txBody>
      </p:sp>
      <p:sp>
        <p:nvSpPr>
          <p:cNvPr id="34" name="Tekstvak 33"/>
          <p:cNvSpPr txBox="1"/>
          <p:nvPr/>
        </p:nvSpPr>
        <p:spPr>
          <a:xfrm>
            <a:off x="6876256" y="440615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1 nul eraf of de komma  1 plaats naar links</a:t>
            </a:r>
            <a:endParaRPr lang="nl-NL" sz="1400" dirty="0"/>
          </a:p>
        </p:txBody>
      </p:sp>
      <p:sp>
        <p:nvSpPr>
          <p:cNvPr id="41" name="Tekstvak 40"/>
          <p:cNvSpPr txBox="1"/>
          <p:nvPr/>
        </p:nvSpPr>
        <p:spPr>
          <a:xfrm>
            <a:off x="549829" y="19823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               het                 dametje           met            de              centimeter          meten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09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1106173" y="980728"/>
                <a:ext cx="7128792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sz="2400" dirty="0" smtClean="0">
                        <a:solidFill>
                          <a:srgbClr val="0070C0"/>
                        </a:solidFill>
                        <a:latin typeface="Cambria Math"/>
                      </a:rPr>
                      <m:t>km</m:t>
                    </m:r>
                  </m:oMath>
                </a14:m>
                <a:r>
                  <a:rPr lang="nl-NL" sz="2400" dirty="0">
                    <a:solidFill>
                      <a:srgbClr val="0070C0"/>
                    </a:solidFill>
                  </a:rPr>
                  <a:t>        </a:t>
                </a:r>
                <a:r>
                  <a:rPr lang="nl-NL" sz="2400" dirty="0">
                    <a:solidFill>
                      <a:srgbClr val="0070C0"/>
                    </a:solidFill>
                    <a:latin typeface="Cambria" panose="02040503050406030204" pitchFamily="18" charset="0"/>
                  </a:rPr>
                  <a:t>hm         dam         m         dm         cm           mm</a:t>
                </a:r>
                <a:endParaRPr lang="nl-NL" sz="2400" dirty="0">
                  <a:solidFill>
                    <a:srgbClr val="0070C0"/>
                  </a:solidFill>
                </a:endParaRPr>
              </a:p>
              <a:p>
                <a:endParaRPr lang="nl-NL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Voorbeeldsommen</a:t>
                </a:r>
              </a:p>
              <a:p>
                <a:endParaRPr lang="nl-NL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4,5 km  = ………………………  m</a:t>
                </a:r>
              </a:p>
              <a:p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320 cm = ………………………  m</a:t>
                </a:r>
              </a:p>
              <a:p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1,2 hm + 3 dm = ………………………………….  m</a:t>
                </a:r>
              </a:p>
              <a:p>
                <a:endParaRPr lang="nl-NL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173" y="980728"/>
                <a:ext cx="7128792" cy="4616648"/>
              </a:xfrm>
              <a:prstGeom prst="rect">
                <a:avLst/>
              </a:prstGeom>
              <a:blipFill rotWithShape="1">
                <a:blip r:embed="rId2"/>
                <a:stretch>
                  <a:fillRect l="-2564" t="-13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96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539552" y="2439406"/>
                <a:ext cx="8280920" cy="3447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dirty="0" smtClean="0">
                    <a:latin typeface="Cambria Math"/>
                  </a:rPr>
                  <a:t>	    ha            a           </a:t>
                </a:r>
                <a:r>
                  <a:rPr lang="nl-NL" sz="2800" dirty="0" err="1" smtClean="0">
                    <a:latin typeface="Cambria Math"/>
                  </a:rPr>
                  <a:t>ca</a:t>
                </a:r>
                <a:r>
                  <a:rPr lang="nl-NL" sz="2800" dirty="0" smtClean="0">
                    <a:latin typeface="Cambria Math"/>
                  </a:rPr>
                  <a:t>		 </a:t>
                </a:r>
              </a:p>
              <a:p>
                <a:endParaRPr lang="nl-NL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smtClean="0">
                            <a:latin typeface="Cambria Math"/>
                          </a:rPr>
                          <m:t>km</m:t>
                        </m:r>
                      </m:e>
                      <m:sup>
                        <m:r>
                          <a:rPr lang="nl-NL" sz="2800" b="0" i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hm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dam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nl-NL" sz="2800" b="0" i="0" dirty="0" smtClean="0">
                            <a:latin typeface="Cambria Math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cm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800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nl-NL" sz="2800" dirty="0" smtClean="0"/>
              </a:p>
              <a:p>
                <a:endParaRPr lang="nl-NL" sz="2800" dirty="0"/>
              </a:p>
              <a:p>
                <a:endParaRPr lang="nl-NL" sz="2800" dirty="0"/>
              </a:p>
              <a:p>
                <a:r>
                  <a:rPr lang="nl-NL" sz="2800" dirty="0" smtClean="0"/>
                  <a:t>			           </a:t>
                </a:r>
              </a:p>
              <a:p>
                <a:endParaRPr lang="nl-NL" sz="800" dirty="0"/>
              </a:p>
              <a:p>
                <a:r>
                  <a:rPr lang="nl-NL" sz="2800" dirty="0" smtClean="0"/>
                  <a:t>                                             </a:t>
                </a:r>
                <a:endParaRPr lang="nl-NL" sz="2400" dirty="0" smtClean="0"/>
              </a:p>
              <a:p>
                <a:endParaRPr lang="nl-NL" sz="2400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39406"/>
                <a:ext cx="8280920" cy="3447098"/>
              </a:xfrm>
              <a:prstGeom prst="rect">
                <a:avLst/>
              </a:prstGeom>
              <a:blipFill rotWithShape="1">
                <a:blip r:embed="rId2"/>
                <a:stretch>
                  <a:fillRect t="-17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549829" y="764704"/>
            <a:ext cx="78385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metrieke stelsel oppervlaktematen</a:t>
            </a:r>
          </a:p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oppervlakte = lengte x breedte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IJL-RECHTS 22"/>
          <p:cNvSpPr/>
          <p:nvPr/>
        </p:nvSpPr>
        <p:spPr>
          <a:xfrm>
            <a:off x="694971" y="3648244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683568" y="380878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  X 100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28" name="PIJL-LINKS 27"/>
          <p:cNvSpPr/>
          <p:nvPr/>
        </p:nvSpPr>
        <p:spPr>
          <a:xfrm>
            <a:off x="7524328" y="3701063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7524328" y="38610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</a:t>
            </a:r>
            <a:r>
              <a:rPr lang="nl-NL" sz="2000" b="1" dirty="0" smtClean="0">
                <a:solidFill>
                  <a:schemeClr val="bg1"/>
                </a:solidFill>
              </a:rPr>
              <a:t>: 100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549829" y="436098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2 nullen erbij of de komma 2 plaatsen naar rechts</a:t>
            </a:r>
            <a:endParaRPr lang="nl-NL" sz="1400" dirty="0"/>
          </a:p>
        </p:txBody>
      </p:sp>
      <p:sp>
        <p:nvSpPr>
          <p:cNvPr id="34" name="Tekstvak 33"/>
          <p:cNvSpPr txBox="1"/>
          <p:nvPr/>
        </p:nvSpPr>
        <p:spPr>
          <a:xfrm>
            <a:off x="6876256" y="440615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2 nullen eraf of de komma 2 plaatsen naar links</a:t>
            </a:r>
            <a:endParaRPr lang="nl-NL" sz="1400" dirty="0"/>
          </a:p>
        </p:txBody>
      </p:sp>
      <p:sp>
        <p:nvSpPr>
          <p:cNvPr id="41" name="Tekstvak 40"/>
          <p:cNvSpPr txBox="1"/>
          <p:nvPr/>
        </p:nvSpPr>
        <p:spPr>
          <a:xfrm>
            <a:off x="549829" y="19823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               het                 dametje           met            de              centimeter          meten  </a:t>
            </a:r>
            <a:endParaRPr lang="nl-NL" dirty="0"/>
          </a:p>
        </p:txBody>
      </p:sp>
      <p:cxnSp>
        <p:nvCxnSpPr>
          <p:cNvPr id="20" name="Rechte verbindingslijn 19"/>
          <p:cNvCxnSpPr/>
          <p:nvPr/>
        </p:nvCxnSpPr>
        <p:spPr>
          <a:xfrm flipV="1">
            <a:off x="2051720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3275856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4397828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7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899592" y="980728"/>
                <a:ext cx="7128792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4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NL" sz="240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km</m:t>
                          </m:r>
                        </m:e>
                        <m:sup>
                          <m:r>
                            <a:rPr lang="nl-NL" sz="240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nl-NL" sz="2400" dirty="0">
                          <a:solidFill>
                            <a:srgbClr val="0070C0"/>
                          </a:solidFill>
                        </a:rPr>
                        <m:t>      </m:t>
                      </m:r>
                      <m:sSup>
                        <m:sSupPr>
                          <m:ctrlPr>
                            <a:rPr lang="nl-NL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hm</m:t>
                          </m:r>
                        </m:e>
                        <m:sup>
                          <m: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nl-NL" sz="2400" dirty="0">
                          <a:solidFill>
                            <a:srgbClr val="0070C0"/>
                          </a:solidFill>
                        </a:rPr>
                        <m:t>      </m:t>
                      </m:r>
                      <m:sSup>
                        <m:sSupPr>
                          <m:ctrlPr>
                            <a:rPr lang="nl-NL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dam</m:t>
                          </m:r>
                        </m:e>
                        <m:sup>
                          <m: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nl-NL" sz="2400" dirty="0">
                          <a:solidFill>
                            <a:srgbClr val="0070C0"/>
                          </a:solidFill>
                        </a:rPr>
                        <m:t>      </m:t>
                      </m:r>
                      <m:sSup>
                        <m:sSupPr>
                          <m:ctrlPr>
                            <a:rPr lang="nl-NL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m</m:t>
                          </m:r>
                        </m:e>
                        <m:sup>
                          <m: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nl-NL" sz="2400" dirty="0">
                          <a:solidFill>
                            <a:srgbClr val="0070C0"/>
                          </a:solidFill>
                        </a:rPr>
                        <m:t>     </m:t>
                      </m:r>
                      <m:sSup>
                        <m:sSupPr>
                          <m:ctrlPr>
                            <a:rPr lang="nl-NL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dm</m:t>
                          </m:r>
                        </m:e>
                        <m:sup>
                          <m: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nl-NL" sz="2400" dirty="0">
                          <a:solidFill>
                            <a:srgbClr val="0070C0"/>
                          </a:solidFill>
                        </a:rPr>
                        <m:t>        </m:t>
                      </m:r>
                      <m:sSup>
                        <m:sSupPr>
                          <m:ctrlPr>
                            <a:rPr lang="nl-NL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cm</m:t>
                          </m:r>
                        </m:e>
                        <m:sup>
                          <m: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nl-NL" sz="2400" dirty="0">
                          <a:solidFill>
                            <a:srgbClr val="0070C0"/>
                          </a:solidFill>
                        </a:rPr>
                        <m:t>       </m:t>
                      </m:r>
                      <m:sSup>
                        <m:sSupPr>
                          <m:ctrlPr>
                            <a:rPr lang="nl-NL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mm</m:t>
                          </m:r>
                        </m:e>
                        <m:sup>
                          <m:r>
                            <a:rPr lang="nl-NL" sz="2400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sz="2400" dirty="0">
                  <a:solidFill>
                    <a:srgbClr val="0070C0"/>
                  </a:solidFill>
                </a:endParaRPr>
              </a:p>
              <a:p>
                <a:endParaRPr lang="nl-NL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Voorbeeldsommen</a:t>
                </a:r>
              </a:p>
              <a:p>
                <a:endParaRPr lang="nl-NL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0,3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km</m:t>
                        </m:r>
                      </m:e>
                      <m:sup>
                        <m: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= ………………………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m</m:t>
                        </m:r>
                      </m:e>
                      <m:sup>
                        <m: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120,5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dm</m:t>
                        </m:r>
                      </m:e>
                      <m:sup>
                        <m: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………………………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dirty="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dirty="0" smtClean="0">
                            <a:latin typeface="Cambria Math"/>
                            <a:cs typeface="Arial" panose="020B0604020202020204" pitchFamily="34" charset="0"/>
                          </a:rPr>
                          <m:t>m</m:t>
                        </m:r>
                      </m:e>
                      <m:sup>
                        <m:r>
                          <a:rPr lang="nl-NL" sz="2400" b="0" i="0" dirty="0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1,4 ha +  1400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dm</m:t>
                        </m:r>
                      </m:e>
                      <m:sup>
                        <m:r>
                          <a:rPr lang="nl-NL" sz="2400" b="0" i="0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 ………………………….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400" dirty="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400" b="0" i="0" dirty="0" smtClean="0">
                            <a:latin typeface="Cambria Math"/>
                            <a:cs typeface="Arial" panose="020B0604020202020204" pitchFamily="34" charset="0"/>
                          </a:rPr>
                          <m:t>m</m:t>
                        </m:r>
                      </m:e>
                      <m:sup>
                        <m:r>
                          <a:rPr lang="nl-NL" sz="2400" b="0" i="0" dirty="0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nl-NL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nl-NL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980728"/>
                <a:ext cx="7128792" cy="4616648"/>
              </a:xfrm>
              <a:prstGeom prst="rect">
                <a:avLst/>
              </a:prstGeom>
              <a:blipFill rotWithShape="1">
                <a:blip r:embed="rId2"/>
                <a:stretch>
                  <a:fillRect l="-26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956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539552" y="2439406"/>
                <a:ext cx="8280920" cy="3816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dirty="0" smtClean="0">
                    <a:latin typeface="Cambria Math"/>
                  </a:rPr>
                  <a:t>			        kuub                        cc</a:t>
                </a:r>
              </a:p>
              <a:p>
                <a:endParaRPr lang="nl-NL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smtClean="0">
                            <a:latin typeface="Cambria Math"/>
                          </a:rPr>
                          <m:t>km</m:t>
                        </m:r>
                      </m:e>
                      <m:sup>
                        <m:r>
                          <a:rPr lang="nl-NL" sz="2800" b="0" i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hm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dam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nl-NL" sz="2800" b="0" i="0" dirty="0" smtClean="0">
                            <a:latin typeface="Cambria Math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dm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cm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NL" sz="2800" b="0" i="0" dirty="0" smtClean="0"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nl-NL" sz="2800" b="0" i="0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nl-NL" sz="2800" dirty="0" smtClean="0"/>
              </a:p>
              <a:p>
                <a:endParaRPr lang="nl-NL" sz="2800" dirty="0"/>
              </a:p>
              <a:p>
                <a:endParaRPr lang="nl-NL" sz="2800" dirty="0"/>
              </a:p>
              <a:p>
                <a:r>
                  <a:rPr lang="nl-NL" sz="2800" dirty="0" smtClean="0"/>
                  <a:t>			           </a:t>
                </a:r>
              </a:p>
              <a:p>
                <a:endParaRPr lang="nl-NL" sz="800" dirty="0"/>
              </a:p>
              <a:p>
                <a:r>
                  <a:rPr lang="nl-NL" sz="2800" dirty="0" smtClean="0"/>
                  <a:t>                                             </a:t>
                </a:r>
                <a:r>
                  <a:rPr lang="nl-NL" sz="2400" dirty="0" err="1" smtClean="0"/>
                  <a:t>kl</a:t>
                </a:r>
                <a:r>
                  <a:rPr lang="nl-NL" sz="2400" dirty="0" smtClean="0"/>
                  <a:t>  hl  dal  </a:t>
                </a:r>
                <a:r>
                  <a:rPr lang="nl-NL" sz="2800" dirty="0" smtClean="0"/>
                  <a:t>l </a:t>
                </a:r>
                <a:r>
                  <a:rPr lang="nl-NL" sz="2400" dirty="0" smtClean="0"/>
                  <a:t> dl   cl  ml</a:t>
                </a:r>
              </a:p>
              <a:p>
                <a:endParaRPr lang="nl-NL" sz="2400" dirty="0" smtClean="0"/>
              </a:p>
              <a:p>
                <a:endParaRPr lang="nl-NL" sz="2400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39406"/>
                <a:ext cx="8280920" cy="3816429"/>
              </a:xfrm>
              <a:prstGeom prst="rect">
                <a:avLst/>
              </a:prstGeom>
              <a:blipFill rotWithShape="1">
                <a:blip r:embed="rId2"/>
                <a:stretch>
                  <a:fillRect t="-159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833996" y="764704"/>
            <a:ext cx="7272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metrieke stelsel inhoudsmaten</a:t>
            </a:r>
          </a:p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Inhoud = lengte x breedte x hoogte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echte verbindingslijn 5"/>
          <p:cNvCxnSpPr/>
          <p:nvPr/>
        </p:nvCxnSpPr>
        <p:spPr>
          <a:xfrm>
            <a:off x="5515294" y="3573016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4397828" y="2873334"/>
            <a:ext cx="0" cy="41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6757753" y="2873335"/>
            <a:ext cx="1" cy="411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4397828" y="3573016"/>
            <a:ext cx="0" cy="1527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6757753" y="3529317"/>
            <a:ext cx="0" cy="1527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JL-RECHTS 22"/>
          <p:cNvSpPr/>
          <p:nvPr/>
        </p:nvSpPr>
        <p:spPr>
          <a:xfrm>
            <a:off x="694971" y="3648244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683568" y="380878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X 1000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28" name="PIJL-LINKS 27"/>
          <p:cNvSpPr/>
          <p:nvPr/>
        </p:nvSpPr>
        <p:spPr>
          <a:xfrm>
            <a:off x="7524328" y="3701063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7524328" y="38610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</a:t>
            </a:r>
            <a:r>
              <a:rPr lang="nl-NL" sz="2000" b="1" dirty="0" smtClean="0">
                <a:solidFill>
                  <a:schemeClr val="bg1"/>
                </a:solidFill>
              </a:rPr>
              <a:t>: 1000</a:t>
            </a: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549829" y="436098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3 nullen erbij of de komma 3 plaatsen naar rechts</a:t>
            </a:r>
            <a:endParaRPr lang="nl-NL" sz="1400" dirty="0"/>
          </a:p>
        </p:txBody>
      </p:sp>
      <p:sp>
        <p:nvSpPr>
          <p:cNvPr id="34" name="Tekstvak 33"/>
          <p:cNvSpPr txBox="1"/>
          <p:nvPr/>
        </p:nvSpPr>
        <p:spPr>
          <a:xfrm>
            <a:off x="6876256" y="4406153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Een stap naar rechts, 3 nullen eraf of de komma 3 plaatsen naar links</a:t>
            </a:r>
            <a:endParaRPr lang="nl-NL" sz="1400" dirty="0"/>
          </a:p>
        </p:txBody>
      </p:sp>
      <p:sp>
        <p:nvSpPr>
          <p:cNvPr id="35" name="PIJL-RECHTS 34"/>
          <p:cNvSpPr/>
          <p:nvPr/>
        </p:nvSpPr>
        <p:spPr>
          <a:xfrm>
            <a:off x="4340898" y="5604993"/>
            <a:ext cx="807166" cy="6508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LINKS 35"/>
          <p:cNvSpPr/>
          <p:nvPr/>
        </p:nvSpPr>
        <p:spPr>
          <a:xfrm>
            <a:off x="6084168" y="5589240"/>
            <a:ext cx="792088" cy="6665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4340898" y="5745747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X 10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6228184" y="573787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  : 10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549829" y="19823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               het                 dametje           met            de              centimeter          meten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09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526</Words>
  <Application>Microsoft Office PowerPoint</Application>
  <PresentationFormat>Diavoorstelling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Albeda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AWS User</dc:creator>
  <cp:lastModifiedBy>AWS User</cp:lastModifiedBy>
  <cp:revision>18</cp:revision>
  <dcterms:created xsi:type="dcterms:W3CDTF">2014-12-17T13:21:13Z</dcterms:created>
  <dcterms:modified xsi:type="dcterms:W3CDTF">2014-12-21T11:52:03Z</dcterms:modified>
</cp:coreProperties>
</file>