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</p:sldMasterIdLst>
  <p:sldIdLst>
    <p:sldId id="256" r:id="rId5"/>
    <p:sldId id="257" r:id="rId6"/>
    <p:sldId id="258" r:id="rId7"/>
    <p:sldId id="259" r:id="rId8"/>
    <p:sldId id="262" r:id="rId9"/>
    <p:sldId id="260" r:id="rId10"/>
    <p:sldId id="261" r:id="rId11"/>
    <p:sldId id="263" r:id="rId12"/>
    <p:sldId id="265" r:id="rId13"/>
    <p:sldId id="264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5823BE-BEAC-4E80-9C60-9B78DCB99171}" v="8" dt="2020-08-26T17:14:48.0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49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9014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1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47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09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313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60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1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7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282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26A7B589-FD4B-7E46-869A-CBADC5FC564E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825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71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B6C305-A537-413D-9768-156F01C3AB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2200" dirty="0"/>
              <a:t>Bijeenkomst voor IO 27/8/20 9.00-10.00</a:t>
            </a:r>
            <a:br>
              <a:rPr lang="nl-NL" sz="2200" dirty="0"/>
            </a:br>
            <a:br>
              <a:rPr lang="nl-NL" sz="4000" dirty="0"/>
            </a:br>
            <a:r>
              <a:rPr lang="nl-NL" sz="4000" dirty="0"/>
              <a:t>Studiejaar 2020-2021</a:t>
            </a:r>
            <a:br>
              <a:rPr lang="nl-NL" sz="4000" dirty="0"/>
            </a:br>
            <a:r>
              <a:rPr lang="nl-NL" sz="4000" dirty="0"/>
              <a:t>Stage leren werken niveau 2</a:t>
            </a:r>
            <a:br>
              <a:rPr lang="nl-NL" sz="4000" dirty="0"/>
            </a:br>
            <a:br>
              <a:rPr lang="nl-NL" sz="4000" dirty="0"/>
            </a:br>
            <a:r>
              <a:rPr lang="nl-NL" sz="1600" dirty="0"/>
              <a:t>Diana van den Driessche</a:t>
            </a:r>
            <a:br>
              <a:rPr lang="nl-NL" sz="1600" dirty="0"/>
            </a:br>
            <a:r>
              <a:rPr lang="nl-NL" sz="1600" dirty="0"/>
              <a:t>Stagecoördinatie (tijdelijk) niveau 2 / jaar 2</a:t>
            </a:r>
            <a:br>
              <a:rPr lang="nl-NL" sz="1600" dirty="0"/>
            </a:br>
            <a:r>
              <a:rPr lang="nl-NL" sz="1600" dirty="0"/>
              <a:t>Hogeschool Rotterdam</a:t>
            </a:r>
            <a:br>
              <a:rPr lang="nl-NL" sz="4000" dirty="0"/>
            </a:br>
            <a:endParaRPr lang="nl-NL" sz="40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8390668F-C106-4123-8A5E-4B9730A0EB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6784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EFC0E8-2AA9-43C0-94F5-2ED238D36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02577-4A77-4DB0-A6CA-F307EBE10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9666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7277779-1A91-497B-8C7A-CCC41EC33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anchor="t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Informatie op Hint, CumLaude en de externe website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A65D03-60E8-40C4-83A0-03F55A954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nl-NL" dirty="0"/>
              <a:t>Praktische informatie</a:t>
            </a:r>
          </a:p>
          <a:p>
            <a:r>
              <a:rPr lang="nl-NL" dirty="0"/>
              <a:t>De handleiding 20/21</a:t>
            </a:r>
          </a:p>
          <a:p>
            <a:r>
              <a:rPr lang="nl-NL" dirty="0"/>
              <a:t>De </a:t>
            </a:r>
            <a:r>
              <a:rPr lang="nl-NL" dirty="0" err="1"/>
              <a:t>Leeras</a:t>
            </a:r>
            <a:endParaRPr lang="nl-NL" dirty="0"/>
          </a:p>
          <a:p>
            <a:r>
              <a:rPr lang="nl-NL" dirty="0"/>
              <a:t>Alle bijlagen bij de handleiding, zoals beoordelingsformulieren, in Word</a:t>
            </a:r>
          </a:p>
          <a:p>
            <a:r>
              <a:rPr lang="nl-NL" dirty="0"/>
              <a:t>Programmaboekje niveau 2 A-school (nog niet gepubliceerd)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545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0708A74-8B92-4C2E-85D9-FB64F61DD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anchor="t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Wijzigingen 20/21 niveau 2 ten opzichte van 19/20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BD3134-79FC-4F91-9FBB-9E64673F9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fontScale="92500" lnSpcReduction="10000"/>
          </a:bodyPr>
          <a:lstStyle/>
          <a:p>
            <a:r>
              <a:rPr lang="nl-NL" sz="1900" dirty="0"/>
              <a:t>De indeling van de handleiding is aangepast, is korter om dubbele informatie te vermijden.</a:t>
            </a:r>
          </a:p>
          <a:p>
            <a:r>
              <a:rPr lang="nl-NL" sz="1900" dirty="0"/>
              <a:t>Portfolio nog steeds digitaal maar keuzemogelijkheid (bijvoorbeeld SWAY, Word of PowerPoint)</a:t>
            </a:r>
          </a:p>
          <a:p>
            <a:r>
              <a:rPr lang="nl-NL" sz="1900" dirty="0"/>
              <a:t>Praktische informatie is uit de handleiding gehaald en is op Hint bij </a:t>
            </a:r>
            <a:r>
              <a:rPr lang="nl-NL" sz="1900" dirty="0" err="1"/>
              <a:t>Stageinfo</a:t>
            </a:r>
            <a:r>
              <a:rPr lang="nl-NL" sz="1900" dirty="0"/>
              <a:t> beschikbaar voor alle niveaus.</a:t>
            </a:r>
          </a:p>
          <a:p>
            <a:r>
              <a:rPr lang="nl-NL" sz="1900" dirty="0"/>
              <a:t>De koppeling met de GKB is als bijlage opgenomen.</a:t>
            </a:r>
          </a:p>
          <a:p>
            <a:r>
              <a:rPr lang="nl-NL" sz="1900" dirty="0"/>
              <a:t>De indeling is nu: 1. Inleiding; 2. Leerresultaten (overzicht plus </a:t>
            </a:r>
            <a:r>
              <a:rPr lang="nl-NL" sz="1900" dirty="0" err="1"/>
              <a:t>LWTs</a:t>
            </a:r>
            <a:r>
              <a:rPr lang="nl-NL" sz="1900" dirty="0"/>
              <a:t>, kijkwijzer GOK); 3. Toetsing en 4. Programma en 8 bijlagen.</a:t>
            </a:r>
          </a:p>
          <a:p>
            <a:r>
              <a:rPr lang="nl-NL" sz="1900" dirty="0"/>
              <a:t>ADL is geen LWT meer en wordt beoordeeld door de docenten die de cursus geven. Wel opnemen in reflectie in digitaal portfolio wat geleerd is van ADL.</a:t>
            </a:r>
          </a:p>
          <a:p>
            <a:endParaRPr lang="nl-NL" sz="1900" dirty="0"/>
          </a:p>
          <a:p>
            <a:endParaRPr lang="nl-NL" sz="1900" dirty="0"/>
          </a:p>
        </p:txBody>
      </p:sp>
    </p:spTree>
    <p:extLst>
      <p:ext uri="{BB962C8B-B14F-4D97-AF65-F5344CB8AC3E}">
        <p14:creationId xmlns:p14="http://schemas.microsoft.com/office/powerpoint/2010/main" val="2272852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F8DE365-6A53-4516-A258-9A79A0EC9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anchor="t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Addendum LERs aantonen in online omgeving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83C7C8-72F5-4120-BF56-D86442780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nl-NL" dirty="0"/>
              <a:t>Een werkgroep houdt zich bezig met deze taak</a:t>
            </a:r>
          </a:p>
          <a:p>
            <a:r>
              <a:rPr lang="nl-NL" dirty="0"/>
              <a:t>Zodra de werkgroep een voorstel heeft, komt het addendum op Hint, </a:t>
            </a:r>
            <a:r>
              <a:rPr lang="nl-NL" dirty="0" err="1"/>
              <a:t>CumLaude</a:t>
            </a:r>
            <a:r>
              <a:rPr lang="nl-NL" dirty="0"/>
              <a:t> en op de externe website</a:t>
            </a:r>
          </a:p>
        </p:txBody>
      </p:sp>
    </p:spTree>
    <p:extLst>
      <p:ext uri="{BB962C8B-B14F-4D97-AF65-F5344CB8AC3E}">
        <p14:creationId xmlns:p14="http://schemas.microsoft.com/office/powerpoint/2010/main" val="390533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D2ACEC4-B1A3-4B00-8B9E-D682B9D29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anchor="t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Toetsing en beoordeling niveau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3123B12-4C5F-4F28-9D46-6F2D7259E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nl-NL" dirty="0"/>
              <a:t>Lesbezoek om ELDI te beoordelen:. IO en Schoolopleider of werkplekbegeleider beoordelen ELDI en bespreken de kijkwijzer Groepsdynamica. Tussenevaluatie vorderingen aantonen </a:t>
            </a:r>
            <a:r>
              <a:rPr lang="nl-NL" dirty="0" err="1"/>
              <a:t>LERs</a:t>
            </a:r>
            <a:r>
              <a:rPr lang="nl-NL" dirty="0"/>
              <a:t>. Digitaal portfolio delen vóór 29/1/21</a:t>
            </a:r>
            <a:endParaRPr lang="nl-NL"/>
          </a:p>
          <a:p>
            <a:pPr>
              <a:lnSpc>
                <a:spcPct val="110000"/>
              </a:lnSpc>
            </a:pPr>
            <a:endParaRPr lang="nl-NL"/>
          </a:p>
          <a:p>
            <a:pPr>
              <a:lnSpc>
                <a:spcPct val="110000"/>
              </a:lnSpc>
            </a:pPr>
            <a:r>
              <a:rPr lang="nl-NL" dirty="0"/>
              <a:t>Het Criterium Gericht Interview (CGI) ter afronding van werkplekleren niveau 2: gesprek over hoe student aan eventuele ontwikkelpunten heeft gewerkt en over behalen </a:t>
            </a:r>
            <a:r>
              <a:rPr lang="nl-NL" dirty="0" err="1"/>
              <a:t>LERs</a:t>
            </a:r>
            <a:r>
              <a:rPr lang="nl-NL" dirty="0"/>
              <a:t> op niveau 2. Digitaal portfolio delen vóór 1/6/21 en CGI vóór 19 juni afspreken.</a:t>
            </a:r>
            <a:endParaRPr lang="nl-NL"/>
          </a:p>
          <a:p>
            <a:pPr>
              <a:lnSpc>
                <a:spcPct val="110000"/>
              </a:lnSpc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92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3B907C4-3ADC-4A42-9747-315648EA3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anchor="t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Komend jaar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ABC312-C608-4D03-A01A-AE83F3FC8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nl-NL" dirty="0"/>
              <a:t>Dit is het laatste jaar voor niveau 2 volgens de coderoute: komend jaar wordt niveau 2 aangepast voor de koninklijke route</a:t>
            </a:r>
          </a:p>
          <a:p>
            <a:r>
              <a:rPr lang="nl-NL" dirty="0"/>
              <a:t>Informatiebijeenkomsten voor Instituutsopleiders en Schoolopleiders samen opleiden</a:t>
            </a:r>
          </a:p>
          <a:p>
            <a:r>
              <a:rPr lang="nl-NL" dirty="0"/>
              <a:t>Kalibratiesessies (</a:t>
            </a:r>
            <a:r>
              <a:rPr lang="nl-NL" dirty="0" err="1"/>
              <a:t>bijv</a:t>
            </a:r>
            <a:r>
              <a:rPr lang="nl-NL" dirty="0"/>
              <a:t> op 9/11/20)</a:t>
            </a:r>
          </a:p>
          <a:p>
            <a:r>
              <a:rPr lang="nl-NL" dirty="0"/>
              <a:t>Voorlopig kun je bij mij terecht voor vragen over de handleiding </a:t>
            </a:r>
          </a:p>
          <a:p>
            <a:r>
              <a:rPr lang="nl-NL" dirty="0"/>
              <a:t>Met feedback ga ik aan de slag (eventueel in addenda of </a:t>
            </a:r>
            <a:r>
              <a:rPr lang="nl-NL" dirty="0" err="1"/>
              <a:t>veelgestelde</a:t>
            </a:r>
            <a:r>
              <a:rPr lang="nl-NL" dirty="0"/>
              <a:t> vragen)</a:t>
            </a:r>
          </a:p>
        </p:txBody>
      </p:sp>
    </p:spTree>
    <p:extLst>
      <p:ext uri="{BB962C8B-B14F-4D97-AF65-F5344CB8AC3E}">
        <p14:creationId xmlns:p14="http://schemas.microsoft.com/office/powerpoint/2010/main" val="1241834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F12514-67B7-4C81-A6AF-7718FA078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654333"/>
          </a:xfrm>
        </p:spPr>
        <p:txBody>
          <a:bodyPr/>
          <a:lstStyle/>
          <a:p>
            <a:r>
              <a:rPr lang="nl-NL" dirty="0"/>
              <a:t>Urenverantwoording Stage leren werken niveau 2 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C8319013-D0F3-43A1-8DF5-057B0D5CE2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364056"/>
              </p:ext>
            </p:extLst>
          </p:nvPr>
        </p:nvGraphicFramePr>
        <p:xfrm>
          <a:off x="1534696" y="1633357"/>
          <a:ext cx="9520164" cy="5795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6694">
                  <a:extLst>
                    <a:ext uri="{9D8B030D-6E8A-4147-A177-3AD203B41FA5}">
                      <a16:colId xmlns:a16="http://schemas.microsoft.com/office/drawing/2014/main" val="3462571461"/>
                    </a:ext>
                  </a:extLst>
                </a:gridCol>
                <a:gridCol w="1586694">
                  <a:extLst>
                    <a:ext uri="{9D8B030D-6E8A-4147-A177-3AD203B41FA5}">
                      <a16:colId xmlns:a16="http://schemas.microsoft.com/office/drawing/2014/main" val="942998304"/>
                    </a:ext>
                  </a:extLst>
                </a:gridCol>
                <a:gridCol w="1586694">
                  <a:extLst>
                    <a:ext uri="{9D8B030D-6E8A-4147-A177-3AD203B41FA5}">
                      <a16:colId xmlns:a16="http://schemas.microsoft.com/office/drawing/2014/main" val="3291588055"/>
                    </a:ext>
                  </a:extLst>
                </a:gridCol>
                <a:gridCol w="1586694">
                  <a:extLst>
                    <a:ext uri="{9D8B030D-6E8A-4147-A177-3AD203B41FA5}">
                      <a16:colId xmlns:a16="http://schemas.microsoft.com/office/drawing/2014/main" val="2257016875"/>
                    </a:ext>
                  </a:extLst>
                </a:gridCol>
                <a:gridCol w="1586694">
                  <a:extLst>
                    <a:ext uri="{9D8B030D-6E8A-4147-A177-3AD203B41FA5}">
                      <a16:colId xmlns:a16="http://schemas.microsoft.com/office/drawing/2014/main" val="2716762505"/>
                    </a:ext>
                  </a:extLst>
                </a:gridCol>
                <a:gridCol w="1586694">
                  <a:extLst>
                    <a:ext uri="{9D8B030D-6E8A-4147-A177-3AD203B41FA5}">
                      <a16:colId xmlns:a16="http://schemas.microsoft.com/office/drawing/2014/main" val="1515555844"/>
                    </a:ext>
                  </a:extLst>
                </a:gridCol>
              </a:tblGrid>
              <a:tr h="732916">
                <a:tc>
                  <a:txBody>
                    <a:bodyPr/>
                    <a:lstStyle/>
                    <a:p>
                      <a:r>
                        <a:rPr lang="nl-NL" dirty="0"/>
                        <a:t>Blok 1 en 2 LWT ELDI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Uren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Blok 2,3,4: ADL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Blok 1,2,3,4: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7588754"/>
                  </a:ext>
                </a:extLst>
              </a:tr>
              <a:tr h="1047023">
                <a:tc>
                  <a:txBody>
                    <a:bodyPr/>
                    <a:lstStyle/>
                    <a:p>
                      <a:r>
                        <a:rPr lang="nl-NL" dirty="0"/>
                        <a:t>Literatuur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Literatuur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18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LWT Professioneel handelen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15uur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466098"/>
                  </a:ext>
                </a:extLst>
              </a:tr>
              <a:tr h="732916">
                <a:tc>
                  <a:txBody>
                    <a:bodyPr/>
                    <a:lstStyle/>
                    <a:p>
                      <a:r>
                        <a:rPr lang="nl-NL" dirty="0"/>
                        <a:t>Lessen oefenen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20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Leerarrangement maken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24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Kijkwijzer GOK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10 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24876"/>
                  </a:ext>
                </a:extLst>
              </a:tr>
              <a:tr h="1047023">
                <a:tc>
                  <a:txBody>
                    <a:bodyPr/>
                    <a:lstStyle/>
                    <a:p>
                      <a:r>
                        <a:rPr lang="nl-NL" dirty="0"/>
                        <a:t>Lesbezoek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Theoretische bijeenkomsten op 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14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Digitaal portfolio + bewijzen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23 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992273"/>
                  </a:ext>
                </a:extLst>
              </a:tr>
              <a:tr h="1047023">
                <a:tc>
                  <a:txBody>
                    <a:bodyPr/>
                    <a:lstStyle/>
                    <a:p>
                      <a:r>
                        <a:rPr lang="nl-NL" dirty="0"/>
                        <a:t>Theoretische bijeenkomsten op HR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8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Werkplekleren op scholen </a:t>
                      </a:r>
                      <a:r>
                        <a:rPr lang="nl-NL" dirty="0" err="1"/>
                        <a:t>incl</a:t>
                      </a:r>
                      <a:r>
                        <a:rPr lang="nl-NL" dirty="0"/>
                        <a:t> bijeen komsten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260 uur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570766"/>
                  </a:ext>
                </a:extLst>
              </a:tr>
              <a:tr h="1047023">
                <a:tc>
                  <a:txBody>
                    <a:bodyPr/>
                    <a:lstStyle/>
                    <a:p>
                      <a:r>
                        <a:rPr lang="nl-NL" dirty="0"/>
                        <a:t>Totaal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56 uur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Totaal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Totaal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835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35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7C796A-9BB3-4B15-A791-7A335C7E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anchor="t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Bedankt voor de aandacht! Vragen en opmerkingen n.a.v. de bijeenkomst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B2D471-1559-47B2-811C-402E4E082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fontScale="92500" lnSpcReduction="20000"/>
          </a:bodyPr>
          <a:lstStyle/>
          <a:p>
            <a:r>
              <a:rPr lang="nl-NL" dirty="0"/>
              <a:t>SWAY gaat prima via Microsoft, problematisch bij andere applicaties, zoals google.</a:t>
            </a:r>
          </a:p>
          <a:p>
            <a:r>
              <a:rPr lang="nl-NL" dirty="0"/>
              <a:t>Studenten kunnen bij praktische informatie vinden dat ze opnames van hun lessen moeten maken en wat alternatieven zijn als dat niet kan vanwege AVG</a:t>
            </a:r>
          </a:p>
          <a:p>
            <a:r>
              <a:rPr lang="nl-NL" dirty="0"/>
              <a:t>Wat als studenten vanuit jaar 1 onvoldoende hebben kunnen laten zien dat ze met een klas leerlingen kunnen werken? In ieder geval punt van aandacht in de eerste stagebijeenkomst</a:t>
            </a:r>
          </a:p>
          <a:p>
            <a:r>
              <a:rPr lang="nl-NL" dirty="0"/>
              <a:t>Er komt een externe website, belangrijk om de communicatie helder en duidelijk te maken </a:t>
            </a:r>
          </a:p>
          <a:p>
            <a:r>
              <a:rPr lang="nl-NL" dirty="0"/>
              <a:t>Als je lid wilt worden van Teams generiek: aan Veerle, Ralf of </a:t>
            </a:r>
            <a:r>
              <a:rPr lang="nl-NL" dirty="0" err="1"/>
              <a:t>Jozefien</a:t>
            </a:r>
            <a:r>
              <a:rPr lang="nl-NL" dirty="0"/>
              <a:t> of Janneke laten weten (kijk ook in de chat van 27 augustus 9 – 10 niveau 2).</a:t>
            </a:r>
          </a:p>
        </p:txBody>
      </p:sp>
    </p:spTree>
    <p:extLst>
      <p:ext uri="{BB962C8B-B14F-4D97-AF65-F5344CB8AC3E}">
        <p14:creationId xmlns:p14="http://schemas.microsoft.com/office/powerpoint/2010/main" val="2381694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7C796A-9BB3-4B15-A791-7A335C7E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 anchor="t"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Vragen en opmerkingen n.a.v. de bijeenkomst, 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B2D471-1559-47B2-811C-402E4E082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 fontScale="85000" lnSpcReduction="20000"/>
          </a:bodyPr>
          <a:lstStyle/>
          <a:p>
            <a:r>
              <a:rPr lang="nl-NL" dirty="0" err="1"/>
              <a:t>IO’s</a:t>
            </a:r>
            <a:r>
              <a:rPr lang="nl-NL" dirty="0"/>
              <a:t> die niet aan de HR verbonden zijn: contact loopt via Caroline Korpershoek</a:t>
            </a:r>
          </a:p>
          <a:p>
            <a:r>
              <a:rPr lang="nl-NL" dirty="0"/>
              <a:t>ELDI lesbezoek blijft een struikelblok, zeker als je veel studenten begeleidt: deadlines zijn vooral voor inleveren of delen digitaal portfolio. Daarna plan je afspraken in voor lesbezoek en aan het eind van het jaar de </a:t>
            </a:r>
            <a:r>
              <a:rPr lang="nl-NL" dirty="0" err="1"/>
              <a:t>CGI’s</a:t>
            </a:r>
            <a:endParaRPr lang="nl-NL" dirty="0"/>
          </a:p>
          <a:p>
            <a:r>
              <a:rPr lang="nl-NL" dirty="0"/>
              <a:t>Overeenstemming over </a:t>
            </a:r>
            <a:r>
              <a:rPr lang="nl-NL" dirty="0" err="1"/>
              <a:t>IO’s</a:t>
            </a:r>
            <a:r>
              <a:rPr lang="nl-NL" dirty="0"/>
              <a:t> lessen live bezoeken of niet? MBO en VO verschillen: ons beleid wordt volgende week duidelijk: lesbezoek online best, maar ELDI beoordelen is daardoor lastig</a:t>
            </a:r>
          </a:p>
          <a:p>
            <a:r>
              <a:rPr lang="nl-NL" dirty="0"/>
              <a:t>Over addendum online </a:t>
            </a:r>
            <a:r>
              <a:rPr lang="nl-NL" dirty="0" err="1"/>
              <a:t>LERs</a:t>
            </a:r>
            <a:r>
              <a:rPr lang="nl-NL" dirty="0"/>
              <a:t> aantonen, is om 16.00 u op 27/8 een overleg</a:t>
            </a:r>
          </a:p>
          <a:p>
            <a:r>
              <a:rPr lang="nl-NL" dirty="0"/>
              <a:t>Opdracht voor de student: Neem de </a:t>
            </a:r>
            <a:r>
              <a:rPr lang="nl-NL" dirty="0" err="1"/>
              <a:t>handeliding</a:t>
            </a:r>
            <a:r>
              <a:rPr lang="nl-NL" dirty="0"/>
              <a:t> door met je wpb mbt invullen formulieren</a:t>
            </a:r>
          </a:p>
          <a:p>
            <a:r>
              <a:rPr lang="nl-NL" dirty="0"/>
              <a:t>Idee: instructie voor invullen van de formulieren voor </a:t>
            </a:r>
            <a:r>
              <a:rPr lang="nl-NL" dirty="0" err="1"/>
              <a:t>wpb’ers</a:t>
            </a:r>
            <a:r>
              <a:rPr lang="nl-NL" dirty="0"/>
              <a:t> (</a:t>
            </a:r>
            <a:r>
              <a:rPr lang="nl-NL"/>
              <a:t>in overleg met Jeroen Mikkers)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8561796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erie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74FF315E4EC64B86009AD71674894B" ma:contentTypeVersion="11" ma:contentTypeDescription="Een nieuw document maken." ma:contentTypeScope="" ma:versionID="3652ac99a8faf79d01c5856d2187be2f">
  <xsd:schema xmlns:xsd="http://www.w3.org/2001/XMLSchema" xmlns:xs="http://www.w3.org/2001/XMLSchema" xmlns:p="http://schemas.microsoft.com/office/2006/metadata/properties" xmlns:ns2="a351a48e-0a74-494f-b9c9-143d2d1268a6" xmlns:ns3="d2b2e804-3725-45f0-aa42-7c84068c67e4" targetNamespace="http://schemas.microsoft.com/office/2006/metadata/properties" ma:root="true" ma:fieldsID="a5363a282763ee5b65df6dbee92d5bca" ns2:_="" ns3:_="">
    <xsd:import namespace="a351a48e-0a74-494f-b9c9-143d2d1268a6"/>
    <xsd:import namespace="d2b2e804-3725-45f0-aa42-7c84068c67e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51a48e-0a74-494f-b9c9-143d2d1268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2e804-3725-45f0-aa42-7c84068c67e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21750F5-2AF0-49C5-AD10-99D8D13B7C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51a48e-0a74-494f-b9c9-143d2d1268a6"/>
    <ds:schemaRef ds:uri="d2b2e804-3725-45f0-aa42-7c84068c67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0A4391-760E-4E7E-B935-D510B84576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1D4163-821B-45C2-A811-798D8BFE8C7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725</Words>
  <Application>Microsoft Office PowerPoint</Application>
  <PresentationFormat>Breedbeeld</PresentationFormat>
  <Paragraphs>73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Palatino Linotype</vt:lpstr>
      <vt:lpstr>Galerie</vt:lpstr>
      <vt:lpstr>Bijeenkomst voor IO 27/8/20 9.00-10.00  Studiejaar 2020-2021 Stage leren werken niveau 2  Diana van den Driessche Stagecoördinatie (tijdelijk) niveau 2 / jaar 2 Hogeschool Rotterdam </vt:lpstr>
      <vt:lpstr>Informatie op Hint, CumLaude en de externe website</vt:lpstr>
      <vt:lpstr>Wijzigingen 20/21 niveau 2 ten opzichte van 19/20</vt:lpstr>
      <vt:lpstr>Addendum LERs aantonen in online omgeving</vt:lpstr>
      <vt:lpstr>Toetsing en beoordeling niveau 2</vt:lpstr>
      <vt:lpstr>Komend jaar</vt:lpstr>
      <vt:lpstr>Urenverantwoording Stage leren werken niveau 2 </vt:lpstr>
      <vt:lpstr>Bedankt voor de aandacht! Vragen en opmerkingen n.a.v. de bijeenkomst</vt:lpstr>
      <vt:lpstr>Vragen en opmerkingen n.a.v. de bijeenkomst, vervolg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Bijeenkomst voor IO 27/8/20 9.00-10.00  Studiejaar 2020-2021 Stage leren werken niveau 2  Diana van den Driessche Stagecoördinatie (tijdelijk) niveau 2 / jaar 2 Hogeschool Rotterdam</dc:title>
  <dc:creator>Driesche, A.M. van den (Diana)</dc:creator>
  <cp:lastModifiedBy>Erkelens, N. (Nicolette)</cp:lastModifiedBy>
  <cp:revision>9</cp:revision>
  <dcterms:created xsi:type="dcterms:W3CDTF">2020-08-26T17:15:15Z</dcterms:created>
  <dcterms:modified xsi:type="dcterms:W3CDTF">2020-08-27T12:57:45Z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0x010100DC74FF315E4EC64B86009AD71674894B</vt:lpwstr>
  </property>
</Properties>
</file>