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5"/>
  </p:sldMasterIdLst>
  <p:notesMasterIdLst>
    <p:notesMasterId r:id="rId40"/>
  </p:notesMasterIdLst>
  <p:sldIdLst>
    <p:sldId id="275" r:id="rId6"/>
    <p:sldId id="544" r:id="rId7"/>
    <p:sldId id="545" r:id="rId8"/>
    <p:sldId id="546" r:id="rId9"/>
    <p:sldId id="547" r:id="rId10"/>
    <p:sldId id="511" r:id="rId11"/>
    <p:sldId id="536" r:id="rId12"/>
    <p:sldId id="435" r:id="rId13"/>
    <p:sldId id="436" r:id="rId14"/>
    <p:sldId id="421" r:id="rId15"/>
    <p:sldId id="497" r:id="rId16"/>
    <p:sldId id="465" r:id="rId17"/>
    <p:sldId id="525" r:id="rId18"/>
    <p:sldId id="466" r:id="rId19"/>
    <p:sldId id="424" r:id="rId20"/>
    <p:sldId id="551" r:id="rId21"/>
    <p:sldId id="549" r:id="rId22"/>
    <p:sldId id="550" r:id="rId23"/>
    <p:sldId id="397" r:id="rId24"/>
    <p:sldId id="425" r:id="rId25"/>
    <p:sldId id="483" r:id="rId26"/>
    <p:sldId id="538" r:id="rId27"/>
    <p:sldId id="534" r:id="rId28"/>
    <p:sldId id="540" r:id="rId29"/>
    <p:sldId id="541" r:id="rId30"/>
    <p:sldId id="542" r:id="rId31"/>
    <p:sldId id="543" r:id="rId32"/>
    <p:sldId id="495" r:id="rId33"/>
    <p:sldId id="501" r:id="rId34"/>
    <p:sldId id="478" r:id="rId35"/>
    <p:sldId id="479" r:id="rId36"/>
    <p:sldId id="548" r:id="rId37"/>
    <p:sldId id="496" r:id="rId38"/>
    <p:sldId id="52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6B8B0-F59F-9047-BC8A-301EEDC1A83B}">
          <p14:sldIdLst>
            <p14:sldId id="275"/>
            <p14:sldId id="544"/>
            <p14:sldId id="545"/>
            <p14:sldId id="546"/>
            <p14:sldId id="547"/>
            <p14:sldId id="511"/>
            <p14:sldId id="536"/>
            <p14:sldId id="435"/>
            <p14:sldId id="436"/>
            <p14:sldId id="421"/>
            <p14:sldId id="497"/>
            <p14:sldId id="465"/>
            <p14:sldId id="525"/>
            <p14:sldId id="466"/>
            <p14:sldId id="424"/>
            <p14:sldId id="551"/>
            <p14:sldId id="549"/>
            <p14:sldId id="550"/>
            <p14:sldId id="397"/>
            <p14:sldId id="425"/>
          </p14:sldIdLst>
        </p14:section>
        <p14:section name="Aanpak IBP" id="{83632D9A-8FA2-4D40-B4DE-5A368AD734E5}">
          <p14:sldIdLst>
            <p14:sldId id="483"/>
            <p14:sldId id="538"/>
            <p14:sldId id="534"/>
            <p14:sldId id="540"/>
            <p14:sldId id="541"/>
            <p14:sldId id="542"/>
            <p14:sldId id="543"/>
            <p14:sldId id="495"/>
            <p14:sldId id="501"/>
            <p14:sldId id="478"/>
            <p14:sldId id="479"/>
            <p14:sldId id="548"/>
            <p14:sldId id="496"/>
            <p14:sldId id="5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49" autoAdjust="0"/>
  </p:normalViewPr>
  <p:slideViewPr>
    <p:cSldViewPr>
      <p:cViewPr>
        <p:scale>
          <a:sx n="60" d="100"/>
          <a:sy n="60" d="100"/>
        </p:scale>
        <p:origin x="1493" y="475"/>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3"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D0DF3-5B55-4C00-B5F4-E33927370C3D}" type="datetimeFigureOut">
              <a:rPr lang="nl-NL" smtClean="0"/>
              <a:t>11-10-2017</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Privacy:</a:t>
            </a:r>
            <a:r>
              <a:rPr lang="nl-NL" baseline="0" dirty="0" smtClean="0"/>
              <a:t> </a:t>
            </a:r>
          </a:p>
          <a:p>
            <a:endParaRPr lang="nl-NL" baseline="0" dirty="0" smtClean="0"/>
          </a:p>
          <a:p>
            <a:r>
              <a:rPr lang="nl-NL" baseline="0" dirty="0" smtClean="0"/>
              <a:t>400 jaar oud: Hippocrates. </a:t>
            </a:r>
          </a:p>
          <a:p>
            <a:r>
              <a:rPr lang="nl-NL" baseline="0" dirty="0" smtClean="0"/>
              <a:t>Oude begrip: bescherming huis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8</a:t>
            </a:fld>
            <a:endParaRPr lang="nl-NL" dirty="0"/>
          </a:p>
        </p:txBody>
      </p:sp>
    </p:spTree>
    <p:extLst>
      <p:ext uri="{BB962C8B-B14F-4D97-AF65-F5344CB8AC3E}">
        <p14:creationId xmlns:p14="http://schemas.microsoft.com/office/powerpoint/2010/main" val="107105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Privacy: zin in systemen</a:t>
            </a:r>
            <a:r>
              <a:rPr lang="nl-NL" baseline="0" dirty="0" smtClean="0"/>
              <a:t> en dossiers. Op school heeft ¼ van leerlingen zorg o.i.d. Dus daar zit meer in de administratie dan gemiddeld: zorgdossiers. Dus </a:t>
            </a:r>
            <a:r>
              <a:rPr lang="nl-NL" baseline="0" dirty="0" err="1" smtClean="0"/>
              <a:t>medsiche</a:t>
            </a:r>
            <a:r>
              <a:rPr lang="nl-NL" baseline="0" dirty="0" smtClean="0"/>
              <a:t> info. </a:t>
            </a:r>
          </a:p>
          <a:p>
            <a:endParaRPr lang="nl-NL" baseline="0" dirty="0" smtClean="0"/>
          </a:p>
          <a:p>
            <a:r>
              <a:rPr lang="nl-NL" baseline="0" dirty="0" smtClean="0"/>
              <a:t>Leg vergelijking met jouw dossier bij de huisarts. Jouw medisch dossier zit ook in een database. En wat vind JIJ er van als je bij de huisarts zit, en er zit een geel briefje op zijn monitor. Daarop staat zijn wachtwoord van JOUW dossier. Dat kan toch niet? Waarom hebben honderden scholen dan wel computers staan met op de monitor een geel briefje met het wachtwoord om in te </a:t>
            </a:r>
            <a:r>
              <a:rPr lang="nl-NL" baseline="0" dirty="0" err="1" smtClean="0"/>
              <a:t>logggen</a:t>
            </a:r>
            <a:r>
              <a:rPr lang="nl-NL" baseline="0" dirty="0" smtClean="0"/>
              <a:t>? Gekkigheid. Spreek je collega aan: de databases van scholen zijn net zo gevoelig als medische systemen. Dus beveiliging moet net zo goed als in ziekenhuis, Dus geen wachtwoorden opschrijven. </a:t>
            </a:r>
            <a:br>
              <a:rPr lang="nl-NL" baseline="0" dirty="0" smtClean="0"/>
            </a:b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12</a:t>
            </a:fld>
            <a:endParaRPr lang="nl-NL" dirty="0"/>
          </a:p>
        </p:txBody>
      </p:sp>
    </p:spTree>
    <p:extLst>
      <p:ext uri="{BB962C8B-B14F-4D97-AF65-F5344CB8AC3E}">
        <p14:creationId xmlns:p14="http://schemas.microsoft.com/office/powerpoint/2010/main" val="197178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 server: privacy</a:t>
            </a:r>
            <a:r>
              <a:rPr lang="nl-NL" baseline="0" dirty="0" smtClean="0"/>
              <a:t> gaat ook over ‘weten wat er op je schoolnetwerk gebeurt’. Worden er </a:t>
            </a:r>
            <a:r>
              <a:rPr lang="nl-NL" baseline="0" dirty="0" err="1" smtClean="0"/>
              <a:t>sexfilmpjes</a:t>
            </a:r>
            <a:r>
              <a:rPr lang="nl-NL" baseline="0" dirty="0" smtClean="0"/>
              <a:t> gedeeld, of </a:t>
            </a:r>
            <a:r>
              <a:rPr lang="nl-NL" baseline="0" dirty="0" err="1" smtClean="0"/>
              <a:t>banga-lijsten</a:t>
            </a:r>
            <a:r>
              <a:rPr lang="nl-NL" baseline="0" dirty="0" smtClean="0"/>
              <a:t>? Dit vraagt om de afweging tussen privacy van leerlingen/medewerkers en bescherming van die zelfde leerlingen/medewerkers. </a:t>
            </a:r>
          </a:p>
          <a:p>
            <a:r>
              <a:rPr lang="nl-NL" baseline="0" dirty="0" smtClean="0"/>
              <a:t>Mag en kan je leerlingen de hele dag volgen en alles opslaan wat ze doen? In Europa zijn we hevig verontwaardigd als blijkt dat de NSA allerlei gegevens over ons gebruikt bij de opsporing, maar als we leerlingen de hele dag gaan volgen, doen we dan niet het zelfde? Zoek de balans en informeer medewerkers, leerlingen en ouders over je beleid hierover! </a:t>
            </a:r>
          </a:p>
          <a:p>
            <a:endParaRPr lang="nl-NL" baseline="0" dirty="0" smtClean="0"/>
          </a:p>
          <a:p>
            <a:r>
              <a:rPr lang="nl-NL" baseline="0" dirty="0" smtClean="0"/>
              <a:t>Schoolfoto’s: een foto zegt iets over je ras, etniciteit. Daarom is een foto een bijzonder persoonsgegevens: je moet hier nóg voorzichtiger mee omgaan dan met gewone data.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14</a:t>
            </a:fld>
            <a:endParaRPr lang="nl-NL" dirty="0"/>
          </a:p>
        </p:txBody>
      </p:sp>
    </p:spTree>
    <p:extLst>
      <p:ext uri="{BB962C8B-B14F-4D97-AF65-F5344CB8AC3E}">
        <p14:creationId xmlns:p14="http://schemas.microsoft.com/office/powerpoint/2010/main" val="146655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Foto</a:t>
            </a:r>
            <a:r>
              <a:rPr lang="nl-NL" baseline="0" dirty="0" smtClean="0"/>
              <a:t> netwerk plat: dus je moet klaar zijn voor de leerling die slimmer is dan jij. Hoe ga je om met die hackende leerling? Afstraffen of omarmen: maak een klasje met </a:t>
            </a:r>
            <a:r>
              <a:rPr lang="nl-NL" baseline="0" dirty="0" err="1" smtClean="0"/>
              <a:t>it-nurds</a:t>
            </a:r>
            <a:r>
              <a:rPr lang="nl-NL" baseline="0" dirty="0" smtClean="0"/>
              <a:t> die je inzet om je netwerk veiliger te maken en laat ze andere leerlingen helpen met </a:t>
            </a:r>
            <a:r>
              <a:rPr lang="nl-NL" baseline="0" dirty="0" err="1" smtClean="0"/>
              <a:t>it</a:t>
            </a:r>
            <a:r>
              <a:rPr lang="nl-NL" baseline="0" dirty="0" smtClean="0"/>
              <a:t>-problemen. En beloon ze daarvoor. ‘Keep </a:t>
            </a:r>
            <a:r>
              <a:rPr lang="nl-NL" baseline="0" dirty="0" err="1" smtClean="0"/>
              <a:t>your</a:t>
            </a:r>
            <a:r>
              <a:rPr lang="nl-NL" baseline="0" dirty="0" smtClean="0"/>
              <a:t> </a:t>
            </a:r>
            <a:r>
              <a:rPr lang="nl-NL" baseline="0" dirty="0" err="1" smtClean="0"/>
              <a:t>friends</a:t>
            </a:r>
            <a:r>
              <a:rPr lang="nl-NL" baseline="0" dirty="0" smtClean="0"/>
              <a:t> close but </a:t>
            </a:r>
            <a:r>
              <a:rPr lang="nl-NL" baseline="0" dirty="0" err="1" smtClean="0"/>
              <a:t>your</a:t>
            </a:r>
            <a:r>
              <a:rPr lang="nl-NL" baseline="0" dirty="0" smtClean="0"/>
              <a:t> </a:t>
            </a:r>
            <a:r>
              <a:rPr lang="nl-NL" baseline="0" dirty="0" err="1" smtClean="0"/>
              <a:t>enemies</a:t>
            </a:r>
            <a:r>
              <a:rPr lang="nl-NL" baseline="0" dirty="0" smtClean="0"/>
              <a:t> </a:t>
            </a:r>
            <a:r>
              <a:rPr lang="nl-NL" baseline="0" dirty="0" err="1" smtClean="0"/>
              <a:t>closes</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15</a:t>
            </a:fld>
            <a:endParaRPr lang="nl-NL" dirty="0"/>
          </a:p>
        </p:txBody>
      </p:sp>
    </p:spTree>
    <p:extLst>
      <p:ext uri="{BB962C8B-B14F-4D97-AF65-F5344CB8AC3E}">
        <p14:creationId xmlns:p14="http://schemas.microsoft.com/office/powerpoint/2010/main" val="88195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regel je het: doel is 25 mei 2018. Alles</a:t>
            </a:r>
            <a:r>
              <a:rPr lang="nl-NL" baseline="0" dirty="0" smtClean="0"/>
              <a:t> klaar. Leg uit dat 2018 eigenlijk gek is: want in AVG zit meer dan de helft wat nu al in </a:t>
            </a:r>
            <a:r>
              <a:rPr lang="nl-NL" baseline="0" dirty="0" err="1" smtClean="0"/>
              <a:t>Wbp</a:t>
            </a:r>
            <a:r>
              <a:rPr lang="nl-NL" baseline="0" dirty="0" smtClean="0"/>
              <a:t> zit. Dus scholen hebben meer dan 15 jaar de tijd gehad om zaken te regelen. En nu plotseling haast voor 25 mei 2018?! </a:t>
            </a:r>
          </a:p>
          <a:p>
            <a:endParaRPr lang="nl-NL" baseline="0" dirty="0" smtClean="0"/>
          </a:p>
          <a:p>
            <a:endParaRPr lang="nl-NL" baseline="0" dirty="0" smtClean="0"/>
          </a:p>
          <a:p>
            <a:r>
              <a:rPr lang="nl-NL" baseline="0" dirty="0" smtClean="0"/>
              <a:t>3 stappen: organiseer je beleid. Dat is waar de bestuurder vastgesteld dat ibp voor iedereen geldt, dat er een paar mensen ibp gaan regelen en dat ze daar de steun van de bestuurder voor hebben gekregen. </a:t>
            </a:r>
          </a:p>
          <a:p>
            <a:r>
              <a:rPr lang="nl-NL" baseline="0" dirty="0" smtClean="0"/>
              <a:t>Stap 2: beleid moet geen papieren tijger blijven. Daarom: beleid naar praktijk: realiseer maatregelen. Verderop meer uitleg. </a:t>
            </a:r>
          </a:p>
          <a:p>
            <a:r>
              <a:rPr lang="nl-NL" baseline="0" dirty="0" smtClean="0"/>
              <a:t>En stap 3: zorg dat iedereen </a:t>
            </a:r>
            <a:r>
              <a:rPr lang="nl-NL" baseline="0" dirty="0" err="1" smtClean="0"/>
              <a:t>weeet</a:t>
            </a:r>
            <a:r>
              <a:rPr lang="nl-NL" baseline="0" dirty="0" smtClean="0"/>
              <a:t> wat hij/zij moet doen. Communicatie.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21</a:t>
            </a:fld>
            <a:endParaRPr lang="nl-NL" dirty="0"/>
          </a:p>
        </p:txBody>
      </p:sp>
    </p:spTree>
    <p:extLst>
      <p:ext uri="{BB962C8B-B14F-4D97-AF65-F5344CB8AC3E}">
        <p14:creationId xmlns:p14="http://schemas.microsoft.com/office/powerpoint/2010/main" val="20446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 dat IBP</a:t>
            </a:r>
            <a:r>
              <a:rPr lang="nl-NL" baseline="0" dirty="0" smtClean="0"/>
              <a:t> geen doel is: we regelen IBP ‘</a:t>
            </a:r>
            <a:r>
              <a:rPr lang="nl-NL" baseline="0" dirty="0" err="1" smtClean="0"/>
              <a:t>for</a:t>
            </a:r>
            <a:r>
              <a:rPr lang="nl-NL" baseline="0" dirty="0" smtClean="0"/>
              <a:t> </a:t>
            </a:r>
            <a:r>
              <a:rPr lang="nl-NL" baseline="0" dirty="0" err="1" smtClean="0"/>
              <a:t>the</a:t>
            </a:r>
            <a:r>
              <a:rPr lang="nl-NL" baseline="0" dirty="0" smtClean="0"/>
              <a:t> </a:t>
            </a:r>
            <a:r>
              <a:rPr lang="nl-NL" baseline="0" dirty="0" err="1" smtClean="0"/>
              <a:t>greater</a:t>
            </a:r>
            <a:r>
              <a:rPr lang="nl-NL" baseline="0" dirty="0" smtClean="0"/>
              <a:t> </a:t>
            </a:r>
            <a:r>
              <a:rPr lang="nl-NL" baseline="0" dirty="0" err="1" smtClean="0"/>
              <a:t>good</a:t>
            </a:r>
            <a:r>
              <a:rPr lang="nl-NL" baseline="0" dirty="0" smtClean="0"/>
              <a:t>’: om eigentijds, persoonlijk en bovenal veilig onderwijs met </a:t>
            </a:r>
            <a:r>
              <a:rPr lang="nl-NL" baseline="0" dirty="0" err="1" smtClean="0"/>
              <a:t>ictd</a:t>
            </a:r>
            <a:r>
              <a:rPr lang="nl-NL" baseline="0" dirty="0" smtClean="0"/>
              <a:t> mogelijk te maken! </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33</a:t>
            </a:fld>
            <a:endParaRPr lang="nl-NL" dirty="0"/>
          </a:p>
        </p:txBody>
      </p:sp>
    </p:spTree>
    <p:extLst>
      <p:ext uri="{BB962C8B-B14F-4D97-AF65-F5344CB8AC3E}">
        <p14:creationId xmlns:p14="http://schemas.microsoft.com/office/powerpoint/2010/main" val="73560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Algemee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13402"/>
            <a:ext cx="9143999" cy="4382006"/>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en-US" noProof="0" smtClean="0"/>
              <a:t>Click to edit Master title style</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en-US" noProof="0" smtClean="0"/>
              <a:t>Click to edit Master text styles</a:t>
            </a:r>
          </a:p>
        </p:txBody>
      </p:sp>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userDrawn="1"/>
        </p:nvSpPr>
        <p:spPr>
          <a:xfrm>
            <a:off x="7764718" y="1213402"/>
            <a:ext cx="1415772" cy="276999"/>
          </a:xfrm>
          <a:prstGeom prst="rect">
            <a:avLst/>
          </a:prstGeom>
          <a:noFill/>
        </p:spPr>
        <p:txBody>
          <a:bodyPr wrap="none" rtlCol="0">
            <a:spAutoFit/>
          </a:bodyPr>
          <a:lstStyle/>
          <a:p>
            <a:r>
              <a:rPr lang="de-DE" sz="1200" dirty="0" smtClean="0">
                <a:solidFill>
                  <a:schemeClr val="bg1"/>
                </a:solidFill>
              </a:rPr>
              <a:t>© Erik van </a:t>
            </a:r>
            <a:r>
              <a:rPr lang="de-DE" sz="1200" dirty="0" err="1" smtClean="0">
                <a:solidFill>
                  <a:schemeClr val="bg1"/>
                </a:solidFill>
              </a:rPr>
              <a:t>Roekel</a:t>
            </a:r>
            <a:endParaRPr lang="nl-NL" sz="1200" dirty="0">
              <a:solidFill>
                <a:schemeClr val="bg1"/>
              </a:solidFill>
            </a:endParaRPr>
          </a:p>
        </p:txBody>
      </p:sp>
    </p:spTree>
    <p:extLst>
      <p:ext uri="{BB962C8B-B14F-4D97-AF65-F5344CB8AC3E}">
        <p14:creationId xmlns:p14="http://schemas.microsoft.com/office/powerpoint/2010/main" val="3480723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sp>
        <p:nvSpPr>
          <p:cNvPr id="6" name="Rectangle 5"/>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000" y="1520778"/>
            <a:ext cx="7740000" cy="583200"/>
          </a:xfrm>
        </p:spPr>
        <p:txBody>
          <a:bodyPr/>
          <a:lstStyle>
            <a:lvl1pPr>
              <a:defRPr>
                <a:solidFill>
                  <a:schemeClr val="bg1"/>
                </a:solidFill>
              </a:defRPr>
            </a:lvl1pPr>
          </a:lstStyle>
          <a:p>
            <a:r>
              <a:rPr lang="en-US" smtClean="0"/>
              <a:t>Click to edit Master title style</a:t>
            </a:r>
            <a:endParaRPr lang="de-DE"/>
          </a:p>
        </p:txBody>
      </p:sp>
      <p:sp>
        <p:nvSpPr>
          <p:cNvPr id="5" name="Text Placeholder 4"/>
          <p:cNvSpPr>
            <a:spLocks noGrp="1"/>
          </p:cNvSpPr>
          <p:nvPr>
            <p:ph type="body" sz="quarter" idx="11"/>
          </p:nvPr>
        </p:nvSpPr>
        <p:spPr>
          <a:xfrm>
            <a:off x="1044000" y="2409262"/>
            <a:ext cx="7740000" cy="1523794"/>
          </a:xfrm>
        </p:spPr>
        <p:txBody>
          <a:bodyPr/>
          <a:lstStyle>
            <a:lvl1pPr>
              <a:lnSpc>
                <a:spcPct val="100000"/>
              </a:lnSpc>
              <a:spcAft>
                <a:spcPts val="0"/>
              </a:spcAft>
              <a:defRPr sz="1800" b="1" baseline="0">
                <a:solidFill>
                  <a:schemeClr val="bg1"/>
                </a:solidFill>
              </a:defRPr>
            </a:lvl1pPr>
            <a:lvl2pPr marL="0" indent="0">
              <a:lnSpc>
                <a:spcPct val="100000"/>
              </a:lnSpc>
              <a:spcBef>
                <a:spcPts val="0"/>
              </a:spcBef>
              <a:spcAft>
                <a:spcPts val="0"/>
              </a:spcAft>
              <a:buNone/>
              <a:defRPr sz="1800" spc="30" baseline="0">
                <a:solidFill>
                  <a:schemeClr val="bg1"/>
                </a:solidFill>
              </a:defRPr>
            </a:lvl2pPr>
            <a:lvl3pPr marL="0" indent="0">
              <a:lnSpc>
                <a:spcPct val="100000"/>
              </a:lnSpc>
              <a:spcBef>
                <a:spcPts val="0"/>
              </a:spcBef>
              <a:spcAft>
                <a:spcPts val="0"/>
              </a:spcAft>
              <a:buNone/>
              <a:defRPr sz="1800" spc="30" baseline="0">
                <a:solidFill>
                  <a:schemeClr val="bg1"/>
                </a:solidFill>
              </a:defRPr>
            </a:lvl3pPr>
            <a:lvl4pPr marL="0" indent="0">
              <a:lnSpc>
                <a:spcPct val="100000"/>
              </a:lnSpc>
              <a:spcBef>
                <a:spcPts val="0"/>
              </a:spcBef>
              <a:spcAft>
                <a:spcPts val="0"/>
              </a:spcAft>
              <a:buNone/>
              <a:defRPr sz="1800" spc="30" baseline="0">
                <a:solidFill>
                  <a:schemeClr val="bg1"/>
                </a:solidFill>
              </a:defRPr>
            </a:lvl4pPr>
            <a:lvl5pPr marL="0" indent="0">
              <a:lnSpc>
                <a:spcPct val="100000"/>
              </a:lnSpc>
              <a:spcBef>
                <a:spcPts val="0"/>
              </a:spcBef>
              <a:spcAft>
                <a:spcPts val="0"/>
              </a:spcAft>
              <a:buNone/>
              <a:defRPr sz="1800" spc="3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Text Placeholder 3"/>
          <p:cNvSpPr>
            <a:spLocks noGrp="1"/>
          </p:cNvSpPr>
          <p:nvPr>
            <p:ph type="body" sz="half" idx="2" hasCustomPrompt="1"/>
          </p:nvPr>
        </p:nvSpPr>
        <p:spPr>
          <a:xfrm>
            <a:off x="1044000" y="4500000"/>
            <a:ext cx="7740000" cy="720000"/>
          </a:xfrm>
        </p:spPr>
        <p:txBody>
          <a:bodyPr anchor="ctr"/>
          <a:lstStyle>
            <a:lvl1pPr marL="0" indent="0" algn="l">
              <a:lnSpc>
                <a:spcPct val="100000"/>
              </a:lnSpc>
              <a:buNone/>
              <a:defRPr sz="2000" b="0" spc="1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kennisnet.nl</a:t>
            </a:r>
          </a:p>
        </p:txBody>
      </p:sp>
      <p:sp>
        <p:nvSpPr>
          <p:cNvPr id="10" name="Rectangle 9"/>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userDrawn="1"/>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09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628650" y="6356351"/>
            <a:ext cx="2057400" cy="365125"/>
          </a:xfrm>
          <a:prstGeom prst="rect">
            <a:avLst/>
          </a:prstGeom>
        </p:spPr>
        <p:txBody>
          <a:bodyPr/>
          <a:lstStyle/>
          <a:p>
            <a:fld id="{3173009B-69A2-49DF-957C-3AB309CE33B8}"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F5E28-109A-4535-99E4-27837F67A122}" type="slidenum">
              <a:rPr lang="nl-NL" smtClean="0"/>
              <a:t>‹nr.›</a:t>
            </a:fld>
            <a:endParaRPr lang="nl-NL"/>
          </a:p>
        </p:txBody>
      </p:sp>
    </p:spTree>
    <p:extLst>
      <p:ext uri="{BB962C8B-B14F-4D97-AF65-F5344CB8AC3E}">
        <p14:creationId xmlns:p14="http://schemas.microsoft.com/office/powerpoint/2010/main" val="123563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3">
    <p:spTree>
      <p:nvGrpSpPr>
        <p:cNvPr id="1" name=""/>
        <p:cNvGrpSpPr/>
        <p:nvPr/>
      </p:nvGrpSpPr>
      <p:grpSpPr>
        <a:xfrm>
          <a:off x="0" y="0"/>
          <a:ext cx="0" cy="0"/>
          <a:chOff x="0" y="0"/>
          <a:chExt cx="0" cy="0"/>
        </a:xfrm>
      </p:grpSpPr>
      <p:sp>
        <p:nvSpPr>
          <p:cNvPr id="12" name="Rectangle 11"/>
          <p:cNvSpPr/>
          <p:nvPr/>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626" y="4319940"/>
            <a:ext cx="7740000" cy="1080120"/>
          </a:xfrm>
        </p:spPr>
        <p:txBody>
          <a:bodyPr anchor="ctr"/>
          <a:lstStyle>
            <a:lvl1pPr>
              <a:defRPr>
                <a:solidFill>
                  <a:schemeClr val="bg1"/>
                </a:solidFill>
              </a:defRPr>
            </a:lvl1pPr>
          </a:lstStyle>
          <a:p>
            <a:r>
              <a:rPr lang="en-US" smtClean="0"/>
              <a:t>Click to edit Master title style</a:t>
            </a:r>
            <a:endParaRPr lang="de-DE"/>
          </a:p>
        </p:txBody>
      </p:sp>
      <p:sp>
        <p:nvSpPr>
          <p:cNvPr id="15" name="Subtitle 2"/>
          <p:cNvSpPr>
            <a:spLocks noGrp="1"/>
          </p:cNvSpPr>
          <p:nvPr>
            <p:ph type="subTitle" idx="1"/>
          </p:nvPr>
        </p:nvSpPr>
        <p:spPr>
          <a:xfrm>
            <a:off x="1044068" y="5661248"/>
            <a:ext cx="7740000" cy="360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l-NL" noProof="0"/>
          </a:p>
        </p:txBody>
      </p:sp>
      <p:sp>
        <p:nvSpPr>
          <p:cNvPr id="6" name="Rectangle 5"/>
          <p:cNvSpPr/>
          <p:nvPr userDrawn="1"/>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699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of opsomm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
        <p:nvSpPr>
          <p:cNvPr id="7" name="Rounded Rectangle 6"/>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9" name="Rounded Rectangle 8"/>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302612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 of opsomming paars">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10" name="Slide Number Placeholder 9"/>
          <p:cNvSpPr>
            <a:spLocks noGrp="1"/>
          </p:cNvSpPr>
          <p:nvPr>
            <p:ph type="sldNum" sz="quarter" idx="11"/>
          </p:nvPr>
        </p:nvSpPr>
        <p:spPr/>
        <p:txBody>
          <a:bodyPr/>
          <a:lstStyle/>
          <a:p>
            <a:fld id="{0E924C9A-6C93-49AE-BFE5-6539B145F2C9}" type="slidenum">
              <a:rPr lang="nl-NL" smtClean="0"/>
              <a:pPr/>
              <a:t>‹nr.›</a:t>
            </a:fld>
            <a:endParaRPr lang="nl-NL"/>
          </a:p>
        </p:txBody>
      </p:sp>
      <p:sp>
        <p:nvSpPr>
          <p:cNvPr id="11" name="Footer Placeholder 10"/>
          <p:cNvSpPr>
            <a:spLocks noGrp="1"/>
          </p:cNvSpPr>
          <p:nvPr>
            <p:ph type="ftr" sz="quarter" idx="12"/>
          </p:nvPr>
        </p:nvSpPr>
        <p:spPr/>
        <p:txBody>
          <a:bodyPr/>
          <a:lstStyle/>
          <a:p>
            <a:pPr algn="l"/>
            <a:r>
              <a:rPr lang="nl-NL" smtClean="0"/>
              <a:t>Type hier de titel van de presentatie</a:t>
            </a:r>
            <a:endParaRPr lang="nl-NL"/>
          </a:p>
        </p:txBody>
      </p:sp>
      <p:sp>
        <p:nvSpPr>
          <p:cNvPr id="9" name="Rectangle 8"/>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ounded Rectangle 11"/>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3" name="Rounded Rectangle 12"/>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114167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720000" y="1238400"/>
            <a:ext cx="8064000" cy="4845600"/>
          </a:xfrm>
        </p:spPr>
        <p:txBody>
          <a:bodyPr/>
          <a:lstStyle/>
          <a:p>
            <a:r>
              <a:rPr lang="en-US" noProof="0" smtClean="0"/>
              <a:t>Click icon to add chart</a:t>
            </a:r>
            <a:endParaRPr lang="nl-NL" noProof="0"/>
          </a:p>
        </p:txBody>
      </p:sp>
      <p:sp>
        <p:nvSpPr>
          <p:cNvPr id="2" name="Footer Placeholder 1"/>
          <p:cNvSpPr>
            <a:spLocks noGrp="1"/>
          </p:cNvSpPr>
          <p:nvPr>
            <p:ph type="ftr" sz="quarter" idx="12"/>
          </p:nvPr>
        </p:nvSpPr>
        <p:spPr/>
        <p:txBody>
          <a:bodyPr/>
          <a:lstStyle/>
          <a:p>
            <a:pPr algn="l"/>
            <a:r>
              <a:rPr lang="nl-NL" smtClean="0"/>
              <a:t>Type hier de titel van de presentatie</a:t>
            </a:r>
            <a:endParaRPr lang="nl-NL"/>
          </a:p>
        </p:txBody>
      </p:sp>
      <p:sp>
        <p:nvSpPr>
          <p:cNvPr id="3" name="Slide Number Placeholder 2"/>
          <p:cNvSpPr>
            <a:spLocks noGrp="1"/>
          </p:cNvSpPr>
          <p:nvPr>
            <p:ph type="sldNum" sz="quarter" idx="13"/>
          </p:nvPr>
        </p:nvSpPr>
        <p:spPr/>
        <p:txBody>
          <a:bodyPr/>
          <a:lstStyle/>
          <a:p>
            <a:fld id="{0E924C9A-6C93-49AE-BFE5-6539B145F2C9}" type="slidenum">
              <a:rPr lang="nl-NL" smtClean="0"/>
              <a:pPr/>
              <a:t>‹nr.›</a:t>
            </a:fld>
            <a:endParaRPr lang="nl-NL"/>
          </a:p>
        </p:txBody>
      </p:sp>
    </p:spTree>
    <p:extLst>
      <p:ext uri="{BB962C8B-B14F-4D97-AF65-F5344CB8AC3E}">
        <p14:creationId xmlns:p14="http://schemas.microsoft.com/office/powerpoint/2010/main" val="592412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ee tekstvakk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1"/>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2"/>
          </p:nvPr>
        </p:nvSpPr>
        <p:spPr/>
        <p:txBody>
          <a:bodyPr/>
          <a:lstStyle/>
          <a:p>
            <a:fld id="{0E924C9A-6C93-49AE-BFE5-6539B145F2C9}" type="slidenum">
              <a:rPr lang="nl-NL" smtClean="0"/>
              <a:pPr/>
              <a:t>‹nr.›</a:t>
            </a:fld>
            <a:endParaRPr lang="nl-NL"/>
          </a:p>
        </p:txBody>
      </p:sp>
      <p:sp>
        <p:nvSpPr>
          <p:cNvPr id="9" name="Rounded Rectangle 8"/>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0" name="Rounded Rectangle 9"/>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9286011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ee tekstvakken paars">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5" name="Footer Placeholder 4"/>
          <p:cNvSpPr>
            <a:spLocks noGrp="1"/>
          </p:cNvSpPr>
          <p:nvPr>
            <p:ph type="ftr" sz="quarter" idx="11"/>
          </p:nvPr>
        </p:nvSpPr>
        <p:spPr/>
        <p:txBody>
          <a:bodyPr/>
          <a:lstStyle/>
          <a:p>
            <a:pPr algn="l"/>
            <a:r>
              <a:rPr lang="nl-NL" smtClean="0"/>
              <a:t>Type hier de titel van de presentatie</a:t>
            </a:r>
            <a:endParaRPr lang="nl-NL"/>
          </a:p>
        </p:txBody>
      </p:sp>
      <p:sp>
        <p:nvSpPr>
          <p:cNvPr id="9" name="Slide Number Placeholder 8"/>
          <p:cNvSpPr>
            <a:spLocks noGrp="1"/>
          </p:cNvSpPr>
          <p:nvPr>
            <p:ph type="sldNum" sz="quarter" idx="12"/>
          </p:nvPr>
        </p:nvSpPr>
        <p:spPr/>
        <p:txBody>
          <a:bodyPr/>
          <a:lstStyle/>
          <a:p>
            <a:fld id="{0E924C9A-6C93-49AE-BFE5-6539B145F2C9}" type="slidenum">
              <a:rPr lang="nl-NL" smtClean="0"/>
              <a:pPr/>
              <a:t>‹nr.›</a:t>
            </a:fld>
            <a:endParaRPr lang="nl-NL"/>
          </a:p>
        </p:txBody>
      </p:sp>
      <p:sp>
        <p:nvSpPr>
          <p:cNvPr id="10" name="Rectangle 9"/>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434785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Vier vakken">
    <p:spTree>
      <p:nvGrpSpPr>
        <p:cNvPr id="1" name=""/>
        <p:cNvGrpSpPr/>
        <p:nvPr/>
      </p:nvGrpSpPr>
      <p:grpSpPr>
        <a:xfrm>
          <a:off x="0" y="0"/>
          <a:ext cx="0" cy="0"/>
          <a:chOff x="0" y="0"/>
          <a:chExt cx="0" cy="0"/>
        </a:xfrm>
      </p:grpSpPr>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1466616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ier vakken paars">
    <p:spTree>
      <p:nvGrpSpPr>
        <p:cNvPr id="1" name=""/>
        <p:cNvGrpSpPr/>
        <p:nvPr/>
      </p:nvGrpSpPr>
      <p:grpSpPr>
        <a:xfrm>
          <a:off x="0" y="0"/>
          <a:ext cx="0" cy="0"/>
          <a:chOff x="0" y="0"/>
          <a:chExt cx="0" cy="0"/>
        </a:xfrm>
      </p:grpSpPr>
      <p:sp>
        <p:nvSpPr>
          <p:cNvPr id="11" name="Rectangle 10"/>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2" name="Rectangle 11"/>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ounded Rectangle 12"/>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4" name="Rounded Rectangle 13"/>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302407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237874"/>
            <a:ext cx="8064000" cy="583200"/>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ext Placeholder 2"/>
          <p:cNvSpPr>
            <a:spLocks noGrp="1"/>
          </p:cNvSpPr>
          <p:nvPr>
            <p:ph type="body" idx="1"/>
          </p:nvPr>
        </p:nvSpPr>
        <p:spPr>
          <a:xfrm>
            <a:off x="720000" y="1952469"/>
            <a:ext cx="8064000" cy="4045069"/>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 name="Footer Placeholder 11"/>
          <p:cNvSpPr>
            <a:spLocks noGrp="1"/>
          </p:cNvSpPr>
          <p:nvPr>
            <p:ph type="ftr" sz="quarter" idx="3"/>
          </p:nvPr>
        </p:nvSpPr>
        <p:spPr>
          <a:xfrm>
            <a:off x="720000" y="6304235"/>
            <a:ext cx="6804328" cy="365125"/>
          </a:xfrm>
          <a:prstGeom prst="rect">
            <a:avLst/>
          </a:prstGeom>
        </p:spPr>
        <p:txBody>
          <a:bodyPr vert="horz" lIns="91440" tIns="45720" rIns="91440" bIns="45720" rtlCol="0" anchor="ctr"/>
          <a:lstStyle>
            <a:lvl1pPr algn="ctr">
              <a:defRPr sz="1000">
                <a:solidFill>
                  <a:schemeClr val="accent2"/>
                </a:solidFill>
              </a:defRPr>
            </a:lvl1pPr>
          </a:lstStyle>
          <a:p>
            <a:pPr algn="l"/>
            <a:r>
              <a:rPr lang="nl-NL" smtClean="0"/>
              <a:t>Type hier de titel van de presentatie</a:t>
            </a:r>
            <a:endParaRPr lang="nl-NL"/>
          </a:p>
        </p:txBody>
      </p:sp>
      <p:sp>
        <p:nvSpPr>
          <p:cNvPr id="13" name="Slide Number Placeholder 12"/>
          <p:cNvSpPr>
            <a:spLocks noGrp="1"/>
          </p:cNvSpPr>
          <p:nvPr>
            <p:ph type="sldNum" sz="quarter" idx="4"/>
          </p:nvPr>
        </p:nvSpPr>
        <p:spPr>
          <a:xfrm>
            <a:off x="7693536" y="6304235"/>
            <a:ext cx="1090464" cy="365125"/>
          </a:xfrm>
          <a:prstGeom prst="rect">
            <a:avLst/>
          </a:prstGeom>
        </p:spPr>
        <p:txBody>
          <a:bodyPr vert="horz" lIns="91440" tIns="45720" rIns="91440" bIns="45720" rtlCol="0" anchor="ctr"/>
          <a:lstStyle>
            <a:lvl1pPr algn="r">
              <a:defRPr sz="1000">
                <a:solidFill>
                  <a:schemeClr val="accent2"/>
                </a:solidFill>
              </a:defRPr>
            </a:lvl1pPr>
          </a:lstStyle>
          <a:p>
            <a:fld id="{0E924C9A-6C93-49AE-BFE5-6539B145F2C9}" type="slidenum">
              <a:rPr lang="nl-NL" smtClean="0"/>
              <a:pPr/>
              <a:t>‹nr.›</a:t>
            </a:fld>
            <a:endParaRPr lang="nl-NL"/>
          </a:p>
        </p:txBody>
      </p:sp>
      <p:sp>
        <p:nvSpPr>
          <p:cNvPr id="14" name="Rectangle 13"/>
          <p:cNvSpPr/>
          <p:nvPr/>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36625"/>
      </p:ext>
    </p:extLst>
  </p:cSld>
  <p:clrMap bg1="lt1" tx1="dk1" bg2="lt2" tx2="dk2" accent1="accent1" accent2="accent2" accent3="accent3" accent4="accent4" accent5="accent5" accent6="accent6" hlink="hlink" folHlink="folHlink"/>
  <p:sldLayoutIdLst>
    <p:sldLayoutId id="2147483687"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spc="0"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kern="1200" spc="10" baseline="0">
          <a:solidFill>
            <a:schemeClr val="accent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accent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emf"/><Relationship Id="rId5" Type="http://schemas.openxmlformats.org/officeDocument/2006/relationships/image" Target="../media/image74.jpe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sz="3600" dirty="0" smtClean="0"/>
              <a:t>IBP voor </a:t>
            </a:r>
            <a:r>
              <a:rPr lang="nl-NL" sz="3600" dirty="0" err="1" smtClean="0"/>
              <a:t>dummies</a:t>
            </a:r>
            <a:endParaRPr lang="nl-NL" dirty="0"/>
          </a:p>
        </p:txBody>
      </p:sp>
      <p:sp>
        <p:nvSpPr>
          <p:cNvPr id="3" name="Text Placeholder 2"/>
          <p:cNvSpPr>
            <a:spLocks noGrp="1"/>
          </p:cNvSpPr>
          <p:nvPr>
            <p:ph type="body" sz="quarter" idx="13"/>
          </p:nvPr>
        </p:nvSpPr>
        <p:spPr>
          <a:xfrm>
            <a:off x="396000" y="5661248"/>
            <a:ext cx="8280000" cy="288925"/>
          </a:xfrm>
        </p:spPr>
        <p:txBody>
          <a:bodyPr/>
          <a:lstStyle/>
          <a:p>
            <a:r>
              <a:rPr lang="nl-NL" dirty="0" smtClean="0"/>
              <a:t>Job Vos (</a:t>
            </a:r>
            <a:r>
              <a:rPr lang="nl-NL" dirty="0"/>
              <a:t>a</a:t>
            </a:r>
            <a:r>
              <a:rPr lang="nl-NL" dirty="0" smtClean="0"/>
              <a:t>dviseur privacy) </a:t>
            </a:r>
          </a:p>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094" y="273081"/>
            <a:ext cx="1608193" cy="643277"/>
          </a:xfrm>
          <a:prstGeom prst="rect">
            <a:avLst/>
          </a:prstGeom>
        </p:spPr>
      </p:pic>
      <p:sp>
        <p:nvSpPr>
          <p:cNvPr id="4" name="Rechthoek 3"/>
          <p:cNvSpPr/>
          <p:nvPr/>
        </p:nvSpPr>
        <p:spPr>
          <a:xfrm>
            <a:off x="6516216" y="6057532"/>
            <a:ext cx="2387000" cy="307777"/>
          </a:xfrm>
          <a:prstGeom prst="rect">
            <a:avLst/>
          </a:prstGeom>
        </p:spPr>
        <p:txBody>
          <a:bodyPr wrap="none">
            <a:spAutoFit/>
          </a:bodyPr>
          <a:lstStyle/>
          <a:p>
            <a:r>
              <a:rPr lang="it-IT" sz="1400" dirty="0" smtClean="0">
                <a:solidFill>
                  <a:srgbClr val="000000"/>
                </a:solidFill>
                <a:latin typeface="Segoe UI Semilight" panose="020B0402040204020203" pitchFamily="34" charset="0"/>
                <a:cs typeface="Segoe UI Semilight" panose="020B0402040204020203" pitchFamily="34" charset="0"/>
              </a:rPr>
              <a:t>11 oktober 2017, Soesterberg</a:t>
            </a:r>
            <a:endParaRPr lang="nl-NL" sz="1400" dirty="0">
              <a:latin typeface="Segoe UI Semilight" panose="020B0402040204020203" pitchFamily="34" charset="0"/>
              <a:cs typeface="Segoe UI Semilight" panose="020B0402040204020203"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61356"/>
            <a:ext cx="1485900" cy="466725"/>
          </a:xfrm>
          <a:prstGeom prst="rect">
            <a:avLst/>
          </a:prstGeom>
        </p:spPr>
      </p:pic>
    </p:spTree>
    <p:extLst>
      <p:ext uri="{BB962C8B-B14F-4D97-AF65-F5344CB8AC3E}">
        <p14:creationId xmlns:p14="http://schemas.microsoft.com/office/powerpoint/2010/main" val="286928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npogeschiedenis.nl/.imaging/stk/geschiedenis/zoom/media/geschiedenis/Grondwet1848/original/Grondwet18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25381">
            <a:off x="6004560" y="1728455"/>
            <a:ext cx="2566033" cy="1860374"/>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5406" y="3220876"/>
            <a:ext cx="2481930" cy="3265921"/>
          </a:xfrm>
          <a:prstGeom prst="rect">
            <a:avLst/>
          </a:prstGeom>
        </p:spPr>
      </p:pic>
      <p:sp>
        <p:nvSpPr>
          <p:cNvPr id="2" name="Titel 1"/>
          <p:cNvSpPr>
            <a:spLocks noGrp="1"/>
          </p:cNvSpPr>
          <p:nvPr>
            <p:ph type="title"/>
          </p:nvPr>
        </p:nvSpPr>
        <p:spPr>
          <a:xfrm>
            <a:off x="720000" y="1169093"/>
            <a:ext cx="8064000" cy="583200"/>
          </a:xfrm>
        </p:spPr>
        <p:txBody>
          <a:bodyPr/>
          <a:lstStyle/>
          <a:p>
            <a:r>
              <a:rPr lang="nl-NL" dirty="0" smtClean="0"/>
              <a:t>Waarom is privacy zo belangrijk? </a:t>
            </a:r>
            <a:endParaRPr lang="nl-NL" dirty="0"/>
          </a:p>
        </p:txBody>
      </p:sp>
      <p:sp>
        <p:nvSpPr>
          <p:cNvPr id="3" name="Tijdelijke aanduiding voor inhoud 2"/>
          <p:cNvSpPr>
            <a:spLocks noGrp="1"/>
          </p:cNvSpPr>
          <p:nvPr>
            <p:ph idx="1"/>
          </p:nvPr>
        </p:nvSpPr>
        <p:spPr>
          <a:xfrm>
            <a:off x="709838" y="1805612"/>
            <a:ext cx="5127813" cy="4156861"/>
          </a:xfrm>
        </p:spPr>
        <p:txBody>
          <a:bodyPr/>
          <a:lstStyle/>
          <a:p>
            <a:pPr marL="285750" indent="-285750">
              <a:buFont typeface="Arial" panose="020B0604020202020204" pitchFamily="34" charset="0"/>
              <a:buChar char="•"/>
            </a:pPr>
            <a:r>
              <a:rPr lang="nl-NL" dirty="0" smtClean="0"/>
              <a:t>Het recht op privacy is een fundamenteel mensenrecht en grondrecht, net zoals het recht op leven, het verbod op discriminatie, recht op een eerlijke proces of verbod van slavernij.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‘het staat in de wet’, dus het moet (2018: AVG)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a:t>
            </a:r>
            <a:r>
              <a:rPr lang="nl-NL" dirty="0" smtClean="0"/>
              <a:t>ompliance: accountantscontrole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a:t>
            </a:r>
            <a:r>
              <a:rPr lang="nl-NL" dirty="0" smtClean="0"/>
              <a:t>mago: datalekken, schade, risico’s </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financieel: hoge boetes, ook voor scholen!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En…</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10</a:t>
            </a:fld>
            <a:endParaRPr lang="nl-NL"/>
          </a:p>
        </p:txBody>
      </p:sp>
      <p:pic>
        <p:nvPicPr>
          <p:cNvPr id="9" name="Picture 2" descr="\\fileserver\users$\vos01\Mijn afbeeldingen\2013-11-07-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4028345"/>
            <a:ext cx="1141533" cy="114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5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ertrouwen privac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700808"/>
            <a:ext cx="698599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1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privacy op school? </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12</a:t>
            </a:fld>
            <a:endParaRPr lang="nl-NL"/>
          </a:p>
        </p:txBody>
      </p:sp>
      <p:pic>
        <p:nvPicPr>
          <p:cNvPr id="6" name="Picture 2" descr="http://www.parnassys.nl/wp-content/uploads/2012/02/leerlingkaart-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341" y="1797946"/>
            <a:ext cx="5392020" cy="43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636" y="5363877"/>
            <a:ext cx="3955358" cy="8778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Afbeelding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7066" y="893057"/>
            <a:ext cx="2893765" cy="2947189"/>
          </a:xfrm>
          <a:prstGeom prst="rect">
            <a:avLst/>
          </a:prstGeom>
        </p:spPr>
      </p:pic>
      <p:pic>
        <p:nvPicPr>
          <p:cNvPr id="13" name="Picture 10" descr="Afbeeldingsresultaat voor nieuwsbegri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594" y="2996952"/>
            <a:ext cx="5226275" cy="145813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8" descr="Afbeeldingsresultaat voor bloon"/>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47101" y="2270538"/>
            <a:ext cx="3810000" cy="19145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39699" y="3931610"/>
            <a:ext cx="4674880" cy="2633735"/>
          </a:xfrm>
          <a:prstGeom prst="rect">
            <a:avLst/>
          </a:prstGeom>
        </p:spPr>
      </p:pic>
    </p:spTree>
    <p:extLst>
      <p:ext uri="{BB962C8B-B14F-4D97-AF65-F5344CB8AC3E}">
        <p14:creationId xmlns:p14="http://schemas.microsoft.com/office/powerpoint/2010/main" val="2334903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8534"/>
            <a:ext cx="9144000" cy="5378777"/>
          </a:xfrm>
          <a:prstGeom prst="rect">
            <a:avLst/>
          </a:prstGeom>
        </p:spPr>
      </p:pic>
    </p:spTree>
    <p:extLst>
      <p:ext uri="{BB962C8B-B14F-4D97-AF65-F5344CB8AC3E}">
        <p14:creationId xmlns:p14="http://schemas.microsoft.com/office/powerpoint/2010/main" val="183339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gaat niet alleen over gegevens</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14</a:t>
            </a:fld>
            <a:endParaRPr lang="nl-NL"/>
          </a:p>
        </p:txBody>
      </p:sp>
      <p:pic>
        <p:nvPicPr>
          <p:cNvPr id="1026" name="Picture 2" descr="Afbeeldingsresultaat voor school 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255" y="1942204"/>
            <a:ext cx="3707631" cy="2780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fileserver\users$\vos01\Mijn afbeeldingen\Kinderen computer 30-9-19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6493" y="3073885"/>
            <a:ext cx="4125772" cy="2923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rtals/0/Paginafotos/A6_01-Leerlingen over school.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95000"/>
                    </a14:imgEffect>
                  </a14:imgLayer>
                </a14:imgProps>
              </a:ext>
              <a:ext uri="{28A0092B-C50C-407E-A947-70E740481C1C}">
                <a14:useLocalDpi xmlns:a14="http://schemas.microsoft.com/office/drawing/2010/main"/>
              </a:ext>
            </a:extLst>
          </a:blip>
          <a:srcRect/>
          <a:stretch>
            <a:fillRect/>
          </a:stretch>
        </p:blipFill>
        <p:spPr bwMode="auto">
          <a:xfrm rot="21160816">
            <a:off x="1000025" y="2382268"/>
            <a:ext cx="7086660" cy="305551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7"/>
          <a:stretch>
            <a:fillRect/>
          </a:stretch>
        </p:blipFill>
        <p:spPr>
          <a:xfrm rot="421284">
            <a:off x="2522358" y="2117120"/>
            <a:ext cx="3127889" cy="4336529"/>
          </a:xfrm>
          <a:prstGeom prst="rect">
            <a:avLst/>
          </a:prstGeom>
        </p:spPr>
      </p:pic>
    </p:spTree>
    <p:extLst>
      <p:ext uri="{BB962C8B-B14F-4D97-AF65-F5344CB8AC3E}">
        <p14:creationId xmlns:p14="http://schemas.microsoft.com/office/powerpoint/2010/main" val="42395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720000" y="1237874"/>
            <a:ext cx="8064000" cy="583200"/>
          </a:xfrm>
        </p:spPr>
        <p:txBody>
          <a:bodyPr/>
          <a:lstStyle/>
          <a:p>
            <a:r>
              <a:rPr lang="nl-NL" dirty="0" smtClean="0"/>
              <a:t>Uitdagingen voor scholen</a:t>
            </a:r>
            <a:endParaRPr lang="nl-NL" dirty="0"/>
          </a:p>
        </p:txBody>
      </p:sp>
      <p:sp>
        <p:nvSpPr>
          <p:cNvPr id="8" name="Rechthoek 7"/>
          <p:cNvSpPr/>
          <p:nvPr/>
        </p:nvSpPr>
        <p:spPr>
          <a:xfrm>
            <a:off x="2001770" y="5248336"/>
            <a:ext cx="2301945" cy="261610"/>
          </a:xfrm>
          <a:prstGeom prst="rect">
            <a:avLst/>
          </a:prstGeom>
        </p:spPr>
        <p:txBody>
          <a:bodyPr wrap="square">
            <a:spAutoFit/>
          </a:bodyPr>
          <a:lstStyle/>
          <a:p>
            <a:r>
              <a:rPr lang="nl-NL" sz="1100" dirty="0"/>
              <a:t>Bron: </a:t>
            </a:r>
            <a:r>
              <a:rPr lang="nl-NL" sz="1100" dirty="0" smtClean="0"/>
              <a:t>nu.nl</a:t>
            </a:r>
            <a:endParaRPr lang="nl-NL" sz="1100" dirty="0"/>
          </a:p>
        </p:txBody>
      </p:sp>
      <p:pic>
        <p:nvPicPr>
          <p:cNvPr id="11" name="Tijdelijke aanduiding voor inhoud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8769" y="1729713"/>
            <a:ext cx="4101129" cy="4630396"/>
          </a:xfrm>
          <a:prstGeom prst="rect">
            <a:avLst/>
          </a:prstGeom>
        </p:spPr>
      </p:pic>
      <p:sp>
        <p:nvSpPr>
          <p:cNvPr id="12" name="Rechthoek 11"/>
          <p:cNvSpPr/>
          <p:nvPr/>
        </p:nvSpPr>
        <p:spPr>
          <a:xfrm>
            <a:off x="5779663" y="6107045"/>
            <a:ext cx="790207" cy="261610"/>
          </a:xfrm>
          <a:prstGeom prst="rect">
            <a:avLst/>
          </a:prstGeom>
        </p:spPr>
        <p:txBody>
          <a:bodyPr wrap="square">
            <a:spAutoFit/>
          </a:bodyPr>
          <a:lstStyle/>
          <a:p>
            <a:r>
              <a:rPr lang="nl-NL" sz="1100" dirty="0"/>
              <a:t>Bron: </a:t>
            </a:r>
            <a:r>
              <a:rPr lang="nl-NL" sz="1100" dirty="0" smtClean="0"/>
              <a:t>AD</a:t>
            </a:r>
            <a:endParaRPr lang="nl-NL" sz="1100" dirty="0"/>
          </a:p>
        </p:txBody>
      </p:sp>
      <p:pic>
        <p:nvPicPr>
          <p:cNvPr id="16" name="Afbeelding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3688" y="1635225"/>
            <a:ext cx="5756197" cy="4931341"/>
          </a:xfrm>
          <a:prstGeom prst="rect">
            <a:avLst/>
          </a:prstGeom>
        </p:spPr>
      </p:pic>
      <p:sp>
        <p:nvSpPr>
          <p:cNvPr id="3" name="Rechthoek 2"/>
          <p:cNvSpPr/>
          <p:nvPr/>
        </p:nvSpPr>
        <p:spPr>
          <a:xfrm>
            <a:off x="3923928" y="5949280"/>
            <a:ext cx="1160156" cy="186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1451" y="1113376"/>
            <a:ext cx="6799885" cy="5485570"/>
          </a:xfrm>
          <a:prstGeom prst="rect">
            <a:avLst/>
          </a:prstGeom>
        </p:spPr>
      </p:pic>
      <p:pic>
        <p:nvPicPr>
          <p:cNvPr id="2" name="Afbeelding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55128" y="413529"/>
            <a:ext cx="4107979" cy="6144796"/>
          </a:xfrm>
          <a:prstGeom prst="rect">
            <a:avLst/>
          </a:prstGeom>
        </p:spPr>
      </p:pic>
    </p:spTree>
    <p:extLst>
      <p:ext uri="{BB962C8B-B14F-4D97-AF65-F5344CB8AC3E}">
        <p14:creationId xmlns:p14="http://schemas.microsoft.com/office/powerpoint/2010/main" val="905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520" y="908720"/>
            <a:ext cx="10752000" cy="583200"/>
          </a:xfrm>
          <a:prstGeom prst="rect">
            <a:avLst/>
          </a:prstGeom>
        </p:spPr>
        <p:txBody>
          <a:bodyPr/>
          <a:lstStyle>
            <a:lvl1pPr algn="l" defTabSz="914400" rtl="0" eaLnBrk="1" latinLnBrk="0" hangingPunct="1">
              <a:spcBef>
                <a:spcPct val="0"/>
              </a:spcBef>
              <a:buNone/>
              <a:defRPr sz="3200" b="1" kern="1200" spc="0" baseline="0">
                <a:solidFill>
                  <a:schemeClr val="accent2"/>
                </a:solidFill>
                <a:latin typeface="+mj-lt"/>
                <a:ea typeface="+mj-ea"/>
                <a:cs typeface="+mj-cs"/>
              </a:defRPr>
            </a:lvl1pPr>
          </a:lstStyle>
          <a:p>
            <a:r>
              <a:rPr lang="nl-NL" smtClean="0"/>
              <a:t>De Wet bescherming persoonsgegevens</a:t>
            </a:r>
            <a:endParaRPr lang="nl-NL" dirty="0"/>
          </a:p>
        </p:txBody>
      </p:sp>
      <p:sp>
        <p:nvSpPr>
          <p:cNvPr id="5" name="Tijdelijke aanduiding voor inhoud 2"/>
          <p:cNvSpPr txBox="1">
            <a:spLocks/>
          </p:cNvSpPr>
          <p:nvPr/>
        </p:nvSpPr>
        <p:spPr>
          <a:xfrm>
            <a:off x="251520" y="1623315"/>
            <a:ext cx="8640960" cy="4045069"/>
          </a:xfrm>
          <a:prstGeom prst="rect">
            <a:avLst/>
          </a:prstGeom>
        </p:spPr>
        <p:txBody>
          <a:bodyPr/>
          <a:lstStyle>
            <a:lvl1pPr marL="0" indent="0" algn="l" defTabSz="914400" rtl="0" eaLnBrk="1" latinLnBrk="0" hangingPunct="1">
              <a:lnSpc>
                <a:spcPct val="100000"/>
              </a:lnSpc>
              <a:spcBef>
                <a:spcPts val="0"/>
              </a:spcBef>
              <a:spcAft>
                <a:spcPts val="0"/>
              </a:spcAft>
              <a:buFontTx/>
              <a:buNone/>
              <a:defRPr sz="1800" kern="1200" spc="10" baseline="0">
                <a:solidFill>
                  <a:schemeClr val="accent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accent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sz="2400" dirty="0" smtClean="0"/>
              <a:t>Dit is het belangrijkste dat u moet weten over de </a:t>
            </a:r>
            <a:r>
              <a:rPr lang="nl-NL" sz="2400" dirty="0" err="1" smtClean="0"/>
              <a:t>Wbp</a:t>
            </a:r>
            <a:r>
              <a:rPr lang="nl-NL" sz="2400" dirty="0" smtClean="0"/>
              <a:t>: </a:t>
            </a:r>
          </a:p>
          <a:p>
            <a:pPr algn="ctr"/>
            <a:r>
              <a:rPr lang="nl-NL" sz="2800" dirty="0" smtClean="0">
                <a:solidFill>
                  <a:srgbClr val="FF0000"/>
                </a:solidFill>
              </a:rPr>
              <a:t>deze wet wordt niet ouder dan 235 dagen</a:t>
            </a:r>
          </a:p>
          <a:p>
            <a:endParaRPr lang="nl-NL" sz="2800" dirty="0" smtClean="0"/>
          </a:p>
          <a:p>
            <a:pPr algn="ctr"/>
            <a:r>
              <a:rPr lang="nl-NL" sz="2400" dirty="0" smtClean="0"/>
              <a:t>Voorstel uit 2012:</a:t>
            </a:r>
          </a:p>
          <a:p>
            <a:pPr algn="ctr"/>
            <a:r>
              <a:rPr lang="nl-NL" sz="2400" b="1" u="sng" dirty="0" smtClean="0"/>
              <a:t>Algemene Verordening Gegevensbescherming</a:t>
            </a:r>
            <a:r>
              <a:rPr lang="nl-NL" sz="2400" b="1" dirty="0" smtClean="0"/>
              <a:t> (AVG)</a:t>
            </a:r>
          </a:p>
          <a:p>
            <a:pPr algn="ctr"/>
            <a:r>
              <a:rPr lang="nl-NL" dirty="0" smtClean="0"/>
              <a:t>Volledige titel: </a:t>
            </a:r>
            <a:r>
              <a:rPr lang="nl-NL" i="1" dirty="0" smtClean="0"/>
              <a:t>Voorstel voor een verordening van het Europees Parlement en de Raad betreffende de bescherming van natuurlijke personen in verband met de verwerking van persoonsgegevens en betreffende het vrije verkeer van die gegevens. </a:t>
            </a:r>
          </a:p>
          <a:p>
            <a:pPr algn="ctr"/>
            <a:r>
              <a:rPr lang="nl-NL" dirty="0" smtClean="0"/>
              <a:t>#GDPR</a:t>
            </a:r>
          </a:p>
          <a:p>
            <a:pPr algn="ctr"/>
            <a:r>
              <a:rPr lang="nl-NL" sz="2800" dirty="0" smtClean="0"/>
              <a:t> </a:t>
            </a:r>
            <a:endParaRPr lang="nl-NL" sz="2400" dirty="0" smtClean="0"/>
          </a:p>
          <a:p>
            <a:pPr algn="ctr"/>
            <a:r>
              <a:rPr lang="nl-NL" sz="2000" dirty="0" smtClean="0"/>
              <a:t>Dit is Europese wetgeving die nationale wetten overbodig maakt</a:t>
            </a:r>
          </a:p>
          <a:p>
            <a:endParaRPr lang="nl-NL" sz="2800" dirty="0" smtClean="0"/>
          </a:p>
          <a:p>
            <a:endParaRPr lang="nl-NL" sz="2800" dirty="0"/>
          </a:p>
        </p:txBody>
      </p:sp>
      <p:sp>
        <p:nvSpPr>
          <p:cNvPr id="6" name="Tijdelijke aanduiding voor dianummer 3"/>
          <p:cNvSpPr>
            <a:spLocks noGrp="1"/>
          </p:cNvSpPr>
          <p:nvPr>
            <p:ph type="sldNum" sz="quarter" idx="11"/>
          </p:nvPr>
        </p:nvSpPr>
        <p:spPr>
          <a:xfrm>
            <a:off x="9549568" y="5975082"/>
            <a:ext cx="1453952" cy="365125"/>
          </a:xfrm>
        </p:spPr>
        <p:txBody>
          <a:bodyPr/>
          <a:lstStyle/>
          <a:p>
            <a:fld id="{0E924C9A-6C93-49AE-BFE5-6539B145F2C9}" type="slidenum">
              <a:rPr lang="nl-NL" smtClean="0"/>
              <a:pPr/>
              <a:t>11</a:t>
            </a:fld>
            <a:endParaRPr lang="nl-NL"/>
          </a:p>
        </p:txBody>
      </p:sp>
    </p:spTree>
    <p:extLst>
      <p:ext uri="{BB962C8B-B14F-4D97-AF65-F5344CB8AC3E}">
        <p14:creationId xmlns:p14="http://schemas.microsoft.com/office/powerpoint/2010/main" val="30311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294967295"/>
          </p:nvPr>
        </p:nvSpPr>
        <p:spPr>
          <a:xfrm>
            <a:off x="8053388" y="6303963"/>
            <a:ext cx="1090612" cy="365125"/>
          </a:xfrm>
        </p:spPr>
        <p:txBody>
          <a:bodyPr/>
          <a:lstStyle/>
          <a:p>
            <a:fld id="{0E924C9A-6C93-49AE-BFE5-6539B145F2C9}" type="slidenum">
              <a:rPr lang="nl-NL" smtClean="0"/>
              <a:pPr/>
              <a:t>17</a:t>
            </a:fld>
            <a:endParaRPr lang="nl-NL"/>
          </a:p>
        </p:txBody>
      </p:sp>
      <p:pic>
        <p:nvPicPr>
          <p:cNvPr id="6" name="Picture 1" descr="\\fileserver\users$\vos01\Mijn afbeeldingen\persoons en persoonsgegev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463" y="141660"/>
            <a:ext cx="8794090" cy="56166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fileserver\users$\vos01\Mijn afbeeldingen\persoons en persoonsgegev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657" y="141660"/>
            <a:ext cx="5361344" cy="342419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3193" y="3454772"/>
            <a:ext cx="3984809" cy="2691984"/>
          </a:xfrm>
          <a:prstGeom prst="rect">
            <a:avLst/>
          </a:prstGeom>
        </p:spPr>
      </p:pic>
      <p:pic>
        <p:nvPicPr>
          <p:cNvPr id="9" name="Picture 2" descr="\\fileserver\users$\vos01\Mijn afbeeldingen\schoo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3911" y="4159389"/>
            <a:ext cx="3364160" cy="2477201"/>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73711">
            <a:off x="2276889" y="1510556"/>
            <a:ext cx="3007148" cy="2688744"/>
          </a:xfrm>
          <a:prstGeom prst="rect">
            <a:avLst/>
          </a:prstGeom>
        </p:spPr>
      </p:pic>
      <p:sp>
        <p:nvSpPr>
          <p:cNvPr id="11" name="Tekstvak 10"/>
          <p:cNvSpPr txBox="1"/>
          <p:nvPr/>
        </p:nvSpPr>
        <p:spPr>
          <a:xfrm rot="21273163">
            <a:off x="230047" y="3989415"/>
            <a:ext cx="2761614" cy="584775"/>
          </a:xfrm>
          <a:prstGeom prst="rect">
            <a:avLst/>
          </a:prstGeom>
          <a:noFill/>
        </p:spPr>
        <p:txBody>
          <a:bodyPr wrap="square" rtlCol="0">
            <a:spAutoFit/>
          </a:bodyPr>
          <a:lstStyle/>
          <a:p>
            <a:pPr algn="ctr"/>
            <a:r>
              <a:rPr lang="nl-NL" dirty="0"/>
              <a:t>Verantwoordelijke</a:t>
            </a:r>
          </a:p>
          <a:p>
            <a:pPr algn="ctr"/>
            <a:r>
              <a:rPr lang="nl-NL" sz="1400" dirty="0" smtClean="0"/>
              <a:t>(verwerkingsverantwoordelijke</a:t>
            </a:r>
            <a:r>
              <a:rPr lang="nl-NL" sz="1400" dirty="0"/>
              <a:t>)</a:t>
            </a:r>
            <a:endParaRPr lang="nl-NL" sz="2000" dirty="0"/>
          </a:p>
        </p:txBody>
      </p:sp>
      <p:sp>
        <p:nvSpPr>
          <p:cNvPr id="12" name="Tekstvak 11"/>
          <p:cNvSpPr txBox="1"/>
          <p:nvPr/>
        </p:nvSpPr>
        <p:spPr>
          <a:xfrm>
            <a:off x="7317450" y="5346504"/>
            <a:ext cx="1152128" cy="584775"/>
          </a:xfrm>
          <a:prstGeom prst="rect">
            <a:avLst/>
          </a:prstGeom>
          <a:noFill/>
        </p:spPr>
        <p:txBody>
          <a:bodyPr wrap="square" rtlCol="0">
            <a:spAutoFit/>
          </a:bodyPr>
          <a:lstStyle/>
          <a:p>
            <a:r>
              <a:rPr lang="nl-NL" dirty="0"/>
              <a:t>Bewerker</a:t>
            </a:r>
          </a:p>
          <a:p>
            <a:r>
              <a:rPr lang="nl-NL" sz="1400" dirty="0"/>
              <a:t>(verwerker)</a:t>
            </a:r>
          </a:p>
        </p:txBody>
      </p:sp>
      <p:pic>
        <p:nvPicPr>
          <p:cNvPr id="13" name="Afbeelding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17" y="2635506"/>
            <a:ext cx="2125486" cy="929531"/>
          </a:xfrm>
          <a:prstGeom prst="rect">
            <a:avLst/>
          </a:prstGeom>
        </p:spPr>
      </p:pic>
      <p:sp>
        <p:nvSpPr>
          <p:cNvPr id="14" name="Rechthoek 13"/>
          <p:cNvSpPr/>
          <p:nvPr/>
        </p:nvSpPr>
        <p:spPr>
          <a:xfrm rot="20802805">
            <a:off x="225252" y="2600348"/>
            <a:ext cx="1633652" cy="923330"/>
          </a:xfrm>
          <a:prstGeom prst="rect">
            <a:avLst/>
          </a:prstGeom>
          <a:noFill/>
        </p:spPr>
        <p:txBody>
          <a:bodyPr wrap="none" lIns="91440" tIns="45720" rIns="91440" bIns="45720">
            <a:spAutoFit/>
          </a:bodyPr>
          <a:lstStyle/>
          <a:p>
            <a:pPr algn="ctr"/>
            <a:r>
              <a:rPr lang="nl-NL" sz="5400" b="1" dirty="0">
                <a:ln w="6600">
                  <a:solidFill>
                    <a:schemeClr val="accent2"/>
                  </a:solidFill>
                  <a:prstDash val="solid"/>
                </a:ln>
                <a:solidFill>
                  <a:srgbClr val="FFFFFF"/>
                </a:solidFill>
                <a:effectLst>
                  <a:outerShdw dist="38100" dir="2700000" algn="tl" rotWithShape="0">
                    <a:schemeClr val="accent2"/>
                  </a:outerShdw>
                </a:effectLst>
              </a:rPr>
              <a:t>AVG</a:t>
            </a:r>
          </a:p>
        </p:txBody>
      </p:sp>
    </p:spTree>
    <p:extLst>
      <p:ext uri="{BB962C8B-B14F-4D97-AF65-F5344CB8AC3E}">
        <p14:creationId xmlns:p14="http://schemas.microsoft.com/office/powerpoint/2010/main" val="2334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1"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3"/>
          </p:nvPr>
        </p:nvSpPr>
        <p:spPr/>
        <p:txBody>
          <a:bodyPr/>
          <a:lstStyle/>
          <a:p>
            <a:fld id="{0E924C9A-6C93-49AE-BFE5-6539B145F2C9}" type="slidenum">
              <a:rPr lang="nl-NL" smtClean="0"/>
              <a:pPr/>
              <a:t>18</a:t>
            </a:fld>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744" y="1844824"/>
            <a:ext cx="3800423" cy="3863763"/>
          </a:xfrm>
          <a:prstGeom prst="rect">
            <a:avLst/>
          </a:prstGeom>
        </p:spPr>
      </p:pic>
      <p:sp>
        <p:nvSpPr>
          <p:cNvPr id="5" name="Tekstvak 4"/>
          <p:cNvSpPr txBox="1"/>
          <p:nvPr/>
        </p:nvSpPr>
        <p:spPr>
          <a:xfrm>
            <a:off x="107503" y="4509120"/>
            <a:ext cx="3744416" cy="954107"/>
          </a:xfrm>
          <a:prstGeom prst="rect">
            <a:avLst/>
          </a:prstGeom>
          <a:noFill/>
        </p:spPr>
        <p:txBody>
          <a:bodyPr wrap="square" rtlCol="0">
            <a:spAutoFit/>
          </a:bodyPr>
          <a:lstStyle/>
          <a:p>
            <a:pPr marL="514350" indent="-514350">
              <a:buAutoNum type="arabicPeriod"/>
            </a:pPr>
            <a:r>
              <a:rPr lang="nl-NL" sz="2800" b="1" dirty="0">
                <a:latin typeface="Arial" panose="020B0604020202020204" pitchFamily="34" charset="0"/>
                <a:cs typeface="Arial" panose="020B0604020202020204" pitchFamily="34" charset="0"/>
              </a:rPr>
              <a:t>Doelbepaling </a:t>
            </a:r>
          </a:p>
          <a:p>
            <a:r>
              <a:rPr lang="nl-NL" sz="2800" b="1" dirty="0">
                <a:latin typeface="Arial" panose="020B0604020202020204" pitchFamily="34" charset="0"/>
                <a:cs typeface="Arial" panose="020B0604020202020204" pitchFamily="34" charset="0"/>
              </a:rPr>
              <a:t>     en doelbinding </a:t>
            </a:r>
          </a:p>
        </p:txBody>
      </p:sp>
      <p:sp>
        <p:nvSpPr>
          <p:cNvPr id="6" name="Tekstvak 5"/>
          <p:cNvSpPr txBox="1"/>
          <p:nvPr/>
        </p:nvSpPr>
        <p:spPr>
          <a:xfrm>
            <a:off x="618059" y="2669199"/>
            <a:ext cx="2592288"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2. Grondslag</a:t>
            </a:r>
          </a:p>
        </p:txBody>
      </p:sp>
      <p:sp>
        <p:nvSpPr>
          <p:cNvPr id="7" name="Tekstvak 6"/>
          <p:cNvSpPr txBox="1"/>
          <p:nvPr/>
        </p:nvSpPr>
        <p:spPr>
          <a:xfrm>
            <a:off x="654063" y="1421013"/>
            <a:ext cx="3875433"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3. Dataminimalisatie</a:t>
            </a:r>
          </a:p>
        </p:txBody>
      </p:sp>
      <p:sp>
        <p:nvSpPr>
          <p:cNvPr id="8" name="Tekstvak 7"/>
          <p:cNvSpPr txBox="1"/>
          <p:nvPr/>
        </p:nvSpPr>
        <p:spPr>
          <a:xfrm>
            <a:off x="5364088" y="1682623"/>
            <a:ext cx="3283533" cy="892552"/>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4. </a:t>
            </a:r>
            <a:r>
              <a:rPr lang="nl-NL" sz="2800" b="1" dirty="0" smtClean="0">
                <a:latin typeface="Arial" panose="020B0604020202020204" pitchFamily="34" charset="0"/>
                <a:cs typeface="Arial" panose="020B0604020202020204" pitchFamily="34" charset="0"/>
              </a:rPr>
              <a:t>Transparantie </a:t>
            </a:r>
            <a:r>
              <a:rPr lang="nl-NL" sz="2400" b="1" dirty="0">
                <a:latin typeface="Arial" panose="020B0604020202020204" pitchFamily="34" charset="0"/>
                <a:cs typeface="Arial" panose="020B0604020202020204" pitchFamily="34" charset="0"/>
              </a:rPr>
              <a:t>(rechten betrokkene)</a:t>
            </a:r>
            <a:endParaRPr lang="nl-NL" sz="2800" b="1" dirty="0">
              <a:latin typeface="Arial" panose="020B0604020202020204" pitchFamily="34" charset="0"/>
              <a:cs typeface="Arial" panose="020B0604020202020204" pitchFamily="34" charset="0"/>
            </a:endParaRPr>
          </a:p>
        </p:txBody>
      </p:sp>
      <p:sp>
        <p:nvSpPr>
          <p:cNvPr id="9" name="Tekstvak 8"/>
          <p:cNvSpPr txBox="1"/>
          <p:nvPr/>
        </p:nvSpPr>
        <p:spPr>
          <a:xfrm>
            <a:off x="5724129" y="3253485"/>
            <a:ext cx="3168352"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5. Data-integriteit</a:t>
            </a:r>
          </a:p>
        </p:txBody>
      </p:sp>
      <p:pic>
        <p:nvPicPr>
          <p:cNvPr id="10" name="Picture 2" descr="\\fileserver\users$\vos01\Mijn afbeeldingen\wet besch persoons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43539"/>
            <a:ext cx="4680520" cy="11217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6348344" y="5956241"/>
            <a:ext cx="2690384" cy="369332"/>
          </a:xfrm>
          <a:prstGeom prst="rect">
            <a:avLst/>
          </a:prstGeom>
          <a:noFill/>
        </p:spPr>
        <p:txBody>
          <a:bodyPr wrap="square" rtlCol="0">
            <a:spAutoFit/>
          </a:bodyPr>
          <a:lstStyle/>
          <a:p>
            <a:r>
              <a:rPr lang="nl-NL" u="sng" dirty="0"/>
              <a:t>Vuistregels privacy 2.0</a:t>
            </a:r>
          </a:p>
        </p:txBody>
      </p:sp>
      <p:sp>
        <p:nvSpPr>
          <p:cNvPr id="12" name="Rechthoek 11"/>
          <p:cNvSpPr/>
          <p:nvPr/>
        </p:nvSpPr>
        <p:spPr>
          <a:xfrm rot="20802805">
            <a:off x="1684344" y="322316"/>
            <a:ext cx="1633652" cy="923330"/>
          </a:xfrm>
          <a:prstGeom prst="rect">
            <a:avLst/>
          </a:prstGeom>
          <a:noFill/>
        </p:spPr>
        <p:txBody>
          <a:bodyPr wrap="none" lIns="91440" tIns="45720" rIns="91440" bIns="45720">
            <a:spAutoFit/>
          </a:bodyPr>
          <a:lstStyle/>
          <a:p>
            <a:pPr algn="ctr"/>
            <a:r>
              <a:rPr lang="nl-NL" sz="5400" b="1" dirty="0">
                <a:ln w="6600">
                  <a:solidFill>
                    <a:schemeClr val="accent2"/>
                  </a:solidFill>
                  <a:prstDash val="solid"/>
                </a:ln>
                <a:solidFill>
                  <a:srgbClr val="FFFFFF"/>
                </a:solidFill>
                <a:effectLst>
                  <a:outerShdw dist="38100" dir="2700000" algn="tl" rotWithShape="0">
                    <a:schemeClr val="accent2"/>
                  </a:outerShdw>
                </a:effectLst>
              </a:rPr>
              <a:t>AVG</a:t>
            </a:r>
          </a:p>
        </p:txBody>
      </p:sp>
    </p:spTree>
    <p:extLst>
      <p:ext uri="{BB962C8B-B14F-4D97-AF65-F5344CB8AC3E}">
        <p14:creationId xmlns:p14="http://schemas.microsoft.com/office/powerpoint/2010/main" val="10918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 moet je beginnen?</a:t>
            </a:r>
            <a:endParaRPr lang="nl-NL" dirty="0"/>
          </a:p>
        </p:txBody>
      </p:sp>
      <p:sp>
        <p:nvSpPr>
          <p:cNvPr id="3" name="Content Placeholder 2"/>
          <p:cNvSpPr>
            <a:spLocks noGrp="1"/>
          </p:cNvSpPr>
          <p:nvPr>
            <p:ph idx="1"/>
          </p:nvPr>
        </p:nvSpPr>
        <p:spPr/>
        <p:txBody>
          <a:bodyPr/>
          <a:lstStyle/>
          <a:p>
            <a:pPr marL="457200" indent="-457200">
              <a:buFont typeface="+mj-lt"/>
              <a:buAutoNum type="arabicPeriod"/>
            </a:pPr>
            <a:endParaRPr lang="nl-NL" dirty="0"/>
          </a:p>
          <a:p>
            <a:pPr marL="457200" indent="-457200">
              <a:buFont typeface="+mj-lt"/>
              <a:buAutoNum type="arabicPeriod"/>
            </a:pPr>
            <a:endParaRPr lang="nl-NL" dirty="0"/>
          </a:p>
          <a:p>
            <a:pPr marL="457200" indent="-457200">
              <a:buFont typeface="Arial" charset="0"/>
              <a:buChar char="•"/>
            </a:pPr>
            <a:r>
              <a:rPr lang="nl-NL" b="1" dirty="0"/>
              <a:t>Wees geduldig</a:t>
            </a:r>
          </a:p>
          <a:p>
            <a:pPr marL="457200" indent="-457200">
              <a:buFont typeface="Arial" charset="0"/>
              <a:buChar char="•"/>
            </a:pPr>
            <a:endParaRPr lang="nl-NL" b="1" dirty="0"/>
          </a:p>
          <a:p>
            <a:pPr marL="457200" indent="-457200">
              <a:buFont typeface="Arial" charset="0"/>
              <a:buChar char="•"/>
            </a:pPr>
            <a:endParaRPr lang="nl-NL" b="1" dirty="0"/>
          </a:p>
          <a:p>
            <a:pPr marL="457200" indent="-457200">
              <a:buFont typeface="Arial" charset="0"/>
              <a:buChar char="•"/>
            </a:pPr>
            <a:r>
              <a:rPr lang="nl-NL" b="1" dirty="0"/>
              <a:t>Stap voor stap</a:t>
            </a:r>
          </a:p>
          <a:p>
            <a:pPr marL="457200" indent="-457200">
              <a:buFont typeface="Arial" charset="0"/>
              <a:buChar char="•"/>
            </a:pPr>
            <a:endParaRPr lang="nl-NL" b="1" dirty="0"/>
          </a:p>
          <a:p>
            <a:pPr marL="457200" indent="-457200">
              <a:buFont typeface="Arial" charset="0"/>
              <a:buChar char="•"/>
            </a:pPr>
            <a:endParaRPr lang="nl-NL" b="1" dirty="0"/>
          </a:p>
          <a:p>
            <a:pPr marL="457200" indent="-457200">
              <a:buFont typeface="Arial" charset="0"/>
              <a:buChar char="•"/>
            </a:pPr>
            <a:r>
              <a:rPr lang="nl-NL" b="1" dirty="0"/>
              <a:t>Begin </a:t>
            </a:r>
            <a:r>
              <a:rPr lang="nl-NL" b="1" dirty="0" smtClean="0"/>
              <a:t>gewoon</a:t>
            </a:r>
          </a:p>
          <a:p>
            <a:pPr marL="457200" indent="-457200">
              <a:buFont typeface="Arial" charset="0"/>
              <a:buChar char="•"/>
            </a:pPr>
            <a:endParaRPr lang="nl-NL" b="1" dirty="0" smtClean="0"/>
          </a:p>
          <a:p>
            <a:pPr marL="457200" indent="-457200">
              <a:buFont typeface="Arial" charset="0"/>
              <a:buChar char="•"/>
            </a:pPr>
            <a:endParaRPr lang="nl-NL" b="1" dirty="0"/>
          </a:p>
          <a:p>
            <a:pPr marL="457200" indent="-457200">
              <a:buFont typeface="Arial" charset="0"/>
              <a:buChar char="•"/>
            </a:pPr>
            <a:r>
              <a:rPr lang="nl-NL" b="1" dirty="0" smtClean="0"/>
              <a:t>Het hoeft niet in 1 x af!</a:t>
            </a:r>
            <a:endParaRPr lang="nl-NL" b="1" dirty="0"/>
          </a:p>
          <a:p>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19</a:t>
            </a:fld>
            <a:endParaRPr lang="nl-NL"/>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976" y="1899429"/>
            <a:ext cx="4053242" cy="4053242"/>
          </a:xfrm>
          <a:prstGeom prst="rect">
            <a:avLst/>
          </a:prstGeom>
        </p:spPr>
      </p:pic>
    </p:spTree>
    <p:extLst>
      <p:ext uri="{BB962C8B-B14F-4D97-AF65-F5344CB8AC3E}">
        <p14:creationId xmlns:p14="http://schemas.microsoft.com/office/powerpoint/2010/main" val="82073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 was eens… </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a:t>
            </a:fld>
            <a:endParaRPr lang="nl-NL"/>
          </a:p>
        </p:txBody>
      </p:sp>
      <p:pic>
        <p:nvPicPr>
          <p:cNvPr id="1026" name="Picture 2" descr="Afbeeldingsresultaat voor drie biggetjes 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8884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Three little pigs and mother sow - Project Gutenberg eText 15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032" y="1855237"/>
            <a:ext cx="3405503" cy="437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Dus… regel het! </a:t>
            </a:r>
            <a:endParaRPr lang="nl-NL" dirty="0"/>
          </a:p>
        </p:txBody>
      </p:sp>
      <p:sp>
        <p:nvSpPr>
          <p:cNvPr id="3" name="Tijdelijke aanduiding voor inhoud 2"/>
          <p:cNvSpPr>
            <a:spLocks noGrp="1"/>
          </p:cNvSpPr>
          <p:nvPr>
            <p:ph idx="1"/>
          </p:nvPr>
        </p:nvSpPr>
        <p:spPr/>
        <p:txBody>
          <a:bodyPr/>
          <a:lstStyle/>
          <a:p>
            <a:pPr lvl="0"/>
            <a:r>
              <a:rPr lang="nl-NL" sz="2400" b="1" i="1" dirty="0" smtClean="0"/>
              <a:t>Schoolbestuur is verantwoordelijk om informatiebeveiliging en privacy (IBP) te regelen</a:t>
            </a:r>
            <a:endParaRPr lang="nl-NL" sz="2400" b="1" i="1" dirty="0"/>
          </a:p>
          <a:p>
            <a:pPr lvl="0"/>
            <a:endParaRPr lang="nl-NL" sz="2400" b="1" dirty="0" smtClean="0"/>
          </a:p>
          <a:p>
            <a:r>
              <a:rPr lang="nl-NL" sz="2000" b="1" dirty="0" smtClean="0"/>
              <a:t>Privacy: </a:t>
            </a:r>
          </a:p>
          <a:p>
            <a:r>
              <a:rPr lang="nl-NL" sz="2000" dirty="0" smtClean="0"/>
              <a:t>garandeer de </a:t>
            </a:r>
            <a:r>
              <a:rPr lang="nl-NL" sz="2000" dirty="0"/>
              <a:t>privacy van </a:t>
            </a:r>
            <a:r>
              <a:rPr lang="nl-NL" sz="2000" dirty="0" smtClean="0"/>
              <a:t>leerlingen, hun ouders én medewerkers</a:t>
            </a:r>
          </a:p>
          <a:p>
            <a:endParaRPr lang="nl-NL" sz="2000" dirty="0"/>
          </a:p>
          <a:p>
            <a:r>
              <a:rPr lang="nl-NL" sz="2000" b="1" dirty="0" smtClean="0"/>
              <a:t>Informatiebeveiliging: </a:t>
            </a:r>
          </a:p>
          <a:p>
            <a:r>
              <a:rPr lang="nl-NL" sz="2000" dirty="0" smtClean="0"/>
              <a:t>onderwijs moet altijd door kunnen gaan </a:t>
            </a:r>
          </a:p>
          <a:p>
            <a:endParaRPr lang="nl-NL" sz="2000" b="1" dirty="0"/>
          </a:p>
          <a:p>
            <a:r>
              <a:rPr lang="nl-NL" sz="2000" b="1" dirty="0" smtClean="0"/>
              <a:t>Kaders:</a:t>
            </a:r>
            <a:r>
              <a:rPr lang="nl-NL" sz="2000" dirty="0" smtClean="0"/>
              <a:t/>
            </a:r>
            <a:br>
              <a:rPr lang="nl-NL" sz="2000" dirty="0" smtClean="0"/>
            </a:br>
            <a:r>
              <a:rPr lang="nl-NL" sz="2000" dirty="0" err="1" smtClean="0"/>
              <a:t>Wbp</a:t>
            </a:r>
            <a:r>
              <a:rPr lang="nl-NL" sz="2000" dirty="0" smtClean="0"/>
              <a:t>, AVG, onderwijswetgeving </a:t>
            </a:r>
          </a:p>
          <a:p>
            <a:r>
              <a:rPr lang="nl-NL" sz="2000" dirty="0" smtClean="0"/>
              <a:t>ISO 27001 en 27002 voor beveiliging</a:t>
            </a:r>
          </a:p>
          <a:p>
            <a:endParaRPr lang="nl-NL" sz="2400"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20</a:t>
            </a:fld>
            <a:endParaRPr lang="nl-NL"/>
          </a:p>
        </p:txBody>
      </p:sp>
    </p:spTree>
    <p:extLst>
      <p:ext uri="{BB962C8B-B14F-4D97-AF65-F5344CB8AC3E}">
        <p14:creationId xmlns:p14="http://schemas.microsoft.com/office/powerpoint/2010/main" val="11070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ium 3"/>
          <p:cNvSpPr/>
          <p:nvPr/>
        </p:nvSpPr>
        <p:spPr>
          <a:xfrm rot="4383613">
            <a:off x="3687498" y="2711390"/>
            <a:ext cx="1601624" cy="4212260"/>
          </a:xfrm>
          <a:prstGeom prst="trapezoid">
            <a:avLst/>
          </a:prstGeom>
          <a:solidFill>
            <a:srgbClr val="002060"/>
          </a:solidFill>
          <a:scene3d>
            <a:camera prst="orthographicFront">
              <a:rot lat="597694" lon="3600000" rev="5282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Trapezium 4"/>
          <p:cNvSpPr/>
          <p:nvPr/>
        </p:nvSpPr>
        <p:spPr>
          <a:xfrm rot="16818696">
            <a:off x="4052774" y="1513793"/>
            <a:ext cx="1531341" cy="4200015"/>
          </a:xfrm>
          <a:prstGeom prst="trapezoid">
            <a:avLst/>
          </a:prstGeom>
          <a:solidFill>
            <a:srgbClr val="002060"/>
          </a:solidFill>
          <a:scene3d>
            <a:camera prst="orthographicFront">
              <a:rot lat="21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Trapezium 7"/>
          <p:cNvSpPr/>
          <p:nvPr/>
        </p:nvSpPr>
        <p:spPr>
          <a:xfrm rot="4507269">
            <a:off x="4187063" y="1081976"/>
            <a:ext cx="934390" cy="3436271"/>
          </a:xfrm>
          <a:prstGeom prst="trapezoid">
            <a:avLst/>
          </a:prstGeom>
          <a:solidFill>
            <a:srgbClr val="002060"/>
          </a:solidFill>
          <a:scene3d>
            <a:camera prst="orthographicFront">
              <a:rot lat="597694" lon="4200000" rev="5282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680" y="4499110"/>
            <a:ext cx="2071255" cy="2071255"/>
          </a:xfrm>
          <a:prstGeom prst="rect">
            <a:avLst/>
          </a:prstGeom>
          <a:scene3d>
            <a:camera prst="orthographicFront">
              <a:rot lat="3000000" lon="0" rev="0"/>
            </a:camera>
            <a:lightRig rig="threePt" dir="t"/>
          </a:scene3d>
        </p:spPr>
      </p:pic>
      <p:pic>
        <p:nvPicPr>
          <p:cNvPr id="10" name="Afbeelding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6165" y="3235046"/>
            <a:ext cx="1527183" cy="1527183"/>
          </a:xfrm>
          <a:prstGeom prst="rect">
            <a:avLst/>
          </a:prstGeom>
          <a:scene3d>
            <a:camera prst="orthographicFront">
              <a:rot lat="3000000" lon="0" rev="0"/>
            </a:camera>
            <a:lightRig rig="threePt" dir="t"/>
          </a:scene3d>
        </p:spPr>
      </p:pic>
      <p:pic>
        <p:nvPicPr>
          <p:cNvPr id="13" name="Afbeelding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389" y="2674968"/>
            <a:ext cx="1153258" cy="1153258"/>
          </a:xfrm>
          <a:prstGeom prst="rect">
            <a:avLst/>
          </a:prstGeom>
          <a:scene3d>
            <a:camera prst="orthographicFront">
              <a:rot lat="3600000" lon="0" rev="0"/>
            </a:camera>
            <a:lightRig rig="threePt" dir="t"/>
          </a:scene3d>
        </p:spPr>
      </p:pic>
      <p:pic>
        <p:nvPicPr>
          <p:cNvPr id="14" name="Afbeelding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0275" y="1808721"/>
            <a:ext cx="969824" cy="969824"/>
          </a:xfrm>
          <a:prstGeom prst="rect">
            <a:avLst/>
          </a:prstGeom>
          <a:scene3d>
            <a:camera prst="orthographicFront">
              <a:rot lat="3600000" lon="0" rev="0"/>
            </a:camera>
            <a:lightRig rig="threePt" dir="t"/>
          </a:scene3d>
        </p:spPr>
      </p:pic>
      <p:sp>
        <p:nvSpPr>
          <p:cNvPr id="15" name="Tekstvak 14"/>
          <p:cNvSpPr txBox="1"/>
          <p:nvPr/>
        </p:nvSpPr>
        <p:spPr>
          <a:xfrm>
            <a:off x="393108" y="6197242"/>
            <a:ext cx="2455607"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1. organiseren</a:t>
            </a:r>
          </a:p>
        </p:txBody>
      </p:sp>
      <p:sp>
        <p:nvSpPr>
          <p:cNvPr id="16" name="Tekstvak 15"/>
          <p:cNvSpPr txBox="1"/>
          <p:nvPr/>
        </p:nvSpPr>
        <p:spPr>
          <a:xfrm>
            <a:off x="6345187" y="4503044"/>
            <a:ext cx="2455607"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2. realiseren</a:t>
            </a:r>
          </a:p>
        </p:txBody>
      </p:sp>
      <p:sp>
        <p:nvSpPr>
          <p:cNvPr id="17" name="Tekstvak 16"/>
          <p:cNvSpPr txBox="1"/>
          <p:nvPr/>
        </p:nvSpPr>
        <p:spPr>
          <a:xfrm>
            <a:off x="1312812" y="3548277"/>
            <a:ext cx="2746838"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3. communiceren</a:t>
            </a:r>
          </a:p>
        </p:txBody>
      </p:sp>
      <p:sp>
        <p:nvSpPr>
          <p:cNvPr id="18" name="Tekstvak 17"/>
          <p:cNvSpPr txBox="1"/>
          <p:nvPr/>
        </p:nvSpPr>
        <p:spPr>
          <a:xfrm>
            <a:off x="6845731" y="1867907"/>
            <a:ext cx="2139152" cy="707886"/>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25 mei 2018: </a:t>
            </a:r>
          </a:p>
          <a:p>
            <a:r>
              <a:rPr lang="nl-NL" sz="2000" b="1" dirty="0">
                <a:solidFill>
                  <a:srgbClr val="459CD6"/>
                </a:solidFill>
                <a:latin typeface="Arial" panose="020B0604020202020204" pitchFamily="34" charset="0"/>
                <a:cs typeface="Arial" panose="020B0604020202020204" pitchFamily="34" charset="0"/>
              </a:rPr>
              <a:t>invoering AVG</a:t>
            </a:r>
          </a:p>
        </p:txBody>
      </p:sp>
      <p:pic>
        <p:nvPicPr>
          <p:cNvPr id="20" name="Afbeelding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1023" y="6276713"/>
            <a:ext cx="1147977" cy="269143"/>
          </a:xfrm>
          <a:prstGeom prst="rect">
            <a:avLst/>
          </a:prstGeom>
        </p:spPr>
      </p:pic>
      <p:pic>
        <p:nvPicPr>
          <p:cNvPr id="21" name="Afbeelding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41023" y="5420444"/>
            <a:ext cx="1147977" cy="459191"/>
          </a:xfrm>
          <a:prstGeom prst="rect">
            <a:avLst/>
          </a:prstGeom>
        </p:spPr>
      </p:pic>
      <p:pic>
        <p:nvPicPr>
          <p:cNvPr id="22" name="Afbeelding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05072" y="5933244"/>
            <a:ext cx="947604" cy="304115"/>
          </a:xfrm>
          <a:prstGeom prst="rect">
            <a:avLst/>
          </a:prstGeom>
        </p:spPr>
      </p:pic>
      <p:sp>
        <p:nvSpPr>
          <p:cNvPr id="25" name="Title 1"/>
          <p:cNvSpPr>
            <a:spLocks noGrp="1"/>
          </p:cNvSpPr>
          <p:nvPr>
            <p:ph type="title"/>
          </p:nvPr>
        </p:nvSpPr>
        <p:spPr/>
        <p:txBody>
          <a:bodyPr/>
          <a:lstStyle/>
          <a:p>
            <a:r>
              <a:rPr lang="nl-NL" dirty="0" smtClean="0"/>
              <a:t>Aanpak IBP: </a:t>
            </a:r>
            <a:r>
              <a:rPr lang="nl-NL" dirty="0" err="1" smtClean="0"/>
              <a:t>https</a:t>
            </a:r>
            <a:r>
              <a:rPr lang="nl-NL" dirty="0" smtClean="0"/>
              <a:t>://</a:t>
            </a:r>
            <a:r>
              <a:rPr lang="nl-NL" dirty="0" err="1" smtClean="0"/>
              <a:t>kn.nu</a:t>
            </a:r>
            <a:r>
              <a:rPr lang="nl-NL" dirty="0" smtClean="0"/>
              <a:t>/</a:t>
            </a:r>
            <a:r>
              <a:rPr lang="nl-NL" dirty="0" err="1" smtClean="0"/>
              <a:t>IBPonderwijs</a:t>
            </a:r>
            <a:endParaRPr lang="nl-NL" dirty="0"/>
          </a:p>
        </p:txBody>
      </p:sp>
      <p:sp>
        <p:nvSpPr>
          <p:cNvPr id="3" name="Rectangle 2"/>
          <p:cNvSpPr/>
          <p:nvPr/>
        </p:nvSpPr>
        <p:spPr>
          <a:xfrm>
            <a:off x="393109" y="1808721"/>
            <a:ext cx="8367142" cy="478863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9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64000" cy="583200"/>
          </a:xfrm>
        </p:spPr>
        <p:txBody>
          <a:bodyPr/>
          <a:lstStyle/>
          <a:p>
            <a:r>
              <a:rPr lang="nl-NL" dirty="0" smtClean="0"/>
              <a:t>Stap 1: organiseer een beleid</a:t>
            </a:r>
            <a:endParaRPr lang="nl-NL" dirty="0"/>
          </a:p>
        </p:txBody>
      </p:sp>
      <p:pic>
        <p:nvPicPr>
          <p:cNvPr id="5" name="Afbeelding 4"/>
          <p:cNvPicPr>
            <a:picLocks noChangeAspect="1"/>
          </p:cNvPicPr>
          <p:nvPr/>
        </p:nvPicPr>
        <p:blipFill>
          <a:blip r:embed="rId2"/>
          <a:stretch>
            <a:fillRect/>
          </a:stretch>
        </p:blipFill>
        <p:spPr>
          <a:xfrm>
            <a:off x="1619672" y="4005064"/>
            <a:ext cx="6291635" cy="2537892"/>
          </a:xfrm>
          <a:prstGeom prst="rect">
            <a:avLst/>
          </a:prstGeom>
          <a:pattFill prst="pct5">
            <a:fgClr>
              <a:schemeClr val="bg1">
                <a:lumMod val="75000"/>
              </a:schemeClr>
            </a:fgClr>
            <a:bgClr>
              <a:schemeClr val="bg1"/>
            </a:bgClr>
          </a:pattFill>
        </p:spPr>
      </p:pic>
      <p:sp>
        <p:nvSpPr>
          <p:cNvPr id="6" name="Tijdelijke aanduiding voor inhoud 2"/>
          <p:cNvSpPr>
            <a:spLocks noGrp="1"/>
          </p:cNvSpPr>
          <p:nvPr>
            <p:ph idx="1"/>
          </p:nvPr>
        </p:nvSpPr>
        <p:spPr>
          <a:xfrm>
            <a:off x="539552" y="1308332"/>
            <a:ext cx="8064000" cy="2160240"/>
          </a:xfrm>
        </p:spPr>
        <p:txBody>
          <a:bodyPr/>
          <a:lstStyle/>
          <a:p>
            <a:r>
              <a:rPr lang="nl-NL" dirty="0" smtClean="0"/>
              <a:t>De bestuurder stelt een </a:t>
            </a:r>
            <a:r>
              <a:rPr lang="nl-NL" b="1" dirty="0" smtClean="0"/>
              <a:t>beleidsplan </a:t>
            </a:r>
            <a:r>
              <a:rPr lang="nl-NL" dirty="0" smtClean="0"/>
              <a:t>op met daarin: </a:t>
            </a:r>
          </a:p>
          <a:p>
            <a:pPr marL="285750" indent="-285750">
              <a:buFont typeface="Arial" panose="020B0604020202020204" pitchFamily="34" charset="0"/>
              <a:buChar char="•"/>
            </a:pPr>
            <a:r>
              <a:rPr lang="nl-NL" dirty="0" smtClean="0"/>
              <a:t>duidelijke doelen</a:t>
            </a:r>
          </a:p>
          <a:p>
            <a:pPr marL="285750" indent="-285750">
              <a:buFont typeface="Arial" panose="020B0604020202020204" pitchFamily="34" charset="0"/>
              <a:buChar char="•"/>
            </a:pPr>
            <a:r>
              <a:rPr lang="nl-NL" dirty="0" smtClean="0"/>
              <a:t>uitgangspunten</a:t>
            </a:r>
          </a:p>
          <a:p>
            <a:pPr marL="285750" indent="-285750">
              <a:buFont typeface="Arial" panose="020B0604020202020204" pitchFamily="34" charset="0"/>
              <a:buChar char="•"/>
            </a:pPr>
            <a:r>
              <a:rPr lang="nl-NL" dirty="0" smtClean="0"/>
              <a:t>vastgelegde verantwoordelijkheden: wie gaat wat wanneer doen</a:t>
            </a:r>
          </a:p>
          <a:p>
            <a:pPr marL="285750" indent="-285750">
              <a:buFont typeface="Arial" panose="020B0604020202020204" pitchFamily="34" charset="0"/>
              <a:buChar char="•"/>
            </a:pPr>
            <a:r>
              <a:rPr lang="nl-NL" dirty="0" smtClean="0"/>
              <a:t>Rapportage-afspraken: verslag aan bestuurder </a:t>
            </a:r>
          </a:p>
          <a:p>
            <a:endParaRPr lang="nl-NL" dirty="0"/>
          </a:p>
          <a:p>
            <a:r>
              <a:rPr lang="nl-NL" dirty="0" smtClean="0"/>
              <a:t>Het beleidsplan is de </a:t>
            </a:r>
            <a:r>
              <a:rPr lang="nl-NL" b="1" dirty="0" smtClean="0"/>
              <a:t>kapstok </a:t>
            </a:r>
            <a:r>
              <a:rPr lang="nl-NL" dirty="0" smtClean="0"/>
              <a:t>om IBP te regelen: en dan… aan de slag! </a:t>
            </a:r>
            <a:endParaRPr lang="nl-NL" dirty="0"/>
          </a:p>
        </p:txBody>
      </p:sp>
    </p:spTree>
    <p:extLst>
      <p:ext uri="{BB962C8B-B14F-4D97-AF65-F5344CB8AC3E}">
        <p14:creationId xmlns:p14="http://schemas.microsoft.com/office/powerpoint/2010/main" val="10251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rot="21296271">
            <a:off x="67397" y="468470"/>
            <a:ext cx="9014406" cy="6018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917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64000" cy="583200"/>
          </a:xfrm>
        </p:spPr>
        <p:txBody>
          <a:bodyPr/>
          <a:lstStyle/>
          <a:p>
            <a:r>
              <a:rPr lang="nl-NL" dirty="0" smtClean="0"/>
              <a:t>Stap 2: realiseren</a:t>
            </a:r>
            <a:endParaRPr lang="nl-NL" dirty="0"/>
          </a:p>
        </p:txBody>
      </p:sp>
      <p:sp>
        <p:nvSpPr>
          <p:cNvPr id="6" name="Tijdelijke aanduiding voor inhoud 2"/>
          <p:cNvSpPr>
            <a:spLocks noGrp="1"/>
          </p:cNvSpPr>
          <p:nvPr>
            <p:ph idx="1"/>
          </p:nvPr>
        </p:nvSpPr>
        <p:spPr>
          <a:xfrm>
            <a:off x="611560" y="1268760"/>
            <a:ext cx="8064000" cy="2160240"/>
          </a:xfrm>
        </p:spPr>
        <p:txBody>
          <a:bodyPr/>
          <a:lstStyle/>
          <a:p>
            <a:r>
              <a:rPr lang="nl-NL" dirty="0" smtClean="0"/>
              <a:t>Breng het beleid in de </a:t>
            </a:r>
            <a:r>
              <a:rPr lang="nl-NL" b="1" dirty="0" smtClean="0"/>
              <a:t>praktijk</a:t>
            </a:r>
            <a:r>
              <a:rPr lang="nl-NL" dirty="0" smtClean="0"/>
              <a:t>: neem en organiseer je </a:t>
            </a:r>
            <a:r>
              <a:rPr lang="nl-NL" b="1" dirty="0" smtClean="0"/>
              <a:t>IBP-maatregelen</a:t>
            </a:r>
          </a:p>
          <a:p>
            <a:endParaRPr lang="nl-NL" b="1" dirty="0"/>
          </a:p>
          <a:p>
            <a:r>
              <a:rPr lang="nl-NL" dirty="0" smtClean="0"/>
              <a:t>Als eerste voer je een </a:t>
            </a:r>
            <a:r>
              <a:rPr lang="nl-NL" dirty="0" err="1" smtClean="0"/>
              <a:t>nul-meting</a:t>
            </a:r>
            <a:r>
              <a:rPr lang="nl-NL" dirty="0" smtClean="0"/>
              <a:t> uit: </a:t>
            </a:r>
            <a:r>
              <a:rPr lang="nl-NL" b="1" dirty="0" err="1" smtClean="0"/>
              <a:t>risico-analyse</a:t>
            </a:r>
            <a:r>
              <a:rPr lang="nl-NL" b="1" dirty="0" smtClean="0"/>
              <a:t> </a:t>
            </a:r>
            <a:r>
              <a:rPr lang="nl-NL" dirty="0" smtClean="0"/>
              <a:t>(RI&amp;E voor IBP)</a:t>
            </a:r>
          </a:p>
          <a:p>
            <a:pPr marL="285750" indent="-285750">
              <a:buFont typeface="Arial" panose="020B0604020202020204" pitchFamily="34" charset="0"/>
              <a:buChar char="•"/>
            </a:pPr>
            <a:r>
              <a:rPr lang="nl-NL" dirty="0" smtClean="0"/>
              <a:t>Inventariseer welke persoonsgegevens je gebruikt in welke systemen</a:t>
            </a:r>
          </a:p>
          <a:p>
            <a:pPr marL="285750" indent="-285750">
              <a:buFont typeface="Arial" panose="020B0604020202020204" pitchFamily="34" charset="0"/>
              <a:buChar char="•"/>
            </a:pPr>
            <a:r>
              <a:rPr lang="nl-NL" dirty="0" smtClean="0"/>
              <a:t>Beoordeel de gevoeligheid van die gegevens (classificeren)</a:t>
            </a:r>
          </a:p>
          <a:p>
            <a:pPr marL="285750" indent="-285750">
              <a:buFont typeface="Arial" panose="020B0604020202020204" pitchFamily="34" charset="0"/>
              <a:buChar char="•"/>
            </a:pPr>
            <a:r>
              <a:rPr lang="nl-NL" dirty="0" smtClean="0"/>
              <a:t>Wat zijn de grootste risico’s op je school/scholen? </a:t>
            </a:r>
          </a:p>
          <a:p>
            <a:pPr marL="285750" indent="-285750">
              <a:buFont typeface="Arial" panose="020B0604020202020204" pitchFamily="34" charset="0"/>
              <a:buChar char="•"/>
            </a:pPr>
            <a:r>
              <a:rPr lang="nl-NL" dirty="0" smtClean="0"/>
              <a:t>Maak een </a:t>
            </a:r>
            <a:r>
              <a:rPr lang="nl-NL" b="1" dirty="0" smtClean="0"/>
              <a:t>planning </a:t>
            </a:r>
            <a:r>
              <a:rPr lang="nl-NL" dirty="0" smtClean="0"/>
              <a:t>welke maatregelen je op welk moment gaat regelen</a:t>
            </a:r>
          </a:p>
        </p:txBody>
      </p:sp>
      <p:pic>
        <p:nvPicPr>
          <p:cNvPr id="3" name="Afbeelding 2"/>
          <p:cNvPicPr>
            <a:picLocks noChangeAspect="1"/>
          </p:cNvPicPr>
          <p:nvPr/>
        </p:nvPicPr>
        <p:blipFill>
          <a:blip r:embed="rId2"/>
          <a:stretch>
            <a:fillRect/>
          </a:stretch>
        </p:blipFill>
        <p:spPr>
          <a:xfrm>
            <a:off x="1547664" y="3717032"/>
            <a:ext cx="6637757" cy="2895666"/>
          </a:xfrm>
          <a:prstGeom prst="rect">
            <a:avLst/>
          </a:prstGeom>
        </p:spPr>
      </p:pic>
      <p:pic>
        <p:nvPicPr>
          <p:cNvPr id="5" name="Picture 2" descr="ttps://upload.wikimedia.org/wikipedia/commons/4/4f/Sticky_notes_on_the_wall_of_the_Wikimedia_Foundation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3284984"/>
            <a:ext cx="2113328" cy="1408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lendar, Month, Year, Date, Date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9420" y="4365104"/>
            <a:ext cx="1998156" cy="16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rot="20763564">
            <a:off x="6088223" y="2442114"/>
            <a:ext cx="3844650" cy="3999320"/>
          </a:xfrm>
          <a:prstGeom prst="rect">
            <a:avLst/>
          </a:prstGeom>
          <a:ln>
            <a:solidFill>
              <a:schemeClr val="tx1"/>
            </a:solidFill>
          </a:ln>
        </p:spPr>
      </p:pic>
      <p:pic>
        <p:nvPicPr>
          <p:cNvPr id="10" name="Afbeelding 9"/>
          <p:cNvPicPr>
            <a:picLocks noChangeAspect="1"/>
          </p:cNvPicPr>
          <p:nvPr/>
        </p:nvPicPr>
        <p:blipFill>
          <a:blip r:embed="rId3"/>
          <a:stretch>
            <a:fillRect/>
          </a:stretch>
        </p:blipFill>
        <p:spPr>
          <a:xfrm>
            <a:off x="6295304" y="1815784"/>
            <a:ext cx="1844870" cy="840333"/>
          </a:xfrm>
          <a:prstGeom prst="rect">
            <a:avLst/>
          </a:prstGeom>
        </p:spPr>
      </p:pic>
      <p:sp>
        <p:nvSpPr>
          <p:cNvPr id="2" name="Titel 1"/>
          <p:cNvSpPr>
            <a:spLocks noGrp="1"/>
          </p:cNvSpPr>
          <p:nvPr>
            <p:ph type="title"/>
          </p:nvPr>
        </p:nvSpPr>
        <p:spPr>
          <a:xfrm>
            <a:off x="720000" y="1124744"/>
            <a:ext cx="8064000" cy="583200"/>
          </a:xfrm>
        </p:spPr>
        <p:txBody>
          <a:bodyPr/>
          <a:lstStyle/>
          <a:p>
            <a:r>
              <a:rPr lang="nl-NL" dirty="0" smtClean="0"/>
              <a:t>Voorbeeld van te nemen maatregelen</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25</a:t>
            </a:fld>
            <a:endParaRPr lang="nl-NL"/>
          </a:p>
        </p:txBody>
      </p:sp>
      <p:pic>
        <p:nvPicPr>
          <p:cNvPr id="5" name="Picture 5"/>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r="28083"/>
          <a:stretch/>
        </p:blipFill>
        <p:spPr bwMode="auto">
          <a:xfrm rot="508080">
            <a:off x="7986659" y="1131057"/>
            <a:ext cx="1781270" cy="3591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539552" y="6304235"/>
            <a:ext cx="8064000" cy="40450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Tx/>
              <a:buNone/>
              <a:defRPr sz="1800" kern="1200" spc="10" baseline="0">
                <a:solidFill>
                  <a:schemeClr val="tx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tx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Tx/>
              <a:buChar char="-"/>
            </a:pPr>
            <a:endParaRPr lang="nl-NL" dirty="0"/>
          </a:p>
        </p:txBody>
      </p:sp>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2165" b="27941"/>
          <a:stretch/>
        </p:blipFill>
        <p:spPr bwMode="auto">
          <a:xfrm rot="20889179">
            <a:off x="6042002" y="4495096"/>
            <a:ext cx="4294567" cy="256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67343"/>
          <a:stretch/>
        </p:blipFill>
        <p:spPr bwMode="auto">
          <a:xfrm rot="325246">
            <a:off x="246203" y="5002777"/>
            <a:ext cx="5985299" cy="2271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Afbeelding 2"/>
          <p:cNvPicPr>
            <a:picLocks noChangeAspect="1"/>
          </p:cNvPicPr>
          <p:nvPr/>
        </p:nvPicPr>
        <p:blipFill>
          <a:blip r:embed="rId7"/>
          <a:stretch>
            <a:fillRect/>
          </a:stretch>
        </p:blipFill>
        <p:spPr>
          <a:xfrm>
            <a:off x="520241" y="1896138"/>
            <a:ext cx="2769391" cy="2378294"/>
          </a:xfrm>
          <a:prstGeom prst="rect">
            <a:avLst/>
          </a:prstGeom>
        </p:spPr>
      </p:pic>
      <p:pic>
        <p:nvPicPr>
          <p:cNvPr id="6" name="Afbeelding 5"/>
          <p:cNvPicPr>
            <a:picLocks noChangeAspect="1"/>
          </p:cNvPicPr>
          <p:nvPr/>
        </p:nvPicPr>
        <p:blipFill>
          <a:blip r:embed="rId8"/>
          <a:stretch>
            <a:fillRect/>
          </a:stretch>
        </p:blipFill>
        <p:spPr>
          <a:xfrm>
            <a:off x="3446880" y="2319650"/>
            <a:ext cx="2691481" cy="3343648"/>
          </a:xfrm>
          <a:prstGeom prst="rect">
            <a:avLst/>
          </a:prstGeom>
        </p:spPr>
      </p:pic>
    </p:spTree>
    <p:extLst>
      <p:ext uri="{BB962C8B-B14F-4D97-AF65-F5344CB8AC3E}">
        <p14:creationId xmlns:p14="http://schemas.microsoft.com/office/powerpoint/2010/main" val="400205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rot="700874">
            <a:off x="4966119" y="182465"/>
            <a:ext cx="1661224" cy="1677836"/>
          </a:xfrm>
          <a:prstGeom prst="rect">
            <a:avLst/>
          </a:prstGeom>
        </p:spPr>
      </p:pic>
      <p:sp>
        <p:nvSpPr>
          <p:cNvPr id="3" name="Content Placeholder 2"/>
          <p:cNvSpPr>
            <a:spLocks noGrp="1"/>
          </p:cNvSpPr>
          <p:nvPr>
            <p:ph idx="1"/>
          </p:nvPr>
        </p:nvSpPr>
        <p:spPr>
          <a:xfrm>
            <a:off x="708123" y="1700808"/>
            <a:ext cx="8064000" cy="4045069"/>
          </a:xfrm>
        </p:spPr>
        <p:txBody>
          <a:bodyPr/>
          <a:lstStyle/>
          <a:p>
            <a:pPr>
              <a:buClr>
                <a:schemeClr val="tx2">
                  <a:lumMod val="60000"/>
                  <a:lumOff val="40000"/>
                </a:schemeClr>
              </a:buClr>
            </a:pPr>
            <a:r>
              <a:rPr lang="nl-NL" dirty="0" smtClean="0"/>
              <a:t>Betrek </a:t>
            </a:r>
            <a:r>
              <a:rPr lang="nl-NL" b="1" dirty="0" smtClean="0"/>
              <a:t>medewerkers</a:t>
            </a:r>
            <a:r>
              <a:rPr lang="nl-NL" dirty="0"/>
              <a:t>: </a:t>
            </a:r>
            <a:r>
              <a:rPr lang="nl-NL" i="1" dirty="0" smtClean="0"/>
              <a:t>vertel wat informatiebeveiliging en privacy zijn </a:t>
            </a:r>
          </a:p>
          <a:p>
            <a:pPr marL="285750" indent="-285750">
              <a:buClr>
                <a:schemeClr val="tx2">
                  <a:lumMod val="60000"/>
                  <a:lumOff val="40000"/>
                </a:schemeClr>
              </a:buClr>
              <a:buFont typeface="Arial" panose="020B0604020202020204" pitchFamily="34" charset="0"/>
              <a:buChar char="•"/>
            </a:pPr>
            <a:r>
              <a:rPr lang="nl-NL" i="1" dirty="0" smtClean="0"/>
              <a:t>Voorbeeld </a:t>
            </a:r>
            <a:r>
              <a:rPr lang="nl-NL" dirty="0" smtClean="0"/>
              <a:t>presenstatie bewustwording</a:t>
            </a:r>
          </a:p>
          <a:p>
            <a:pPr marL="285750" indent="-285750">
              <a:buClr>
                <a:schemeClr val="tx2">
                  <a:lumMod val="60000"/>
                  <a:lumOff val="40000"/>
                </a:schemeClr>
              </a:buClr>
              <a:buFont typeface="Arial" panose="020B0604020202020204" pitchFamily="34" charset="0"/>
              <a:buChar char="•"/>
            </a:pPr>
            <a:r>
              <a:rPr lang="nl-NL" dirty="0" smtClean="0"/>
              <a:t>Online training IBP voor medewerkers</a:t>
            </a:r>
            <a:endParaRPr lang="nl-NL" dirty="0"/>
          </a:p>
          <a:p>
            <a:pPr>
              <a:buClr>
                <a:schemeClr val="tx2">
                  <a:lumMod val="60000"/>
                  <a:lumOff val="40000"/>
                </a:schemeClr>
              </a:buClr>
            </a:pPr>
            <a:endParaRPr lang="nl-NL" dirty="0" smtClean="0"/>
          </a:p>
          <a:p>
            <a:pPr>
              <a:buClr>
                <a:schemeClr val="tx2">
                  <a:lumMod val="60000"/>
                  <a:lumOff val="40000"/>
                </a:schemeClr>
              </a:buClr>
            </a:pPr>
            <a:r>
              <a:rPr lang="nl-NL" dirty="0"/>
              <a:t>Betrek </a:t>
            </a:r>
            <a:r>
              <a:rPr lang="nl-NL" b="1" dirty="0"/>
              <a:t>leerlingen</a:t>
            </a:r>
            <a:r>
              <a:rPr lang="nl-NL" dirty="0"/>
              <a:t>: 21e </a:t>
            </a:r>
            <a:r>
              <a:rPr lang="nl-NL" dirty="0" err="1"/>
              <a:t>eeuwse</a:t>
            </a:r>
            <a:r>
              <a:rPr lang="nl-NL" dirty="0"/>
              <a:t> vaardigheden zoals</a:t>
            </a:r>
          </a:p>
          <a:p>
            <a:pPr>
              <a:buClr>
                <a:schemeClr val="tx2">
                  <a:lumMod val="60000"/>
                  <a:lumOff val="40000"/>
                </a:schemeClr>
              </a:buClr>
            </a:pPr>
            <a:r>
              <a:rPr lang="nl-NL" dirty="0"/>
              <a:t>digitale geletterdheid (basis </a:t>
            </a:r>
            <a:r>
              <a:rPr lang="nl-NL" dirty="0" err="1"/>
              <a:t>ict</a:t>
            </a:r>
            <a:r>
              <a:rPr lang="nl-NL" dirty="0"/>
              <a:t>-vaardigheden) </a:t>
            </a:r>
          </a:p>
          <a:p>
            <a:pPr>
              <a:buClr>
                <a:schemeClr val="tx2">
                  <a:lumMod val="60000"/>
                  <a:lumOff val="40000"/>
                </a:schemeClr>
              </a:buClr>
            </a:pPr>
            <a:endParaRPr lang="nl-NL" dirty="0"/>
          </a:p>
          <a:p>
            <a:pPr>
              <a:buClr>
                <a:schemeClr val="tx2">
                  <a:lumMod val="60000"/>
                  <a:lumOff val="40000"/>
                </a:schemeClr>
              </a:buClr>
            </a:pPr>
            <a:r>
              <a:rPr lang="nl-NL" dirty="0"/>
              <a:t>Betrek en informeer de </a:t>
            </a:r>
            <a:r>
              <a:rPr lang="nl-NL" b="1" dirty="0"/>
              <a:t>ouders </a:t>
            </a:r>
            <a:r>
              <a:rPr lang="nl-NL" dirty="0"/>
              <a:t>en (G)MR: hoe vertel je het de ouders? </a:t>
            </a:r>
          </a:p>
          <a:p>
            <a:pPr>
              <a:buClr>
                <a:schemeClr val="tx2">
                  <a:lumMod val="60000"/>
                  <a:lumOff val="40000"/>
                </a:schemeClr>
              </a:buClr>
            </a:pPr>
            <a:endParaRPr lang="nl-NL" dirty="0" smtClean="0"/>
          </a:p>
        </p:txBody>
      </p:sp>
      <p:sp>
        <p:nvSpPr>
          <p:cNvPr id="4" name="Slide Number Placeholder 3"/>
          <p:cNvSpPr>
            <a:spLocks noGrp="1"/>
          </p:cNvSpPr>
          <p:nvPr>
            <p:ph type="sldNum" sz="quarter" idx="11"/>
          </p:nvPr>
        </p:nvSpPr>
        <p:spPr/>
        <p:txBody>
          <a:bodyPr/>
          <a:lstStyle/>
          <a:p>
            <a:fld id="{0E924C9A-6C93-49AE-BFE5-6539B145F2C9}" type="slidenum">
              <a:rPr lang="nl-NL" smtClean="0"/>
              <a:pPr/>
              <a:t>26</a:t>
            </a:fld>
            <a:endParaRPr lang="nl-NL"/>
          </a:p>
        </p:txBody>
      </p:sp>
      <p:sp>
        <p:nvSpPr>
          <p:cNvPr id="9" name="Title 2"/>
          <p:cNvSpPr txBox="1">
            <a:spLocks/>
          </p:cNvSpPr>
          <p:nvPr/>
        </p:nvSpPr>
        <p:spPr>
          <a:xfrm>
            <a:off x="251520" y="188640"/>
            <a:ext cx="8064000" cy="5832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spc="0" baseline="0">
                <a:solidFill>
                  <a:schemeClr val="accent2"/>
                </a:solidFill>
                <a:latin typeface="+mj-lt"/>
                <a:ea typeface="+mj-ea"/>
                <a:cs typeface="+mj-cs"/>
              </a:defRPr>
            </a:lvl1pPr>
          </a:lstStyle>
          <a:p>
            <a:r>
              <a:rPr lang="nl-NL" smtClean="0"/>
              <a:t>Stap 3: communiceren</a:t>
            </a:r>
            <a:endParaRPr lang="nl-NL" dirty="0"/>
          </a:p>
        </p:txBody>
      </p:sp>
      <p:pic>
        <p:nvPicPr>
          <p:cNvPr id="2" name="Afbeelding 1"/>
          <p:cNvPicPr>
            <a:picLocks noChangeAspect="1"/>
          </p:cNvPicPr>
          <p:nvPr/>
        </p:nvPicPr>
        <p:blipFill rotWithShape="1">
          <a:blip r:embed="rId3"/>
          <a:srcRect b="39102"/>
          <a:stretch/>
        </p:blipFill>
        <p:spPr>
          <a:xfrm>
            <a:off x="1259632" y="4437112"/>
            <a:ext cx="7178477" cy="2160240"/>
          </a:xfrm>
          <a:prstGeom prst="rect">
            <a:avLst/>
          </a:prstGeom>
        </p:spPr>
      </p:pic>
    </p:spTree>
    <p:extLst>
      <p:ext uri="{BB962C8B-B14F-4D97-AF65-F5344CB8AC3E}">
        <p14:creationId xmlns:p14="http://schemas.microsoft.com/office/powerpoint/2010/main" val="2985591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50692" y="188640"/>
            <a:ext cx="2883739" cy="4032448"/>
          </a:xfrm>
          <a:prstGeom prst="rect">
            <a:avLst/>
          </a:prstGeom>
        </p:spPr>
      </p:pic>
      <p:pic>
        <p:nvPicPr>
          <p:cNvPr id="7" name="Afbeelding 6"/>
          <p:cNvPicPr>
            <a:picLocks noChangeAspect="1"/>
          </p:cNvPicPr>
          <p:nvPr/>
        </p:nvPicPr>
        <p:blipFill>
          <a:blip r:embed="rId3"/>
          <a:stretch>
            <a:fillRect/>
          </a:stretch>
        </p:blipFill>
        <p:spPr>
          <a:xfrm>
            <a:off x="6012160" y="908720"/>
            <a:ext cx="2990249" cy="4176464"/>
          </a:xfrm>
          <a:prstGeom prst="rect">
            <a:avLst/>
          </a:prstGeom>
        </p:spPr>
      </p:pic>
      <p:pic>
        <p:nvPicPr>
          <p:cNvPr id="8" name="Afbeelding 7"/>
          <p:cNvPicPr>
            <a:picLocks noChangeAspect="1"/>
          </p:cNvPicPr>
          <p:nvPr/>
        </p:nvPicPr>
        <p:blipFill>
          <a:blip r:embed="rId4"/>
          <a:stretch>
            <a:fillRect/>
          </a:stretch>
        </p:blipFill>
        <p:spPr>
          <a:xfrm>
            <a:off x="3061351" y="2492896"/>
            <a:ext cx="2923889" cy="4104455"/>
          </a:xfrm>
          <a:prstGeom prst="rect">
            <a:avLst/>
          </a:prstGeom>
        </p:spPr>
      </p:pic>
      <p:pic>
        <p:nvPicPr>
          <p:cNvPr id="9" name="Afbeelding 8"/>
          <p:cNvPicPr>
            <a:picLocks noChangeAspect="1"/>
          </p:cNvPicPr>
          <p:nvPr/>
        </p:nvPicPr>
        <p:blipFill>
          <a:blip r:embed="rId5"/>
          <a:stretch>
            <a:fillRect/>
          </a:stretch>
        </p:blipFill>
        <p:spPr>
          <a:xfrm rot="700874">
            <a:off x="3692682" y="483452"/>
            <a:ext cx="1661224" cy="1677836"/>
          </a:xfrm>
          <a:prstGeom prst="rect">
            <a:avLst/>
          </a:prstGeom>
        </p:spPr>
      </p:pic>
    </p:spTree>
    <p:extLst>
      <p:ext uri="{BB962C8B-B14F-4D97-AF65-F5344CB8AC3E}">
        <p14:creationId xmlns:p14="http://schemas.microsoft.com/office/powerpoint/2010/main" val="310920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Zes keer zorgvuldig</a:t>
            </a:r>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28</a:t>
            </a:fld>
            <a:endParaRPr lang="nl-NL"/>
          </a:p>
        </p:txBody>
      </p:sp>
      <p:sp>
        <p:nvSpPr>
          <p:cNvPr id="5" name="Content Placeholder 2"/>
          <p:cNvSpPr>
            <a:spLocks noGrp="1"/>
          </p:cNvSpPr>
          <p:nvPr>
            <p:ph idx="1"/>
          </p:nvPr>
        </p:nvSpPr>
        <p:spPr>
          <a:xfrm>
            <a:off x="720000" y="1952469"/>
            <a:ext cx="8064000" cy="4045069"/>
          </a:xfrm>
        </p:spPr>
        <p:txBody>
          <a:bodyPr/>
          <a:lstStyle/>
          <a:p>
            <a:pPr lvl="1"/>
            <a:endParaRPr lang="nl-NL" dirty="0" smtClean="0"/>
          </a:p>
          <a:p>
            <a:pPr lvl="1"/>
            <a:r>
              <a:rPr lang="nl-NL" dirty="0" smtClean="0"/>
              <a:t>Gebruik </a:t>
            </a:r>
            <a:r>
              <a:rPr lang="nl-NL" dirty="0"/>
              <a:t>zorgvuldig: vergrendel je scherm</a:t>
            </a:r>
          </a:p>
          <a:p>
            <a:pPr lvl="1"/>
            <a:endParaRPr lang="nl-NL" dirty="0"/>
          </a:p>
          <a:p>
            <a:pPr lvl="1"/>
            <a:r>
              <a:rPr lang="nl-NL" dirty="0"/>
              <a:t>Deel zorgvuldig: eerst denken dan </a:t>
            </a:r>
            <a:r>
              <a:rPr lang="nl-NL" dirty="0" smtClean="0"/>
              <a:t>delen (en dan niet gewoon per mail)</a:t>
            </a:r>
            <a:endParaRPr lang="nl-NL" dirty="0"/>
          </a:p>
          <a:p>
            <a:pPr lvl="1"/>
            <a:endParaRPr lang="nl-NL" dirty="0"/>
          </a:p>
          <a:p>
            <a:pPr lvl="1"/>
            <a:r>
              <a:rPr lang="nl-NL" dirty="0"/>
              <a:t>Surf zorgvuldig: klik niet klakkeloos</a:t>
            </a:r>
          </a:p>
          <a:p>
            <a:pPr lvl="1"/>
            <a:endParaRPr lang="nl-NL" dirty="0"/>
          </a:p>
          <a:p>
            <a:pPr lvl="1"/>
            <a:r>
              <a:rPr lang="nl-NL" dirty="0"/>
              <a:t>Beveilig zorgvuldig: wachtwoord is persoonlijk</a:t>
            </a:r>
          </a:p>
          <a:p>
            <a:pPr lvl="1"/>
            <a:endParaRPr lang="nl-NL" dirty="0"/>
          </a:p>
          <a:p>
            <a:pPr lvl="1"/>
            <a:r>
              <a:rPr lang="nl-NL" dirty="0"/>
              <a:t>Verbind zorgvuldig: check veilige verbinding</a:t>
            </a:r>
          </a:p>
          <a:p>
            <a:pPr lvl="1"/>
            <a:endParaRPr lang="nl-NL" dirty="0"/>
          </a:p>
          <a:p>
            <a:pPr lvl="1"/>
            <a:r>
              <a:rPr lang="nl-NL" dirty="0"/>
              <a:t>Sla zorgvuldig op: </a:t>
            </a:r>
            <a:r>
              <a:rPr lang="nl-NL" dirty="0" smtClean="0"/>
              <a:t>encryptie en geen USB-sticks  </a:t>
            </a:r>
            <a:endParaRPr lang="nl-NL" dirty="0"/>
          </a:p>
          <a:p>
            <a:pPr lvl="1"/>
            <a:endParaRPr lang="nl-NL" dirty="0"/>
          </a:p>
          <a:p>
            <a:pPr lvl="1"/>
            <a:endParaRPr lang="nl-NL" dirty="0" smtClean="0"/>
          </a:p>
        </p:txBody>
      </p:sp>
      <p:pic>
        <p:nvPicPr>
          <p:cNvPr id="3074" name="Picture 2" descr="Afbeeldingsresultaat voor bewustwording informatieveilighei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62188" y="4581128"/>
            <a:ext cx="3010547" cy="206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56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Aanpak IBP: wat komt er nog	</a:t>
            </a:r>
            <a:endParaRPr lang="nl-NL" dirty="0"/>
          </a:p>
        </p:txBody>
      </p:sp>
      <p:sp>
        <p:nvSpPr>
          <p:cNvPr id="3" name="Tijdelijke aanduiding voor inhoud 2"/>
          <p:cNvSpPr>
            <a:spLocks noGrp="1"/>
          </p:cNvSpPr>
          <p:nvPr>
            <p:ph idx="1"/>
          </p:nvPr>
        </p:nvSpPr>
        <p:spPr>
          <a:xfrm>
            <a:off x="720000" y="1821074"/>
            <a:ext cx="8064000" cy="4704270"/>
          </a:xfrm>
        </p:spPr>
        <p:txBody>
          <a:bodyPr/>
          <a:lstStyle/>
          <a:p>
            <a:r>
              <a:rPr lang="nl-NL" u="sng" dirty="0" smtClean="0"/>
              <a:t>Aanpak IBP: </a:t>
            </a:r>
          </a:p>
          <a:p>
            <a:pPr marL="285750" indent="-285750">
              <a:buFont typeface="Arial" panose="020B0604020202020204" pitchFamily="34" charset="0"/>
              <a:buChar char="•"/>
            </a:pPr>
            <a:r>
              <a:rPr lang="nl-NL" dirty="0" smtClean="0"/>
              <a:t>Dataregister (waar je vroeg aan de AP moest melden, en scholen waren vrijgesteld, moet je dat nu zelf registreren)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err="1" smtClean="0"/>
              <a:t>Acceptable</a:t>
            </a:r>
            <a:r>
              <a:rPr lang="nl-NL" dirty="0" smtClean="0"/>
              <a:t> </a:t>
            </a:r>
            <a:r>
              <a:rPr lang="nl-NL" dirty="0" err="1" smtClean="0"/>
              <a:t>Use</a:t>
            </a:r>
            <a:r>
              <a:rPr lang="nl-NL" dirty="0" smtClean="0"/>
              <a:t> Policy  </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Wachtwoordbeleid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Beveiliging (waaronder </a:t>
            </a:r>
            <a:r>
              <a:rPr lang="nl-NL" dirty="0" err="1" smtClean="0"/>
              <a:t>logging</a:t>
            </a:r>
            <a:r>
              <a:rPr lang="nl-NL" dirty="0" smtClean="0"/>
              <a:t>) goed regelen: ISO 27001-normen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Handreiking bewaartermijnen (en vernietigen gegevens)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Checklist </a:t>
            </a:r>
            <a:r>
              <a:rPr lang="nl-NL" dirty="0"/>
              <a:t>bewerkersovereenkomst </a:t>
            </a:r>
            <a:r>
              <a:rPr lang="nl-NL" dirty="0" smtClean="0"/>
              <a:t>(</a:t>
            </a:r>
            <a:r>
              <a:rPr lang="nl-NL" i="1" dirty="0" smtClean="0"/>
              <a:t>voor niet-convenantspartijen</a:t>
            </a:r>
            <a:r>
              <a:rPr lang="nl-NL" dirty="0" smtClean="0"/>
              <a:t>)</a:t>
            </a:r>
            <a:endParaRPr lang="nl-NL"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PIA (</a:t>
            </a:r>
            <a:r>
              <a:rPr lang="nl-NL" i="1" dirty="0" smtClean="0"/>
              <a:t>najaar 2017</a:t>
            </a:r>
            <a:r>
              <a:rPr lang="nl-NL" dirty="0" smtClean="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FG: wat doet ‘ie en hoe regel je dat?  </a:t>
            </a:r>
          </a:p>
          <a:p>
            <a:pPr marL="285750" indent="-285750">
              <a:buFont typeface="Arial" panose="020B0604020202020204" pitchFamily="34" charset="0"/>
              <a:buChar char="•"/>
            </a:pP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29</a:t>
            </a:fld>
            <a:endParaRPr lang="nl-NL"/>
          </a:p>
        </p:txBody>
      </p:sp>
    </p:spTree>
    <p:extLst>
      <p:ext uri="{BB962C8B-B14F-4D97-AF65-F5344CB8AC3E}">
        <p14:creationId xmlns:p14="http://schemas.microsoft.com/office/powerpoint/2010/main" val="109262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Afbeeldingsresultaat voor laptop ka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620688"/>
            <a:ext cx="28860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3"/>
          <a:stretch>
            <a:fillRect/>
          </a:stretch>
        </p:blipFill>
        <p:spPr>
          <a:xfrm>
            <a:off x="460375" y="708207"/>
            <a:ext cx="3816424" cy="4182382"/>
          </a:xfrm>
          <a:prstGeom prst="rect">
            <a:avLst/>
          </a:prstGeom>
        </p:spPr>
      </p:pic>
      <p:pic>
        <p:nvPicPr>
          <p:cNvPr id="2050" name="Picture 2" descr="File:Three little pigs 1904 straw ho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2819"/>
            <a:ext cx="4082755" cy="5137671"/>
          </a:xfrm>
          <a:prstGeom prst="rect">
            <a:avLst/>
          </a:prstGeom>
          <a:noFill/>
        </p:spPr>
      </p:pic>
      <p:pic>
        <p:nvPicPr>
          <p:cNvPr id="10" name="Afbeelding 9"/>
          <p:cNvPicPr>
            <a:picLocks noChangeAspect="1"/>
          </p:cNvPicPr>
          <p:nvPr/>
        </p:nvPicPr>
        <p:blipFill rotWithShape="1">
          <a:blip r:embed="rId5"/>
          <a:srcRect l="18001"/>
          <a:stretch/>
        </p:blipFill>
        <p:spPr>
          <a:xfrm>
            <a:off x="5280825" y="3645025"/>
            <a:ext cx="3435635" cy="2623648"/>
          </a:xfrm>
          <a:prstGeom prst="rect">
            <a:avLst/>
          </a:prstGeom>
        </p:spPr>
      </p:pic>
      <p:pic>
        <p:nvPicPr>
          <p:cNvPr id="7" name="Picture 2" descr="Gerelateerde afbeel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212976"/>
            <a:ext cx="4310177" cy="323011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Afbeeldingsresultaat voor laptop kap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760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160" y="2522510"/>
            <a:ext cx="1481587" cy="1251380"/>
          </a:xfrm>
          <a:prstGeom prst="rect">
            <a:avLst/>
          </a:prstGeom>
        </p:spPr>
      </p:pic>
      <p:sp>
        <p:nvSpPr>
          <p:cNvPr id="2" name="Title 1"/>
          <p:cNvSpPr>
            <a:spLocks noGrp="1"/>
          </p:cNvSpPr>
          <p:nvPr>
            <p:ph type="title"/>
          </p:nvPr>
        </p:nvSpPr>
        <p:spPr>
          <a:xfrm>
            <a:off x="396000" y="1045600"/>
            <a:ext cx="8064000" cy="583200"/>
          </a:xfrm>
        </p:spPr>
        <p:txBody>
          <a:bodyPr/>
          <a:lstStyle/>
          <a:p>
            <a:r>
              <a:rPr lang="nl-NL" dirty="0" smtClean="0"/>
              <a:t>Dit lijkt wel allemaal erg simpel</a:t>
            </a:r>
            <a:r>
              <a:rPr lang="is-IS" dirty="0" smtClean="0"/>
              <a:t>…</a:t>
            </a:r>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30</a:t>
            </a:fld>
            <a:endParaRPr lang="nl-NL" dirty="0"/>
          </a:p>
        </p:txBody>
      </p:sp>
      <p:pic>
        <p:nvPicPr>
          <p:cNvPr id="6" name="Picture 4" descr="ompass dictionary - Public Domain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606" y="1851778"/>
            <a:ext cx="1103608" cy="1654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lendar, Month, Year, Date, Date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9764" y="2573954"/>
            <a:ext cx="1874763" cy="1588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tps://upload.wikimedia.org/wikipedia/commons/4/4f/Sticky_notes_on_the_wall_of_the_Wikimedia_Foundation_"/>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329" y="3677120"/>
            <a:ext cx="1114397" cy="742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9578" y="2114101"/>
            <a:ext cx="2377298" cy="1782974"/>
          </a:xfrm>
          <a:prstGeom prst="rect">
            <a:avLst/>
          </a:prstGeom>
        </p:spPr>
      </p:pic>
      <p:sp>
        <p:nvSpPr>
          <p:cNvPr id="11" name="TextBox 10"/>
          <p:cNvSpPr txBox="1"/>
          <p:nvPr/>
        </p:nvSpPr>
        <p:spPr>
          <a:xfrm>
            <a:off x="514054" y="3582170"/>
            <a:ext cx="1748481" cy="584775"/>
          </a:xfrm>
          <a:prstGeom prst="rect">
            <a:avLst/>
          </a:prstGeom>
          <a:noFill/>
        </p:spPr>
        <p:txBody>
          <a:bodyPr wrap="square" rtlCol="0">
            <a:spAutoFit/>
          </a:bodyPr>
          <a:lstStyle/>
          <a:p>
            <a:r>
              <a:rPr lang="nl-NL" sz="1600" b="1" dirty="0" smtClean="0">
                <a:solidFill>
                  <a:schemeClr val="tx2"/>
                </a:solidFill>
              </a:rPr>
              <a:t>1. organiseren:</a:t>
            </a:r>
          </a:p>
          <a:p>
            <a:r>
              <a:rPr lang="nl-NL" sz="1600" dirty="0" smtClean="0">
                <a:solidFill>
                  <a:schemeClr val="tx2"/>
                </a:solidFill>
              </a:rPr>
              <a:t>IBP is belangrijk</a:t>
            </a:r>
            <a:endParaRPr lang="nl-NL" sz="1600" dirty="0">
              <a:solidFill>
                <a:schemeClr val="tx2"/>
              </a:solidFill>
            </a:endParaRPr>
          </a:p>
        </p:txBody>
      </p:sp>
      <p:sp>
        <p:nvSpPr>
          <p:cNvPr id="13" name="TextBox 12"/>
          <p:cNvSpPr txBox="1"/>
          <p:nvPr/>
        </p:nvSpPr>
        <p:spPr>
          <a:xfrm>
            <a:off x="2843808" y="4437111"/>
            <a:ext cx="3744416" cy="830997"/>
          </a:xfrm>
          <a:prstGeom prst="rect">
            <a:avLst/>
          </a:prstGeom>
          <a:noFill/>
        </p:spPr>
        <p:txBody>
          <a:bodyPr wrap="square" rtlCol="0">
            <a:spAutoFit/>
          </a:bodyPr>
          <a:lstStyle/>
          <a:p>
            <a:r>
              <a:rPr lang="nl-NL" sz="1600" b="1" dirty="0" smtClean="0">
                <a:solidFill>
                  <a:schemeClr val="tx2"/>
                </a:solidFill>
              </a:rPr>
              <a:t>2. realiseren:</a:t>
            </a:r>
          </a:p>
          <a:p>
            <a:r>
              <a:rPr lang="nl-NL" sz="1600" dirty="0" smtClean="0">
                <a:solidFill>
                  <a:schemeClr val="tx2"/>
                </a:solidFill>
              </a:rPr>
              <a:t>Zo pakken we het aan: stelselmatig</a:t>
            </a:r>
          </a:p>
          <a:p>
            <a:r>
              <a:rPr lang="nl-NL" sz="1600" dirty="0">
                <a:solidFill>
                  <a:schemeClr val="tx2"/>
                </a:solidFill>
              </a:rPr>
              <a:t>a</a:t>
            </a:r>
            <a:r>
              <a:rPr lang="nl-NL" sz="1600" dirty="0" smtClean="0">
                <a:solidFill>
                  <a:schemeClr val="tx2"/>
                </a:solidFill>
              </a:rPr>
              <a:t>an de slag en continu verbeteren</a:t>
            </a:r>
          </a:p>
        </p:txBody>
      </p:sp>
      <p:sp>
        <p:nvSpPr>
          <p:cNvPr id="14" name="TextBox 13"/>
          <p:cNvSpPr txBox="1"/>
          <p:nvPr/>
        </p:nvSpPr>
        <p:spPr>
          <a:xfrm>
            <a:off x="6379555" y="3950499"/>
            <a:ext cx="2278152" cy="584775"/>
          </a:xfrm>
          <a:prstGeom prst="rect">
            <a:avLst/>
          </a:prstGeom>
          <a:noFill/>
        </p:spPr>
        <p:txBody>
          <a:bodyPr wrap="square" rtlCol="0">
            <a:spAutoFit/>
          </a:bodyPr>
          <a:lstStyle/>
          <a:p>
            <a:r>
              <a:rPr lang="nl-NL" sz="1600" b="1" dirty="0" smtClean="0">
                <a:solidFill>
                  <a:schemeClr val="tx2"/>
                </a:solidFill>
              </a:rPr>
              <a:t>3. </a:t>
            </a:r>
            <a:r>
              <a:rPr lang="nl-NL" sz="1600" b="1" dirty="0" err="1" smtClean="0">
                <a:solidFill>
                  <a:schemeClr val="tx2"/>
                </a:solidFill>
              </a:rPr>
              <a:t>communceren</a:t>
            </a:r>
            <a:r>
              <a:rPr lang="nl-NL" sz="1600" b="1" dirty="0" smtClean="0">
                <a:solidFill>
                  <a:schemeClr val="tx2"/>
                </a:solidFill>
              </a:rPr>
              <a:t>:</a:t>
            </a:r>
          </a:p>
          <a:p>
            <a:r>
              <a:rPr lang="nl-NL" sz="1600" dirty="0" smtClean="0">
                <a:solidFill>
                  <a:schemeClr val="tx2"/>
                </a:solidFill>
              </a:rPr>
              <a:t>We hebben het erover</a:t>
            </a:r>
            <a:endParaRPr lang="nl-NL" sz="1600" dirty="0">
              <a:solidFill>
                <a:schemeClr val="tx2"/>
              </a:solidFill>
            </a:endParaRPr>
          </a:p>
        </p:txBody>
      </p:sp>
      <p:pic>
        <p:nvPicPr>
          <p:cNvPr id="12" name="Afbeelding 11"/>
          <p:cNvPicPr>
            <a:picLocks noChangeAspect="1"/>
          </p:cNvPicPr>
          <p:nvPr/>
        </p:nvPicPr>
        <p:blipFill>
          <a:blip r:embed="rId7"/>
          <a:stretch>
            <a:fillRect/>
          </a:stretch>
        </p:blipFill>
        <p:spPr>
          <a:xfrm>
            <a:off x="4352726" y="3697590"/>
            <a:ext cx="1031995" cy="928796"/>
          </a:xfrm>
          <a:prstGeom prst="rect">
            <a:avLst/>
          </a:prstGeom>
        </p:spPr>
      </p:pic>
    </p:spTree>
    <p:extLst>
      <p:ext uri="{BB962C8B-B14F-4D97-AF65-F5344CB8AC3E}">
        <p14:creationId xmlns:p14="http://schemas.microsoft.com/office/powerpoint/2010/main" val="611361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7544" y="1556792"/>
            <a:ext cx="8280000" cy="2358937"/>
          </a:xfrm>
        </p:spPr>
        <p:txBody>
          <a:bodyPr/>
          <a:lstStyle/>
          <a:p>
            <a:r>
              <a:rPr lang="nl-NL" sz="3200" b="1" dirty="0" smtClean="0">
                <a:solidFill>
                  <a:schemeClr val="accent2"/>
                </a:solidFill>
              </a:rPr>
              <a:t>Maar dat is het ook!</a:t>
            </a:r>
            <a:r>
              <a:rPr lang="nl-NL" sz="3200" dirty="0" smtClean="0">
                <a:solidFill>
                  <a:schemeClr val="accent2"/>
                </a:solidFill>
              </a:rPr>
              <a:t> </a:t>
            </a:r>
          </a:p>
          <a:p>
            <a:endParaRPr lang="nl-NL" sz="3200" dirty="0">
              <a:solidFill>
                <a:schemeClr val="accent2"/>
              </a:solidFill>
            </a:endParaRPr>
          </a:p>
          <a:p>
            <a:r>
              <a:rPr lang="nl-NL" dirty="0" smtClean="0"/>
              <a:t>Want dit gebeurt er onder de motorkap:</a:t>
            </a:r>
            <a:endParaRPr lang="nl-NL" dirty="0"/>
          </a:p>
        </p:txBody>
      </p:sp>
      <p:sp>
        <p:nvSpPr>
          <p:cNvPr id="7" name="TextBox 14"/>
          <p:cNvSpPr txBox="1"/>
          <p:nvPr/>
        </p:nvSpPr>
        <p:spPr>
          <a:xfrm>
            <a:off x="1259632" y="3467955"/>
            <a:ext cx="1522765" cy="2123658"/>
          </a:xfrm>
          <a:prstGeom prst="rect">
            <a:avLst/>
          </a:prstGeom>
          <a:noFill/>
        </p:spPr>
        <p:txBody>
          <a:bodyPr wrap="square" rtlCol="0">
            <a:spAutoFit/>
          </a:bodyPr>
          <a:lstStyle/>
          <a:p>
            <a:r>
              <a:rPr lang="nl-NL" sz="1200" dirty="0" smtClean="0"/>
              <a:t>Maatregel </a:t>
            </a:r>
            <a:r>
              <a:rPr lang="nl-NL" sz="1200" dirty="0" smtClean="0">
                <a:solidFill>
                  <a:srgbClr val="00B050"/>
                </a:solidFill>
              </a:rPr>
              <a:t>✔</a:t>
            </a:r>
          </a:p>
          <a:p>
            <a:r>
              <a:rPr lang="nl-NL" sz="1200" dirty="0" smtClean="0"/>
              <a:t>Maatregel </a:t>
            </a:r>
            <a:r>
              <a:rPr lang="nl-NL" sz="1200" dirty="0" smtClean="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00B050"/>
                </a:solidFill>
              </a:rPr>
              <a:t>✔</a:t>
            </a:r>
          </a:p>
          <a:p>
            <a:r>
              <a:rPr lang="nl-NL" sz="1200" dirty="0" smtClean="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endParaRPr lang="nl-NL" sz="1200" dirty="0" smtClean="0">
              <a:solidFill>
                <a:srgbClr val="FF0000"/>
              </a:solidFill>
            </a:endParaRPr>
          </a:p>
        </p:txBody>
      </p:sp>
      <p:sp>
        <p:nvSpPr>
          <p:cNvPr id="8" name="TextBox 16"/>
          <p:cNvSpPr txBox="1"/>
          <p:nvPr/>
        </p:nvSpPr>
        <p:spPr>
          <a:xfrm>
            <a:off x="3491880" y="3467955"/>
            <a:ext cx="1522765" cy="2123658"/>
          </a:xfrm>
          <a:prstGeom prst="rect">
            <a:avLst/>
          </a:prstGeom>
          <a:noFill/>
        </p:spPr>
        <p:txBody>
          <a:bodyPr wrap="square" rtlCol="0">
            <a:spAutoFit/>
          </a:bodyPr>
          <a:lstStyle/>
          <a:p>
            <a:r>
              <a:rPr lang="nl-NL" sz="1200" dirty="0"/>
              <a:t>Maatregel </a:t>
            </a:r>
            <a:r>
              <a:rPr lang="nl-NL" sz="1200" dirty="0">
                <a:solidFill>
                  <a:srgbClr val="00B050"/>
                </a:solidFill>
              </a:rPr>
              <a:t>✔</a:t>
            </a:r>
          </a:p>
          <a:p>
            <a:r>
              <a:rPr lang="nl-NL" sz="1200" dirty="0"/>
              <a:t>Maatregel </a:t>
            </a:r>
            <a:r>
              <a:rPr lang="nl-NL" sz="1200" dirty="0">
                <a:solidFill>
                  <a:srgbClr val="00B050"/>
                </a:solidFill>
              </a:rPr>
              <a:t>✔</a:t>
            </a:r>
          </a:p>
          <a:p>
            <a:r>
              <a:rPr lang="nl-NL" sz="1200" dirty="0"/>
              <a:t>Maatregel </a:t>
            </a:r>
            <a:r>
              <a:rPr lang="nl-NL" sz="1200" dirty="0">
                <a:solidFill>
                  <a:srgbClr val="00B050"/>
                </a:solidFill>
              </a:rPr>
              <a:t>✔</a:t>
            </a:r>
          </a:p>
          <a:p>
            <a:r>
              <a:rPr lang="nl-NL" sz="1200" dirty="0" smtClean="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00B050"/>
                </a:solidFill>
              </a:rPr>
              <a:t>✔</a:t>
            </a:r>
          </a:p>
          <a:p>
            <a:r>
              <a:rPr lang="nl-NL" sz="1200" dirty="0" smtClean="0"/>
              <a:t>Maatregel </a:t>
            </a:r>
            <a:r>
              <a:rPr lang="nl-NL" sz="1200" dirty="0" smtClean="0">
                <a:solidFill>
                  <a:srgbClr val="FF0000"/>
                </a:solidFill>
              </a:rPr>
              <a:t>✘</a:t>
            </a:r>
            <a:endParaRPr lang="nl-NL" sz="1200" dirty="0">
              <a:solidFill>
                <a:srgbClr val="FF0000"/>
              </a:solidFill>
            </a:endParaRP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endParaRPr lang="nl-NL" sz="1200" dirty="0" smtClean="0">
              <a:solidFill>
                <a:srgbClr val="FF0000"/>
              </a:solidFill>
            </a:endParaRPr>
          </a:p>
        </p:txBody>
      </p:sp>
      <p:sp>
        <p:nvSpPr>
          <p:cNvPr id="9" name="TextBox 18"/>
          <p:cNvSpPr txBox="1"/>
          <p:nvPr/>
        </p:nvSpPr>
        <p:spPr>
          <a:xfrm>
            <a:off x="5505317" y="3480994"/>
            <a:ext cx="1073291" cy="1969770"/>
          </a:xfrm>
          <a:prstGeom prst="rect">
            <a:avLst/>
          </a:prstGeom>
          <a:noFill/>
        </p:spPr>
        <p:txBody>
          <a:bodyPr wrap="square" rtlCol="0">
            <a:spAutoFit/>
          </a:bodyPr>
          <a:lstStyle/>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smtClean="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p>
          <a:p>
            <a:r>
              <a:rPr lang="nl-NL" sz="1000" dirty="0" smtClean="0"/>
              <a:t>Maatregel </a:t>
            </a:r>
            <a:r>
              <a:rPr lang="nl-NL" sz="1000" dirty="0">
                <a:solidFill>
                  <a:srgbClr val="FF0000"/>
                </a:solidFill>
              </a:rPr>
              <a:t>✘</a:t>
            </a:r>
          </a:p>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smtClean="0"/>
              <a:t>Maatregel </a:t>
            </a:r>
            <a:r>
              <a:rPr lang="nl-NL" sz="1000" dirty="0" smtClean="0">
                <a:solidFill>
                  <a:srgbClr val="00B050"/>
                </a:solidFill>
              </a:rPr>
              <a:t>✔</a:t>
            </a:r>
            <a:endParaRPr lang="nl-NL" sz="1000" dirty="0">
              <a:solidFill>
                <a:srgbClr val="00B050"/>
              </a:solidFill>
            </a:endParaRPr>
          </a:p>
          <a:p>
            <a:r>
              <a:rPr lang="nl-NL" sz="1000" dirty="0" smtClean="0"/>
              <a:t>Maatregel </a:t>
            </a:r>
            <a:r>
              <a:rPr lang="nl-NL" sz="1000" dirty="0">
                <a:solidFill>
                  <a:srgbClr val="00B050"/>
                </a:solidFill>
              </a:rPr>
              <a:t>✔</a:t>
            </a:r>
          </a:p>
          <a:p>
            <a:endParaRPr lang="nl-NL" sz="1200" dirty="0" smtClean="0">
              <a:solidFill>
                <a:srgbClr val="FF0000"/>
              </a:solidFill>
            </a:endParaRPr>
          </a:p>
        </p:txBody>
      </p:sp>
      <p:sp>
        <p:nvSpPr>
          <p:cNvPr id="10" name="TextBox 20"/>
          <p:cNvSpPr txBox="1"/>
          <p:nvPr/>
        </p:nvSpPr>
        <p:spPr>
          <a:xfrm>
            <a:off x="6428858" y="3478825"/>
            <a:ext cx="1073291" cy="1969770"/>
          </a:xfrm>
          <a:prstGeom prst="rect">
            <a:avLst/>
          </a:prstGeom>
          <a:noFill/>
        </p:spPr>
        <p:txBody>
          <a:bodyPr wrap="square" rtlCol="0">
            <a:spAutoFit/>
          </a:bodyPr>
          <a:lstStyle/>
          <a:p>
            <a:r>
              <a:rPr lang="nl-NL" sz="1000" dirty="0"/>
              <a:t>Maatregel </a:t>
            </a:r>
            <a:r>
              <a:rPr lang="nl-NL" sz="1000" dirty="0">
                <a:solidFill>
                  <a:srgbClr val="00B050"/>
                </a:solidFill>
              </a:rPr>
              <a:t>✔</a:t>
            </a:r>
          </a:p>
          <a:p>
            <a:r>
              <a:rPr lang="nl-NL" sz="1000" dirty="0"/>
              <a:t>Maatregel </a:t>
            </a:r>
            <a:r>
              <a:rPr lang="nl-NL" sz="1000" dirty="0">
                <a:solidFill>
                  <a:srgbClr val="FF0000"/>
                </a:solidFill>
              </a:rPr>
              <a:t>✘</a:t>
            </a:r>
          </a:p>
          <a:p>
            <a:r>
              <a:rPr lang="nl-NL" sz="1000" dirty="0" smtClean="0"/>
              <a:t>Maatregel </a:t>
            </a:r>
            <a:r>
              <a:rPr lang="nl-NL" sz="1000" dirty="0">
                <a:solidFill>
                  <a:srgbClr val="00B050"/>
                </a:solidFill>
              </a:rPr>
              <a:t>✔</a:t>
            </a:r>
          </a:p>
          <a:p>
            <a:r>
              <a:rPr lang="nl-NL" sz="1000" dirty="0" smtClean="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p>
          <a:p>
            <a:r>
              <a:rPr lang="nl-NL" sz="1000" dirty="0" smtClean="0"/>
              <a:t>Maatregel </a:t>
            </a:r>
            <a:r>
              <a:rPr lang="nl-NL" sz="1000" dirty="0">
                <a:solidFill>
                  <a:srgbClr val="FF0000"/>
                </a:solidFill>
              </a:rPr>
              <a:t>✘</a:t>
            </a:r>
          </a:p>
          <a:p>
            <a:r>
              <a:rPr lang="nl-NL" sz="1000" dirty="0"/>
              <a:t>Maatregel </a:t>
            </a:r>
            <a:r>
              <a:rPr lang="nl-NL" sz="1000" dirty="0">
                <a:solidFill>
                  <a:srgbClr val="00B050"/>
                </a:solidFill>
              </a:rPr>
              <a:t>✔</a:t>
            </a:r>
          </a:p>
          <a:p>
            <a:r>
              <a:rPr lang="nl-NL" sz="1000" dirty="0"/>
              <a:t>Maatregel </a:t>
            </a:r>
            <a:r>
              <a:rPr lang="nl-NL" sz="1000" dirty="0">
                <a:solidFill>
                  <a:srgbClr val="FF0000"/>
                </a:solidFill>
              </a:rPr>
              <a:t>✘</a:t>
            </a:r>
          </a:p>
          <a:p>
            <a:r>
              <a:rPr lang="nl-NL" sz="1000" dirty="0" smtClean="0"/>
              <a:t>Maatregel </a:t>
            </a:r>
            <a:r>
              <a:rPr lang="nl-NL" sz="1000" dirty="0">
                <a:solidFill>
                  <a:srgbClr val="00B050"/>
                </a:solidFill>
              </a:rPr>
              <a:t>✔</a:t>
            </a:r>
          </a:p>
          <a:p>
            <a:r>
              <a:rPr lang="nl-NL" sz="1000" dirty="0" smtClean="0"/>
              <a:t>Maatregel </a:t>
            </a:r>
            <a:r>
              <a:rPr lang="nl-NL" sz="1000" dirty="0">
                <a:solidFill>
                  <a:srgbClr val="00B050"/>
                </a:solidFill>
              </a:rPr>
              <a:t>✔</a:t>
            </a:r>
          </a:p>
          <a:p>
            <a:endParaRPr lang="nl-NL" sz="1200" dirty="0" smtClean="0">
              <a:solidFill>
                <a:srgbClr val="FF0000"/>
              </a:solidFill>
            </a:endParaRPr>
          </a:p>
        </p:txBody>
      </p:sp>
      <p:sp>
        <p:nvSpPr>
          <p:cNvPr id="11" name="TextBox 15"/>
          <p:cNvSpPr txBox="1"/>
          <p:nvPr/>
        </p:nvSpPr>
        <p:spPr>
          <a:xfrm>
            <a:off x="1475656" y="3068960"/>
            <a:ext cx="697627" cy="369332"/>
          </a:xfrm>
          <a:prstGeom prst="rect">
            <a:avLst/>
          </a:prstGeom>
          <a:noFill/>
        </p:spPr>
        <p:txBody>
          <a:bodyPr wrap="none" rtlCol="0">
            <a:spAutoFit/>
          </a:bodyPr>
          <a:lstStyle/>
          <a:p>
            <a:r>
              <a:rPr lang="nl-NL" dirty="0" smtClean="0"/>
              <a:t>2017</a:t>
            </a:r>
            <a:endParaRPr lang="nl-NL" dirty="0"/>
          </a:p>
        </p:txBody>
      </p:sp>
      <p:sp>
        <p:nvSpPr>
          <p:cNvPr id="12" name="TextBox 17"/>
          <p:cNvSpPr txBox="1"/>
          <p:nvPr/>
        </p:nvSpPr>
        <p:spPr>
          <a:xfrm>
            <a:off x="3707904" y="3068960"/>
            <a:ext cx="697627" cy="369332"/>
          </a:xfrm>
          <a:prstGeom prst="rect">
            <a:avLst/>
          </a:prstGeom>
          <a:noFill/>
        </p:spPr>
        <p:txBody>
          <a:bodyPr wrap="none" rtlCol="0">
            <a:spAutoFit/>
          </a:bodyPr>
          <a:lstStyle/>
          <a:p>
            <a:r>
              <a:rPr lang="nl-NL" dirty="0" smtClean="0"/>
              <a:t>2018</a:t>
            </a:r>
            <a:endParaRPr lang="nl-NL" dirty="0"/>
          </a:p>
        </p:txBody>
      </p:sp>
      <p:sp>
        <p:nvSpPr>
          <p:cNvPr id="13" name="TextBox 19"/>
          <p:cNvSpPr txBox="1"/>
          <p:nvPr/>
        </p:nvSpPr>
        <p:spPr>
          <a:xfrm>
            <a:off x="6107141" y="3081999"/>
            <a:ext cx="697627" cy="369332"/>
          </a:xfrm>
          <a:prstGeom prst="rect">
            <a:avLst/>
          </a:prstGeom>
          <a:noFill/>
        </p:spPr>
        <p:txBody>
          <a:bodyPr wrap="none" rtlCol="0">
            <a:spAutoFit/>
          </a:bodyPr>
          <a:lstStyle/>
          <a:p>
            <a:r>
              <a:rPr lang="nl-NL" dirty="0" smtClean="0"/>
              <a:t>2019</a:t>
            </a:r>
            <a:endParaRPr lang="nl-NL" dirty="0"/>
          </a:p>
        </p:txBody>
      </p:sp>
      <p:pic>
        <p:nvPicPr>
          <p:cNvPr id="14" name="Afbeelding 13"/>
          <p:cNvPicPr>
            <a:picLocks noChangeAspect="1"/>
          </p:cNvPicPr>
          <p:nvPr/>
        </p:nvPicPr>
        <p:blipFill>
          <a:blip r:embed="rId2"/>
          <a:stretch>
            <a:fillRect/>
          </a:stretch>
        </p:blipFill>
        <p:spPr>
          <a:xfrm rot="562156">
            <a:off x="6228184" y="963471"/>
            <a:ext cx="2002801" cy="1960637"/>
          </a:xfrm>
          <a:prstGeom prst="rect">
            <a:avLst/>
          </a:prstGeom>
        </p:spPr>
      </p:pic>
    </p:spTree>
    <p:extLst>
      <p:ext uri="{BB962C8B-B14F-4D97-AF65-F5344CB8AC3E}">
        <p14:creationId xmlns:p14="http://schemas.microsoft.com/office/powerpoint/2010/main" val="370252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32</a:t>
            </a:fld>
            <a:endParaRPr lang="nl-NL"/>
          </a:p>
        </p:txBody>
      </p:sp>
      <p:sp>
        <p:nvSpPr>
          <p:cNvPr id="5" name="Rechthoek 4"/>
          <p:cNvSpPr/>
          <p:nvPr/>
        </p:nvSpPr>
        <p:spPr>
          <a:xfrm rot="21088395">
            <a:off x="916674" y="1890225"/>
            <a:ext cx="7267247" cy="2862322"/>
          </a:xfrm>
          <a:prstGeom prst="rect">
            <a:avLst/>
          </a:prstGeom>
          <a:noFill/>
        </p:spPr>
        <p:txBody>
          <a:bodyPr wrap="none" lIns="91440" tIns="45720" rIns="91440" bIns="45720">
            <a:spAutoFit/>
          </a:bodyPr>
          <a:lstStyle/>
          <a:p>
            <a:pPr algn="ctr"/>
            <a:r>
              <a:rPr lang="nl-NL" sz="60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Wees geen sp</a:t>
            </a:r>
            <a:r>
              <a:rPr lang="nl-NL"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eklap</a:t>
            </a:r>
          </a:p>
          <a:p>
            <a:pPr algn="ctr"/>
            <a:endParaRPr lang="nl-NL"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nl-NL"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Doe de Aanpak! </a:t>
            </a:r>
            <a:endParaRPr lang="nl-NL"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Tekstvak 5"/>
          <p:cNvSpPr txBox="1"/>
          <p:nvPr/>
        </p:nvSpPr>
        <p:spPr>
          <a:xfrm>
            <a:off x="683568" y="5934903"/>
            <a:ext cx="7555200" cy="400110"/>
          </a:xfrm>
          <a:prstGeom prst="rect">
            <a:avLst/>
          </a:prstGeom>
          <a:solidFill>
            <a:schemeClr val="bg1">
              <a:lumMod val="50000"/>
            </a:schemeClr>
          </a:solidFill>
        </p:spPr>
        <p:txBody>
          <a:bodyPr wrap="square" rtlCol="0">
            <a:spAutoFit/>
          </a:bodyPr>
          <a:lstStyle/>
          <a:p>
            <a:r>
              <a:rPr lang="nl-NL" sz="2000" dirty="0" smtClean="0">
                <a:solidFill>
                  <a:schemeClr val="bg1"/>
                </a:solidFill>
              </a:rPr>
              <a:t>no </a:t>
            </a:r>
            <a:r>
              <a:rPr lang="nl-NL" sz="2000" dirty="0" err="1" smtClean="0">
                <a:solidFill>
                  <a:schemeClr val="bg1"/>
                </a:solidFill>
              </a:rPr>
              <a:t>animals</a:t>
            </a:r>
            <a:r>
              <a:rPr lang="nl-NL" sz="2000" dirty="0" smtClean="0">
                <a:solidFill>
                  <a:schemeClr val="bg1"/>
                </a:solidFill>
              </a:rPr>
              <a:t> </a:t>
            </a:r>
            <a:r>
              <a:rPr lang="nl-NL" sz="2000" dirty="0" err="1" smtClean="0">
                <a:solidFill>
                  <a:schemeClr val="bg1"/>
                </a:solidFill>
              </a:rPr>
              <a:t>were</a:t>
            </a:r>
            <a:r>
              <a:rPr lang="nl-NL" sz="2000" dirty="0" smtClean="0">
                <a:solidFill>
                  <a:schemeClr val="bg1"/>
                </a:solidFill>
              </a:rPr>
              <a:t> </a:t>
            </a:r>
            <a:r>
              <a:rPr lang="nl-NL" sz="2000" dirty="0" err="1" smtClean="0">
                <a:solidFill>
                  <a:schemeClr val="bg1"/>
                </a:solidFill>
              </a:rPr>
              <a:t>harmed</a:t>
            </a:r>
            <a:r>
              <a:rPr lang="nl-NL" sz="2000" dirty="0" smtClean="0">
                <a:solidFill>
                  <a:schemeClr val="bg1"/>
                </a:solidFill>
              </a:rPr>
              <a:t> </a:t>
            </a:r>
            <a:r>
              <a:rPr lang="nl-NL" sz="2000" dirty="0" err="1" smtClean="0">
                <a:solidFill>
                  <a:schemeClr val="bg1"/>
                </a:solidFill>
              </a:rPr>
              <a:t>during</a:t>
            </a:r>
            <a:r>
              <a:rPr lang="nl-NL" sz="2000" dirty="0" smtClean="0">
                <a:solidFill>
                  <a:schemeClr val="bg1"/>
                </a:solidFill>
              </a:rPr>
              <a:t> </a:t>
            </a:r>
            <a:r>
              <a:rPr lang="nl-NL" sz="2000" dirty="0" err="1" smtClean="0">
                <a:solidFill>
                  <a:schemeClr val="bg1"/>
                </a:solidFill>
              </a:rPr>
              <a:t>the</a:t>
            </a:r>
            <a:r>
              <a:rPr lang="nl-NL" sz="2000" dirty="0" smtClean="0">
                <a:solidFill>
                  <a:schemeClr val="bg1"/>
                </a:solidFill>
              </a:rPr>
              <a:t> making of </a:t>
            </a:r>
            <a:r>
              <a:rPr lang="nl-NL" sz="2000" dirty="0" err="1" smtClean="0">
                <a:solidFill>
                  <a:schemeClr val="bg1"/>
                </a:solidFill>
              </a:rPr>
              <a:t>this</a:t>
            </a:r>
            <a:r>
              <a:rPr lang="nl-NL" sz="2000" dirty="0" smtClean="0">
                <a:solidFill>
                  <a:schemeClr val="bg1"/>
                </a:solidFill>
              </a:rPr>
              <a:t> </a:t>
            </a:r>
            <a:r>
              <a:rPr lang="nl-NL" sz="2000" dirty="0" err="1" smtClean="0">
                <a:solidFill>
                  <a:schemeClr val="bg1"/>
                </a:solidFill>
              </a:rPr>
              <a:t>presentation</a:t>
            </a:r>
            <a:endParaRPr lang="nl-NL" sz="2000" dirty="0">
              <a:solidFill>
                <a:schemeClr val="bg1"/>
              </a:solidFill>
            </a:endParaRPr>
          </a:p>
        </p:txBody>
      </p:sp>
    </p:spTree>
    <p:extLst>
      <p:ext uri="{BB962C8B-B14F-4D97-AF65-F5344CB8AC3E}">
        <p14:creationId xmlns:p14="http://schemas.microsoft.com/office/powerpoint/2010/main" val="2541719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33</a:t>
            </a:fld>
            <a:endParaRPr lang="nl-NL"/>
          </a:p>
        </p:txBody>
      </p:sp>
      <p:pic>
        <p:nvPicPr>
          <p:cNvPr id="4098" name="Picture 2" descr="https://www.kennisnet.nl/fileadmin/kennisnet/corporate/algemeen/ict-onderwijs_infographi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8715887" cy="497078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5982596"/>
            <a:ext cx="1608193" cy="643277"/>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090" y="6074307"/>
            <a:ext cx="1432884" cy="459856"/>
          </a:xfrm>
          <a:prstGeom prst="rect">
            <a:avLst/>
          </a:prstGeom>
        </p:spPr>
      </p:pic>
    </p:spTree>
    <p:extLst>
      <p:ext uri="{BB962C8B-B14F-4D97-AF65-F5344CB8AC3E}">
        <p14:creationId xmlns:p14="http://schemas.microsoft.com/office/powerpoint/2010/main" val="2745033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dirty="0" smtClean="0"/>
              <a:t>Bedankt voor uw aandacht!</a:t>
            </a:r>
            <a:endParaRPr lang="nl-NL" dirty="0"/>
          </a:p>
        </p:txBody>
      </p:sp>
      <p:sp>
        <p:nvSpPr>
          <p:cNvPr id="11" name="Text Placeholder 10"/>
          <p:cNvSpPr>
            <a:spLocks noGrp="1"/>
          </p:cNvSpPr>
          <p:nvPr>
            <p:ph type="body" sz="quarter" idx="11"/>
          </p:nvPr>
        </p:nvSpPr>
        <p:spPr>
          <a:xfrm>
            <a:off x="1044000" y="2409262"/>
            <a:ext cx="7920488" cy="1523794"/>
          </a:xfrm>
        </p:spPr>
        <p:txBody>
          <a:bodyPr/>
          <a:lstStyle/>
          <a:p>
            <a:pPr>
              <a:tabLst>
                <a:tab pos="2154238" algn="l"/>
              </a:tabLst>
            </a:pPr>
            <a:r>
              <a:rPr lang="en-US" dirty="0" smtClean="0"/>
              <a:t>Job Vos (</a:t>
            </a:r>
            <a:r>
              <a:rPr lang="en-US" dirty="0" err="1" smtClean="0"/>
              <a:t>adviseur</a:t>
            </a:r>
            <a:r>
              <a:rPr lang="en-US" dirty="0" smtClean="0"/>
              <a:t> privacy)	</a:t>
            </a:r>
          </a:p>
          <a:p>
            <a:pPr>
              <a:tabLst>
                <a:tab pos="2154238" algn="l"/>
              </a:tabLst>
            </a:pPr>
            <a:r>
              <a:rPr lang="en-US" sz="1600" b="0" dirty="0" err="1" smtClean="0"/>
              <a:t>LinkedIN</a:t>
            </a:r>
            <a:r>
              <a:rPr lang="en-US" sz="1600" b="0" dirty="0" smtClean="0"/>
              <a:t>  </a:t>
            </a:r>
            <a:r>
              <a:rPr lang="en-US" sz="1600" b="0" dirty="0" err="1" smtClean="0"/>
              <a:t>jobavos</a:t>
            </a:r>
            <a:endParaRPr lang="en-US" sz="1600" b="0" dirty="0" smtClean="0"/>
          </a:p>
          <a:p>
            <a:pPr>
              <a:tabLst>
                <a:tab pos="2154238" algn="l"/>
              </a:tabLst>
            </a:pPr>
            <a:r>
              <a:rPr lang="en-US" sz="1600" b="0" dirty="0" smtClean="0"/>
              <a:t>Twitter     @</a:t>
            </a:r>
            <a:r>
              <a:rPr lang="en-US" sz="1600" b="0" dirty="0" err="1" smtClean="0"/>
              <a:t>jobavos</a:t>
            </a:r>
            <a:endParaRPr lang="nl-NL" sz="1600" b="0" dirty="0" smtClean="0"/>
          </a:p>
          <a:p>
            <a:pPr>
              <a:tabLst>
                <a:tab pos="2154238" algn="l"/>
              </a:tabLst>
            </a:pPr>
            <a:r>
              <a:rPr lang="nl-NL" sz="1600" dirty="0" smtClean="0"/>
              <a:t>			</a:t>
            </a:r>
            <a:endParaRPr lang="nl-NL" sz="2000" dirty="0" smtClean="0"/>
          </a:p>
          <a:p>
            <a:endParaRPr lang="nl-NL" dirty="0"/>
          </a:p>
          <a:p>
            <a:pPr algn="ctr"/>
            <a:r>
              <a:rPr lang="nl-NL" sz="2000" dirty="0" smtClean="0"/>
              <a:t>Vragen over IBP? Mail naar de helpdesk IBP: </a:t>
            </a:r>
            <a:r>
              <a:rPr lang="nl-NL" sz="2100" dirty="0" smtClean="0"/>
              <a:t>ibp@kennisnet.nl </a:t>
            </a:r>
            <a:endParaRPr lang="nl-NL" sz="2100" dirty="0"/>
          </a:p>
        </p:txBody>
      </p:sp>
      <p:sp>
        <p:nvSpPr>
          <p:cNvPr id="10" name="Text Placeholder 9"/>
          <p:cNvSpPr>
            <a:spLocks noGrp="1"/>
          </p:cNvSpPr>
          <p:nvPr>
            <p:ph type="body" sz="half" idx="2"/>
          </p:nvPr>
        </p:nvSpPr>
        <p:spPr/>
        <p:txBody>
          <a:bodyPr/>
          <a:lstStyle/>
          <a:p>
            <a:r>
              <a:rPr lang="en-US" dirty="0" smtClean="0">
                <a:solidFill>
                  <a:schemeClr val="bg2">
                    <a:lumMod val="75000"/>
                  </a:schemeClr>
                </a:solidFill>
              </a:rPr>
              <a:t>www.poraad.nl	                </a:t>
            </a:r>
            <a:r>
              <a:rPr lang="en-US" dirty="0" smtClean="0">
                <a:solidFill>
                  <a:schemeClr val="bg2">
                    <a:lumMod val="75000"/>
                  </a:schemeClr>
                </a:solidFill>
              </a:rPr>
              <a:t>www.vo-raad.nl              </a:t>
            </a:r>
            <a:r>
              <a:rPr lang="en-US" dirty="0" smtClean="0">
                <a:solidFill>
                  <a:schemeClr val="bg2">
                    <a:lumMod val="75000"/>
                  </a:schemeClr>
                </a:solidFill>
              </a:rPr>
              <a:t>www.kennisnet.nl</a:t>
            </a:r>
            <a:endParaRPr lang="nl-NL" dirty="0">
              <a:solidFill>
                <a:schemeClr val="bg2">
                  <a:lumMod val="75000"/>
                </a:schemeClr>
              </a:solidFill>
            </a:endParaRPr>
          </a:p>
        </p:txBody>
      </p:sp>
    </p:spTree>
    <p:extLst>
      <p:ext uri="{BB962C8B-B14F-4D97-AF65-F5344CB8AC3E}">
        <p14:creationId xmlns:p14="http://schemas.microsoft.com/office/powerpoint/2010/main" val="45683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Three little pigs - the wolf lands in the cooking pot - Project Gutenberg eText 15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73340"/>
            <a:ext cx="3771528" cy="4868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varke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836712"/>
            <a:ext cx="421246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Three little pigs - third pig builds a house - Project Gutenberg eText 156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4320480" cy="552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Moraal van dit verhaal…</a:t>
            </a:r>
            <a:endParaRPr lang="nl-NL" dirty="0"/>
          </a:p>
        </p:txBody>
      </p:sp>
      <p:sp>
        <p:nvSpPr>
          <p:cNvPr id="3" name="Tijdelijke aanduiding voor inhoud 2"/>
          <p:cNvSpPr>
            <a:spLocks noGrp="1"/>
          </p:cNvSpPr>
          <p:nvPr>
            <p:ph idx="1"/>
          </p:nvPr>
        </p:nvSpPr>
        <p:spPr/>
        <p:txBody>
          <a:bodyPr/>
          <a:lstStyle/>
          <a:p>
            <a:pPr marL="342900" indent="-342900">
              <a:buAutoNum type="arabicPeriod"/>
            </a:pPr>
            <a:r>
              <a:rPr lang="nl-NL" sz="2400" dirty="0" smtClean="0"/>
              <a:t>Wat is belangrijk? Wat is het beschermen waard? </a:t>
            </a:r>
          </a:p>
          <a:p>
            <a:pPr marL="342900" indent="-342900">
              <a:buAutoNum type="arabicPeriod"/>
            </a:pPr>
            <a:endParaRPr lang="nl-NL" sz="2400" dirty="0"/>
          </a:p>
          <a:p>
            <a:pPr marL="342900" indent="-342900">
              <a:buAutoNum type="arabicPeriod"/>
            </a:pPr>
            <a:r>
              <a:rPr lang="nl-NL" sz="2400" dirty="0" smtClean="0"/>
              <a:t>Hoe regel je die bescherming? Hoe bouw je een goed huis?</a:t>
            </a:r>
          </a:p>
          <a:p>
            <a:pPr marL="342900" indent="-342900">
              <a:buAutoNum type="arabicPeriod"/>
            </a:pPr>
            <a:endParaRPr lang="nl-NL" sz="2400" dirty="0"/>
          </a:p>
          <a:p>
            <a:pPr marL="342900" indent="-342900">
              <a:buAutoNum type="arabicPeriod"/>
            </a:pPr>
            <a:r>
              <a:rPr lang="nl-NL" sz="2400" dirty="0" smtClean="0"/>
              <a:t>Wat doe je als het alsnog misgaat? </a:t>
            </a:r>
          </a:p>
          <a:p>
            <a:pPr marL="342900" indent="-342900">
              <a:buAutoNum type="arabicPeriod"/>
            </a:pPr>
            <a:endParaRPr lang="nl-NL" sz="2400" dirty="0" smtClean="0"/>
          </a:p>
          <a:p>
            <a:endParaRPr lang="nl-NL" sz="2400" dirty="0"/>
          </a:p>
          <a:p>
            <a:r>
              <a:rPr lang="nl-NL" sz="2400" i="1" dirty="0" smtClean="0"/>
              <a:t>Je hoeft het niet alleen te doen. Doe het samen!</a:t>
            </a:r>
            <a:endParaRPr lang="nl-NL" sz="2400" i="1" dirty="0"/>
          </a:p>
        </p:txBody>
      </p:sp>
    </p:spTree>
    <p:extLst>
      <p:ext uri="{BB962C8B-B14F-4D97-AF65-F5344CB8AC3E}">
        <p14:creationId xmlns:p14="http://schemas.microsoft.com/office/powerpoint/2010/main" val="12055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6</a:t>
            </a:fld>
            <a:endParaRPr lang="nl-NL"/>
          </a:p>
        </p:txBody>
      </p:sp>
      <p:sp>
        <p:nvSpPr>
          <p:cNvPr id="6" name="Rechthoek 5"/>
          <p:cNvSpPr/>
          <p:nvPr/>
        </p:nvSpPr>
        <p:spPr>
          <a:xfrm>
            <a:off x="845463" y="2060848"/>
            <a:ext cx="8100432" cy="3539430"/>
          </a:xfrm>
          <a:prstGeom prst="rect">
            <a:avLst/>
          </a:prstGeom>
        </p:spPr>
        <p:txBody>
          <a:bodyPr wrap="square">
            <a:spAutoFit/>
          </a:bodyPr>
          <a:lstStyle/>
          <a:p>
            <a:pPr algn="ctr"/>
            <a:r>
              <a:rPr lang="nl-NL" sz="3200" i="1" dirty="0" smtClean="0"/>
              <a:t>“</a:t>
            </a:r>
            <a:r>
              <a:rPr lang="nl-NL" sz="3200" i="1" dirty="0"/>
              <a:t>Privacy niet belangrijk vinden </a:t>
            </a:r>
            <a:endParaRPr lang="nl-NL" sz="3200" i="1" dirty="0" smtClean="0"/>
          </a:p>
          <a:p>
            <a:pPr algn="ctr"/>
            <a:r>
              <a:rPr lang="nl-NL" sz="3200" i="1" dirty="0" smtClean="0"/>
              <a:t>omdat </a:t>
            </a:r>
            <a:r>
              <a:rPr lang="nl-NL" sz="3200" i="1" dirty="0"/>
              <a:t>je niets te verbergen hebt, </a:t>
            </a:r>
            <a:endParaRPr lang="nl-NL" sz="3200" i="1" dirty="0" smtClean="0"/>
          </a:p>
          <a:p>
            <a:pPr algn="ctr"/>
            <a:r>
              <a:rPr lang="nl-NL" sz="3200" i="1" dirty="0" smtClean="0"/>
              <a:t>is </a:t>
            </a:r>
            <a:r>
              <a:rPr lang="nl-NL" sz="3200" i="1" dirty="0"/>
              <a:t>hetzelfde als </a:t>
            </a:r>
            <a:endParaRPr lang="nl-NL" sz="3200" i="1" dirty="0" smtClean="0"/>
          </a:p>
          <a:p>
            <a:pPr algn="ctr"/>
            <a:r>
              <a:rPr lang="nl-NL" sz="3200" i="1" dirty="0" smtClean="0"/>
              <a:t>niet </a:t>
            </a:r>
            <a:r>
              <a:rPr lang="nl-NL" sz="3200" i="1" dirty="0"/>
              <a:t>geven om vrijheid van meningsuiting omdat je niets te zeggen hebt</a:t>
            </a:r>
            <a:r>
              <a:rPr lang="nl-NL" sz="3200" i="1" dirty="0" smtClean="0"/>
              <a:t>.”</a:t>
            </a:r>
          </a:p>
          <a:p>
            <a:pPr algn="r"/>
            <a:r>
              <a:rPr lang="nl-NL" sz="3200" dirty="0"/>
              <a:t/>
            </a:r>
            <a:br>
              <a:rPr lang="nl-NL" sz="3200" dirty="0"/>
            </a:br>
            <a:r>
              <a:rPr lang="nl-NL" sz="3200" b="1" i="1" dirty="0" smtClean="0"/>
              <a:t>Edward </a:t>
            </a:r>
            <a:r>
              <a:rPr lang="nl-NL" sz="3200" b="1" i="1" dirty="0" err="1"/>
              <a:t>Snowden</a:t>
            </a:r>
            <a:endParaRPr lang="nl-NL" sz="3200" dirty="0"/>
          </a:p>
        </p:txBody>
      </p:sp>
    </p:spTree>
    <p:extLst>
      <p:ext uri="{BB962C8B-B14F-4D97-AF65-F5344CB8AC3E}">
        <p14:creationId xmlns:p14="http://schemas.microsoft.com/office/powerpoint/2010/main" val="62337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 voor privacy in het onderwijs </a:t>
            </a:r>
            <a:endParaRPr lang="nl-NL" dirty="0"/>
          </a:p>
        </p:txBody>
      </p:sp>
      <p:sp>
        <p:nvSpPr>
          <p:cNvPr id="3" name="Tijdelijke aanduiding voor inhoud 2"/>
          <p:cNvSpPr>
            <a:spLocks noGrp="1"/>
          </p:cNvSpPr>
          <p:nvPr>
            <p:ph idx="1"/>
          </p:nvPr>
        </p:nvSpPr>
        <p:spPr>
          <a:xfrm>
            <a:off x="720000" y="1952469"/>
            <a:ext cx="8064000" cy="4351766"/>
          </a:xfrm>
        </p:spPr>
        <p:txBody>
          <a:bodyPr/>
          <a:lstStyle/>
          <a:p>
            <a:r>
              <a:rPr lang="nl-NL" b="1" dirty="0"/>
              <a:t>Aandacht voor privacy niet nieuw</a:t>
            </a:r>
          </a:p>
          <a:p>
            <a:r>
              <a:rPr lang="nl-NL" dirty="0"/>
              <a:t>1989: Wet persoonsregistratie (WPR)</a:t>
            </a:r>
          </a:p>
          <a:p>
            <a:r>
              <a:rPr lang="nl-NL" dirty="0"/>
              <a:t>2001: Wet bescherming persoonsgegevens (WBP)</a:t>
            </a:r>
          </a:p>
          <a:p>
            <a:r>
              <a:rPr lang="nl-NL" dirty="0"/>
              <a:t>2018: Algemene Verordening Gegevensbescherming (AVG)</a:t>
            </a:r>
          </a:p>
          <a:p>
            <a:endParaRPr lang="nl-NL" dirty="0" smtClean="0"/>
          </a:p>
          <a:p>
            <a:r>
              <a:rPr lang="nl-NL" b="1" dirty="0" smtClean="0"/>
              <a:t>PO-Raad, VO-raad en Kennisnet</a:t>
            </a:r>
          </a:p>
          <a:p>
            <a:r>
              <a:rPr lang="nl-NL" dirty="0" smtClean="0"/>
              <a:t>2013: 	</a:t>
            </a:r>
            <a:r>
              <a:rPr lang="nl-NL" dirty="0" err="1" smtClean="0"/>
              <a:t>PvE</a:t>
            </a:r>
            <a:r>
              <a:rPr lang="nl-NL" dirty="0" smtClean="0"/>
              <a:t> </a:t>
            </a:r>
            <a:r>
              <a:rPr lang="nl-NL" dirty="0"/>
              <a:t>uitgangspunt voor vormgeving regierol namens sector </a:t>
            </a:r>
          </a:p>
          <a:p>
            <a:r>
              <a:rPr lang="nl-NL" dirty="0"/>
              <a:t>2014: </a:t>
            </a:r>
            <a:r>
              <a:rPr lang="nl-NL" dirty="0" smtClean="0"/>
              <a:t>	incidenten </a:t>
            </a:r>
            <a:r>
              <a:rPr lang="nl-NL" dirty="0"/>
              <a:t>rondom privacy; </a:t>
            </a:r>
            <a:r>
              <a:rPr lang="nl-NL" dirty="0" err="1"/>
              <a:t>privacyconvenant</a:t>
            </a:r>
            <a:endParaRPr lang="nl-NL" dirty="0"/>
          </a:p>
          <a:p>
            <a:r>
              <a:rPr lang="nl-NL" dirty="0"/>
              <a:t>2015: </a:t>
            </a:r>
            <a:r>
              <a:rPr lang="nl-NL" dirty="0" smtClean="0"/>
              <a:t>	</a:t>
            </a:r>
            <a:r>
              <a:rPr lang="nl-NL" dirty="0" err="1" smtClean="0"/>
              <a:t>privacyconvenant</a:t>
            </a:r>
            <a:r>
              <a:rPr lang="nl-NL" dirty="0" smtClean="0"/>
              <a:t> </a:t>
            </a:r>
            <a:r>
              <a:rPr lang="nl-NL" dirty="0"/>
              <a:t>1.0 (leermiddelen)</a:t>
            </a:r>
          </a:p>
          <a:p>
            <a:r>
              <a:rPr lang="nl-NL" dirty="0"/>
              <a:t>2016: </a:t>
            </a:r>
            <a:r>
              <a:rPr lang="nl-NL" dirty="0" smtClean="0"/>
              <a:t>	</a:t>
            </a:r>
            <a:r>
              <a:rPr lang="nl-NL" dirty="0" err="1" smtClean="0"/>
              <a:t>privacyconvenant</a:t>
            </a:r>
            <a:r>
              <a:rPr lang="nl-NL" dirty="0" smtClean="0"/>
              <a:t> </a:t>
            </a:r>
            <a:r>
              <a:rPr lang="nl-NL" dirty="0"/>
              <a:t>2.0 (</a:t>
            </a:r>
            <a:r>
              <a:rPr lang="nl-NL" dirty="0" err="1"/>
              <a:t>leermiddelen+LAS</a:t>
            </a:r>
            <a:r>
              <a:rPr lang="nl-NL" dirty="0"/>
              <a:t>/LVS) </a:t>
            </a:r>
            <a:br>
              <a:rPr lang="nl-NL" dirty="0"/>
            </a:br>
            <a:r>
              <a:rPr lang="nl-NL" dirty="0" smtClean="0"/>
              <a:t>	Aanpak </a:t>
            </a:r>
            <a:r>
              <a:rPr lang="nl-NL" dirty="0"/>
              <a:t>IBP (stappenplan om IBP te regelen) </a:t>
            </a:r>
          </a:p>
          <a:p>
            <a:r>
              <a:rPr lang="nl-NL" dirty="0"/>
              <a:t>2017: </a:t>
            </a:r>
            <a:r>
              <a:rPr lang="nl-NL" dirty="0" smtClean="0"/>
              <a:t>	</a:t>
            </a:r>
            <a:r>
              <a:rPr lang="nl-NL" dirty="0" err="1" smtClean="0"/>
              <a:t>Privacyconvenant</a:t>
            </a:r>
            <a:r>
              <a:rPr lang="nl-NL" dirty="0" smtClean="0"/>
              <a:t> </a:t>
            </a:r>
            <a:r>
              <a:rPr lang="nl-NL" dirty="0"/>
              <a:t>3.0 (aanpassing aan AVG) </a:t>
            </a:r>
            <a:r>
              <a:rPr lang="nl-NL" dirty="0" smtClean="0"/>
              <a:t>met </a:t>
            </a:r>
          </a:p>
          <a:p>
            <a:r>
              <a:rPr lang="nl-NL" dirty="0"/>
              <a:t>	</a:t>
            </a:r>
            <a:r>
              <a:rPr lang="nl-NL" dirty="0" smtClean="0"/>
              <a:t>certificeringsschema met beveiligingseisen </a:t>
            </a:r>
            <a:r>
              <a:rPr lang="nl-NL" dirty="0"/>
              <a:t>voor leveranciers</a:t>
            </a:r>
          </a:p>
          <a:p>
            <a:endParaRPr lang="nl-NL" dirty="0" smtClean="0"/>
          </a:p>
          <a:p>
            <a:r>
              <a:rPr lang="nl-NL" dirty="0" smtClean="0"/>
              <a:t>Maar: </a:t>
            </a:r>
            <a:r>
              <a:rPr lang="nl-NL" b="1" dirty="0"/>
              <a:t>schoolbestuur </a:t>
            </a:r>
            <a:r>
              <a:rPr lang="nl-NL" dirty="0"/>
              <a:t>blijft aan zet bij het </a:t>
            </a:r>
            <a:r>
              <a:rPr lang="nl-NL" dirty="0" smtClean="0"/>
              <a:t>regelen van IBP</a:t>
            </a:r>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7</a:t>
            </a:fld>
            <a:endParaRPr lang="nl-NL"/>
          </a:p>
        </p:txBody>
      </p:sp>
    </p:spTree>
    <p:extLst>
      <p:ext uri="{BB962C8B-B14F-4D97-AF65-F5344CB8AC3E}">
        <p14:creationId xmlns:p14="http://schemas.microsoft.com/office/powerpoint/2010/main" val="23412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Wat is privacy?</a:t>
            </a:r>
            <a:endParaRPr lang="nl-NL" dirty="0"/>
          </a:p>
        </p:txBody>
      </p:sp>
      <p:sp>
        <p:nvSpPr>
          <p:cNvPr id="6" name="Tijdelijke aanduiding voor inhoud 5"/>
          <p:cNvSpPr>
            <a:spLocks noGrp="1"/>
          </p:cNvSpPr>
          <p:nvPr>
            <p:ph idx="1"/>
          </p:nvPr>
        </p:nvSpPr>
        <p:spPr>
          <a:xfrm>
            <a:off x="1115616" y="1952469"/>
            <a:ext cx="5616624" cy="4045069"/>
          </a:xfrm>
        </p:spPr>
        <p:txBody>
          <a:bodyPr/>
          <a:lstStyle/>
          <a:p>
            <a:endParaRPr lang="nl-NL" dirty="0" smtClean="0"/>
          </a:p>
          <a:p>
            <a:r>
              <a:rPr lang="nl-NL" sz="2400" dirty="0" smtClean="0"/>
              <a:t>Eerbiediging van de </a:t>
            </a:r>
          </a:p>
          <a:p>
            <a:r>
              <a:rPr lang="nl-NL" sz="2400" dirty="0" smtClean="0"/>
              <a:t>persoonlijke levenssfeer </a:t>
            </a:r>
          </a:p>
          <a:p>
            <a:endParaRPr lang="nl-NL" dirty="0" smtClean="0"/>
          </a:p>
          <a:p>
            <a:endParaRPr lang="nl-NL" dirty="0" smtClean="0"/>
          </a:p>
          <a:p>
            <a:endParaRPr lang="nl-NL" dirty="0"/>
          </a:p>
          <a:p>
            <a:endParaRPr lang="nl-NL" dirty="0" smtClean="0"/>
          </a:p>
          <a:p>
            <a:endParaRPr lang="nl-NL" dirty="0" smtClean="0"/>
          </a:p>
          <a:p>
            <a:endParaRPr lang="nl-NL" dirty="0"/>
          </a:p>
          <a:p>
            <a:pPr algn="r"/>
            <a:r>
              <a:rPr lang="nl-NL" sz="2400" dirty="0" smtClean="0"/>
              <a:t>Bescherming van </a:t>
            </a:r>
          </a:p>
          <a:p>
            <a:pPr algn="r"/>
            <a:r>
              <a:rPr lang="nl-NL" sz="2400" dirty="0" smtClean="0"/>
              <a:t>persoonsgegevens </a:t>
            </a:r>
          </a:p>
          <a:p>
            <a:endParaRPr lang="nl-NL" dirty="0"/>
          </a:p>
        </p:txBody>
      </p:sp>
      <p:pic>
        <p:nvPicPr>
          <p:cNvPr id="1028" name="Picture 4" descr="Afbeeldingsresultaat voor arbeiderswoningen 19e eeu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507767"/>
            <a:ext cx="3505672" cy="262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server\users$\vos01\Mijn afbeeldingen\foto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181197" y="3795467"/>
            <a:ext cx="2931730" cy="219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rot="21395190">
            <a:off x="464266" y="1440164"/>
            <a:ext cx="8252351" cy="2554545"/>
          </a:xfrm>
          <a:prstGeom prst="rect">
            <a:avLst/>
          </a:prstGeom>
          <a:solidFill>
            <a:schemeClr val="accent1">
              <a:lumMod val="50000"/>
            </a:schemeClr>
          </a:solidFill>
        </p:spPr>
        <p:txBody>
          <a:bodyPr wrap="square" lIns="91440" tIns="45720" rIns="91440" bIns="45720">
            <a:spAutoFit/>
          </a:bodyPr>
          <a:lstStyle/>
          <a:p>
            <a:pPr lvl="1" algn="ct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recht</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om</a:t>
            </a:r>
          </a:p>
          <a:p>
            <a:pPr marL="1028700" lvl="1" indent="-571500" algn="ctr">
              <a:buFont typeface="Arial" panose="020B0604020202020204" pitchFamily="34" charset="0"/>
              <a:buChar char="•"/>
            </a:pP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met rust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worden</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gelaten</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marL="571500" indent="-571500" algn="ctr">
              <a:buFont typeface="Arial" panose="020B0604020202020204" pitchFamily="34" charset="0"/>
              <a:buChar char="•"/>
            </a:pP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gegevens</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over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jezelf</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controleren</a:t>
            </a:r>
            <a:endParaRPr lang="en-US" sz="4000" b="1" dirty="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Rechthoek 1"/>
          <p:cNvSpPr/>
          <p:nvPr/>
        </p:nvSpPr>
        <p:spPr>
          <a:xfrm>
            <a:off x="419090" y="4581128"/>
            <a:ext cx="8677844" cy="1569660"/>
          </a:xfrm>
          <a:prstGeom prst="rect">
            <a:avLst/>
          </a:prstGeom>
        </p:spPr>
        <p:txBody>
          <a:bodyPr wrap="square">
            <a:spAutoFit/>
          </a:bodyPr>
          <a:lstStyle/>
          <a:p>
            <a:r>
              <a:rPr lang="nl-NL" sz="3200" dirty="0"/>
              <a:t>Informatiebeveiliging is een </a:t>
            </a:r>
            <a:r>
              <a:rPr lang="nl-NL" sz="3200" b="1" dirty="0"/>
              <a:t>proces </a:t>
            </a:r>
            <a:r>
              <a:rPr lang="nl-NL" sz="3200" dirty="0"/>
              <a:t>voor </a:t>
            </a:r>
            <a:r>
              <a:rPr lang="nl-NL" sz="3200" dirty="0" smtClean="0"/>
              <a:t>het </a:t>
            </a:r>
            <a:r>
              <a:rPr lang="nl-NL" sz="3200" b="1" dirty="0" smtClean="0"/>
              <a:t>beschermen </a:t>
            </a:r>
            <a:r>
              <a:rPr lang="nl-NL" sz="3200" dirty="0"/>
              <a:t>tegen </a:t>
            </a:r>
            <a:r>
              <a:rPr lang="nl-NL" sz="3200" b="1" dirty="0"/>
              <a:t>risico’s en bedreigingen </a:t>
            </a:r>
            <a:endParaRPr lang="nl-NL" sz="3200" b="1" dirty="0" smtClean="0"/>
          </a:p>
          <a:p>
            <a:r>
              <a:rPr lang="nl-NL" sz="3200" dirty="0" smtClean="0"/>
              <a:t>met betrekking </a:t>
            </a:r>
            <a:r>
              <a:rPr lang="nl-NL" sz="3200" dirty="0"/>
              <a:t>tot informatie en </a:t>
            </a:r>
            <a:r>
              <a:rPr lang="nl-NL" sz="3200" dirty="0" err="1"/>
              <a:t>ict</a:t>
            </a:r>
            <a:r>
              <a:rPr lang="nl-NL" sz="3200" dirty="0"/>
              <a:t>. </a:t>
            </a:r>
          </a:p>
        </p:txBody>
      </p:sp>
    </p:spTree>
    <p:extLst>
      <p:ext uri="{BB962C8B-B14F-4D97-AF65-F5344CB8AC3E}">
        <p14:creationId xmlns:p14="http://schemas.microsoft.com/office/powerpoint/2010/main" val="184580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nisnet">
  <a:themeElements>
    <a:clrScheme name="Kennisnet">
      <a:dk1>
        <a:srgbClr val="000000"/>
      </a:dk1>
      <a:lt1>
        <a:sysClr val="window" lastClr="FFFFFF"/>
      </a:lt1>
      <a:dk2>
        <a:srgbClr val="172474"/>
      </a:dk2>
      <a:lt2>
        <a:srgbClr val="EAEAF4"/>
      </a:lt2>
      <a:accent1>
        <a:srgbClr val="2E3192"/>
      </a:accent1>
      <a:accent2>
        <a:srgbClr val="007AC3"/>
      </a:accent2>
      <a:accent3>
        <a:srgbClr val="8283BE"/>
      </a:accent3>
      <a:accent4>
        <a:srgbClr val="67AFDB"/>
      </a:accent4>
      <a:accent5>
        <a:srgbClr val="72BE44"/>
      </a:accent5>
      <a:accent6>
        <a:srgbClr val="FF7021"/>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N Powerpoint presentatie" id="{622AB046-1AF9-494E-9542-5DEC33BBC183}" vid="{B9C26496-8B55-0649-8A75-DFB756B9F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803618C745649A41D6C5F45B8ADBB" ma:contentTypeVersion="6" ma:contentTypeDescription="Een nieuw document maken." ma:contentTypeScope="" ma:versionID="e81662073d800d07612d62bbc16aa42e">
  <xsd:schema xmlns:xsd="http://www.w3.org/2001/XMLSchema" xmlns:xs="http://www.w3.org/2001/XMLSchema" xmlns:p="http://schemas.microsoft.com/office/2006/metadata/properties" xmlns:ns2="283e8c93-f899-4eaf-a353-0a94f3052241" xmlns:ns3="e067cfc9-2a67-4427-a8f2-6d7170068cf9" targetNamespace="http://schemas.microsoft.com/office/2006/metadata/properties" ma:root="true" ma:fieldsID="963165daa6eca7c9c1bca3b09d5eaefa" ns2:_="" ns3:_="">
    <xsd:import namespace="283e8c93-f899-4eaf-a353-0a94f3052241"/>
    <xsd:import namespace="e067cfc9-2a67-4427-a8f2-6d7170068cf9"/>
    <xsd:element name="properties">
      <xsd:complexType>
        <xsd:sequence>
          <xsd:element name="documentManagement">
            <xsd:complexType>
              <xsd:all>
                <xsd:element ref="ns2:Onderwerpen" minOccurs="0"/>
                <xsd:element ref="ns3:SharedWithUsers" minOccurs="0"/>
                <xsd:element ref="ns3:SharedWithDetails" minOccurs="0"/>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e8c93-f899-4eaf-a353-0a94f3052241" elementFormDefault="qualified">
    <xsd:import namespace="http://schemas.microsoft.com/office/2006/documentManagement/types"/>
    <xsd:import namespace="http://schemas.microsoft.com/office/infopath/2007/PartnerControls"/>
    <xsd:element name="Onderwerpen" ma:index="8" nillable="true" ma:displayName="Onderwerpen" ma:default="1) Ontwikkelen expertise" ma:format="Dropdown" ma:internalName="Onderwerpen">
      <xsd:simpleType>
        <xsd:restriction base="dms:Choice">
          <xsd:enumeration value="1) Ontwikkelen expertise"/>
          <xsd:enumeration value="2) Ontwikkelen hulpmiddelen"/>
          <xsd:enumeration value="3) Voorlichtingssessies"/>
          <xsd:enumeration value="4) Werkconferentie"/>
          <xsd:enumeration value="5. Masterclasses"/>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67cfc9-2a67-4427-a8f2-6d7170068cf9" elementFormDefault="qualified">
    <xsd:import namespace="http://schemas.microsoft.com/office/2006/documentManagement/types"/>
    <xsd:import namespace="http://schemas.microsoft.com/office/infopath/2007/PartnerControls"/>
    <xsd:element name="SharedWithUsers" ma:index="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nderwerpen xmlns="283e8c93-f899-4eaf-a353-0a94f3052241">1) Ontwikkelen expertise</Onderwerpe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ennisnet Document" ma:contentTypeID="0x0101002EDAEE3C786C24469538234C37C086020033E4771826C6DE49BE3817FE631A5ADA" ma:contentTypeVersion="13" ma:contentTypeDescription="Een nieuw Word document maken." ma:contentTypeScope="" ma:versionID="e583ccd7016ac10e4ebc8d1e295fd21a">
  <xsd:schema xmlns:xsd="http://www.w3.org/2001/XMLSchema" xmlns:xs="http://www.w3.org/2001/XMLSchema" xmlns:p="http://schemas.microsoft.com/office/2006/metadata/properties" xmlns:ns2="3108b37f-b9d1-4114-b2ae-d92b734119ea" targetNamespace="http://schemas.microsoft.com/office/2006/metadata/properties" ma:root="true" ma:fieldsID="0624190f7649041f654e1a7f50e37978" ns2:_="">
    <xsd:import namespace="3108b37f-b9d1-4114-b2ae-d92b734119ea"/>
    <xsd:element name="properties">
      <xsd:complexType>
        <xsd:sequence>
          <xsd:element name="documentManagement">
            <xsd:complexType>
              <xsd:all>
                <xsd:element ref="ns2:KN-Hoofdcategorie" minOccurs="0"/>
                <xsd:element ref="ns2:KN-C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8b37f-b9d1-4114-b2ae-d92b734119ea" elementFormDefault="qualified">
    <xsd:import namespace="http://schemas.microsoft.com/office/2006/documentManagement/types"/>
    <xsd:import namespace="http://schemas.microsoft.com/office/infopath/2007/PartnerControls"/>
    <xsd:element name="KN-Hoofdcategorie" ma:index="8" nillable="true" ma:displayName="Hoofdcategorie" ma:default="Algemeen" ma:format="RadioButtons" ma:internalName="KN_x002d_Hoofdcategorie">
      <xsd:simpleType>
        <xsd:union memberTypes="dms:Text">
          <xsd:simpleType>
            <xsd:restriction base="dms:Choice">
              <xsd:enumeration value="Algemeen"/>
            </xsd:restriction>
          </xsd:simpleType>
        </xsd:union>
      </xsd:simpleType>
    </xsd:element>
    <xsd:element name="KN-Categorie" ma:index="9" nillable="true" ma:displayName="Subcategorie" ma:default="Algemeen" ma:format="Dropdown" ma:internalName="KN_x002d_Categorie">
      <xsd:simpleType>
        <xsd:union memberTypes="dms:Text">
          <xsd:simpleType>
            <xsd:restriction base="dms:Choice">
              <xsd:enumeration value="Algemee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535638-215D-4660-9389-E246A9F576AC}"/>
</file>

<file path=customXml/itemProps2.xml><?xml version="1.0" encoding="utf-8"?>
<ds:datastoreItem xmlns:ds="http://schemas.openxmlformats.org/officeDocument/2006/customXml" ds:itemID="{CD7B370D-9222-4386-9615-A0F2E8C902E8}">
  <ds:schemaRefs>
    <ds:schemaRef ds:uri="http://schemas.microsoft.com/office/2006/documentManagement/types"/>
    <ds:schemaRef ds:uri="http://purl.org/dc/elements/1.1/"/>
    <ds:schemaRef ds:uri="3108b37f-b9d1-4114-b2ae-d92b734119ea"/>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7DEBEE6-B7CB-4EC9-8452-5464AC808E12}">
  <ds:schemaRefs>
    <ds:schemaRef ds:uri="http://schemas.microsoft.com/sharepoint/v3/contenttype/forms"/>
  </ds:schemaRefs>
</ds:datastoreItem>
</file>

<file path=customXml/itemProps4.xml><?xml version="1.0" encoding="utf-8"?>
<ds:datastoreItem xmlns:ds="http://schemas.openxmlformats.org/officeDocument/2006/customXml" ds:itemID="{5EB946FE-0819-4D8F-8DFE-30A92CDB9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8b37f-b9d1-4114-b2ae-d92b73411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KN Powerpoint presentatie</Template>
  <TotalTime>2196</TotalTime>
  <Words>1493</Words>
  <Application>Microsoft Office PowerPoint</Application>
  <PresentationFormat>Diavoorstelling (4:3)</PresentationFormat>
  <Paragraphs>287</Paragraphs>
  <Slides>34</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34</vt:i4>
      </vt:variant>
    </vt:vector>
  </HeadingPairs>
  <TitlesOfParts>
    <vt:vector size="40" baseType="lpstr">
      <vt:lpstr>Arial</vt:lpstr>
      <vt:lpstr>Calibri</vt:lpstr>
      <vt:lpstr>Info Corr Offc Medium</vt:lpstr>
      <vt:lpstr>Segoe UI Semilight</vt:lpstr>
      <vt:lpstr>Wingdings</vt:lpstr>
      <vt:lpstr>Kennisnet</vt:lpstr>
      <vt:lpstr>IBP voor dummies</vt:lpstr>
      <vt:lpstr>Er was eens… </vt:lpstr>
      <vt:lpstr>PowerPoint-presentatie</vt:lpstr>
      <vt:lpstr>PowerPoint-presentatie</vt:lpstr>
      <vt:lpstr>Moraal van dit verhaal…</vt:lpstr>
      <vt:lpstr>PowerPoint-presentatie</vt:lpstr>
      <vt:lpstr>Aandacht voor privacy in het onderwijs </vt:lpstr>
      <vt:lpstr>Wat is privacy?</vt:lpstr>
      <vt:lpstr>PowerPoint-presentatie</vt:lpstr>
      <vt:lpstr>Waarom is privacy zo belangrijk? </vt:lpstr>
      <vt:lpstr>PowerPoint-presentatie</vt:lpstr>
      <vt:lpstr>En privacy op school? </vt:lpstr>
      <vt:lpstr>PowerPoint-presentatie</vt:lpstr>
      <vt:lpstr>Privacy gaat niet alleen over gegevens</vt:lpstr>
      <vt:lpstr>Uitdagingen voor scholen</vt:lpstr>
      <vt:lpstr>PowerPoint-presentatie</vt:lpstr>
      <vt:lpstr>PowerPoint-presentatie</vt:lpstr>
      <vt:lpstr>PowerPoint-presentatie</vt:lpstr>
      <vt:lpstr>Waar moet je beginnen?</vt:lpstr>
      <vt:lpstr>Dus… regel het! </vt:lpstr>
      <vt:lpstr>Aanpak IBP: https://kn.nu/IBPonderwijs</vt:lpstr>
      <vt:lpstr>Stap 1: organiseer een beleid</vt:lpstr>
      <vt:lpstr>PowerPoint-presentatie</vt:lpstr>
      <vt:lpstr>Stap 2: realiseren</vt:lpstr>
      <vt:lpstr>Voorbeeld van te nemen maatregelen</vt:lpstr>
      <vt:lpstr>PowerPoint-presentatie</vt:lpstr>
      <vt:lpstr>PowerPoint-presentatie</vt:lpstr>
      <vt:lpstr>Zes keer zorgvuldig</vt:lpstr>
      <vt:lpstr>Aanpak IBP: wat komt er nog </vt:lpstr>
      <vt:lpstr>Dit lijkt wel allemaal erg simpel…</vt:lpstr>
      <vt:lpstr>PowerPoint-presentatie</vt:lpstr>
      <vt:lpstr>PowerPoint-presentatie</vt:lpstr>
      <vt:lpstr>PowerPoint-presentatie</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Axel Eissens</dc:creator>
  <cp:lastModifiedBy>Job Vos</cp:lastModifiedBy>
  <cp:revision>145</cp:revision>
  <cp:lastPrinted>2016-09-09T08:33:03Z</cp:lastPrinted>
  <dcterms:created xsi:type="dcterms:W3CDTF">2016-09-07T06:38:09Z</dcterms:created>
  <dcterms:modified xsi:type="dcterms:W3CDTF">2017-10-10T23:59:47Z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0x0101004E0803618C745649A41D6C5F45B8ADBB</vt:lpwstr>
  </property>
</Properties>
</file>