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4" r:id="rId1"/>
  </p:sldMasterIdLst>
  <p:notesMasterIdLst>
    <p:notesMasterId r:id="rId8"/>
  </p:notesMasterIdLst>
  <p:sldIdLst>
    <p:sldId id="256" r:id="rId2"/>
    <p:sldId id="282" r:id="rId3"/>
    <p:sldId id="283" r:id="rId4"/>
    <p:sldId id="272" r:id="rId5"/>
    <p:sldId id="284" r:id="rId6"/>
    <p:sldId id="28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4B87F3-9C63-421D-A33A-C360BED41DB3}" v="1" dt="2019-04-06T09:04:31.4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94291" autoAdjust="0"/>
  </p:normalViewPr>
  <p:slideViewPr>
    <p:cSldViewPr snapToGrid="0">
      <p:cViewPr varScale="1">
        <p:scale>
          <a:sx n="81" d="100"/>
          <a:sy n="81" d="100"/>
        </p:scale>
        <p:origin x="754" y="58"/>
      </p:cViewPr>
      <p:guideLst/>
    </p:cSldViewPr>
  </p:slideViewPr>
  <p:notesTextViewPr>
    <p:cViewPr>
      <p:scale>
        <a:sx n="1" d="1"/>
        <a:sy n="1" d="1"/>
      </p:scale>
      <p:origin x="0" y="0"/>
    </p:cViewPr>
  </p:notesTextViewPr>
  <p:notesViewPr>
    <p:cSldViewPr snapToGrid="0">
      <p:cViewPr>
        <p:scale>
          <a:sx n="130" d="100"/>
          <a:sy n="130" d="100"/>
        </p:scale>
        <p:origin x="126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72E8C1-7E92-432A-803D-AEEB79782AAA}" type="datetimeFigureOut">
              <a:rPr lang="nl-NL" smtClean="0"/>
              <a:t>26-1-2020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454F0C-2A02-4169-ADEE-2F52A859C67D}" type="slidenum">
              <a:rPr lang="nl-NL" smtClean="0"/>
              <a:t>‹nr.›</a:t>
            </a:fld>
            <a:endParaRPr lang="nl-NL"/>
          </a:p>
        </p:txBody>
      </p:sp>
    </p:spTree>
    <p:extLst>
      <p:ext uri="{BB962C8B-B14F-4D97-AF65-F5344CB8AC3E}">
        <p14:creationId xmlns:p14="http://schemas.microsoft.com/office/powerpoint/2010/main" val="2426681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88454F0C-2A02-4169-ADEE-2F52A859C67D}" type="slidenum">
              <a:rPr lang="nl-NL" smtClean="0"/>
              <a:t>1</a:t>
            </a:fld>
            <a:endParaRPr lang="nl-NL"/>
          </a:p>
        </p:txBody>
      </p:sp>
    </p:spTree>
    <p:extLst>
      <p:ext uri="{BB962C8B-B14F-4D97-AF65-F5344CB8AC3E}">
        <p14:creationId xmlns:p14="http://schemas.microsoft.com/office/powerpoint/2010/main" val="1762392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235975" y="4400549"/>
            <a:ext cx="6400800" cy="4160889"/>
          </a:xfrm>
        </p:spPr>
        <p:txBody>
          <a:bodyPr/>
          <a:lstStyle/>
          <a:p>
            <a:endParaRPr lang="nl-NL" dirty="0"/>
          </a:p>
        </p:txBody>
      </p:sp>
      <p:sp>
        <p:nvSpPr>
          <p:cNvPr id="4" name="Tijdelijke aanduiding voor dianummer 3"/>
          <p:cNvSpPr>
            <a:spLocks noGrp="1"/>
          </p:cNvSpPr>
          <p:nvPr>
            <p:ph type="sldNum" sz="quarter" idx="10"/>
          </p:nvPr>
        </p:nvSpPr>
        <p:spPr/>
        <p:txBody>
          <a:bodyPr/>
          <a:lstStyle/>
          <a:p>
            <a:fld id="{88454F0C-2A02-4169-ADEE-2F52A859C67D}" type="slidenum">
              <a:rPr lang="nl-NL" smtClean="0"/>
              <a:t>2</a:t>
            </a:fld>
            <a:endParaRPr lang="nl-NL"/>
          </a:p>
        </p:txBody>
      </p:sp>
    </p:spTree>
    <p:extLst>
      <p:ext uri="{BB962C8B-B14F-4D97-AF65-F5344CB8AC3E}">
        <p14:creationId xmlns:p14="http://schemas.microsoft.com/office/powerpoint/2010/main" val="1512015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8454F0C-2A02-4169-ADEE-2F52A859C67D}" type="slidenum">
              <a:rPr lang="nl-NL" smtClean="0"/>
              <a:t>3</a:t>
            </a:fld>
            <a:endParaRPr lang="nl-NL"/>
          </a:p>
        </p:txBody>
      </p:sp>
    </p:spTree>
    <p:extLst>
      <p:ext uri="{BB962C8B-B14F-4D97-AF65-F5344CB8AC3E}">
        <p14:creationId xmlns:p14="http://schemas.microsoft.com/office/powerpoint/2010/main" val="3088153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85799" y="4400550"/>
            <a:ext cx="5906729" cy="4138766"/>
          </a:xfrm>
        </p:spPr>
        <p:txBody>
          <a:bodyPr/>
          <a:lstStyle/>
          <a:p>
            <a:endParaRPr lang="nl-NL" dirty="0"/>
          </a:p>
          <a:p>
            <a:endParaRPr lang="nl-NL" dirty="0"/>
          </a:p>
          <a:p>
            <a:r>
              <a:rPr lang="nl-NL" dirty="0"/>
              <a:t>Dubbelklik op de link van het filmpje. Hierin wordt nog eens uitgelegd hoe het werkt met chromosomen. </a:t>
            </a:r>
          </a:p>
        </p:txBody>
      </p:sp>
      <p:sp>
        <p:nvSpPr>
          <p:cNvPr id="4" name="Tijdelijke aanduiding voor dianummer 3"/>
          <p:cNvSpPr>
            <a:spLocks noGrp="1"/>
          </p:cNvSpPr>
          <p:nvPr>
            <p:ph type="sldNum" sz="quarter" idx="10"/>
          </p:nvPr>
        </p:nvSpPr>
        <p:spPr/>
        <p:txBody>
          <a:bodyPr/>
          <a:lstStyle/>
          <a:p>
            <a:fld id="{88454F0C-2A02-4169-ADEE-2F52A859C67D}" type="slidenum">
              <a:rPr lang="nl-NL" smtClean="0"/>
              <a:t>4</a:t>
            </a:fld>
            <a:endParaRPr lang="nl-NL"/>
          </a:p>
        </p:txBody>
      </p:sp>
    </p:spTree>
    <p:extLst>
      <p:ext uri="{BB962C8B-B14F-4D97-AF65-F5344CB8AC3E}">
        <p14:creationId xmlns:p14="http://schemas.microsoft.com/office/powerpoint/2010/main" val="2093765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chromosomenpatroon en dus de DNA blijft ondanks delingen in alle miljarden cellen gelijk. Zelfs als cellen afgestorven zijn. Hierdoor blijft het mogelijk onderzoek te doen zelfs als iemand bijv. verbrand is. </a:t>
            </a:r>
          </a:p>
          <a:p>
            <a:r>
              <a:rPr lang="nl-NL" dirty="0"/>
              <a:t>Bij het vaststellen van een identiteit van een persoon is altijd ook DNA nodig van een familielid om het DNA met elkaar te vergelijken. </a:t>
            </a:r>
          </a:p>
          <a:p>
            <a:r>
              <a:rPr lang="nl-NL" dirty="0"/>
              <a:t>Bij een misdaad is DNA bewijs alléén onvoldoende. Immers, als er DNA van een verdachte op een slachtoffer is aangetroffen zegt dat dat de verdachte bij het slachtoffer is geweest, maar niet dat hij/ zij het slachtoffer ook wat heeft aangedaan. </a:t>
            </a:r>
          </a:p>
        </p:txBody>
      </p:sp>
      <p:sp>
        <p:nvSpPr>
          <p:cNvPr id="4" name="Tijdelijke aanduiding voor dianummer 3"/>
          <p:cNvSpPr>
            <a:spLocks noGrp="1"/>
          </p:cNvSpPr>
          <p:nvPr>
            <p:ph type="sldNum" sz="quarter" idx="10"/>
          </p:nvPr>
        </p:nvSpPr>
        <p:spPr/>
        <p:txBody>
          <a:bodyPr/>
          <a:lstStyle/>
          <a:p>
            <a:fld id="{88454F0C-2A02-4169-ADEE-2F52A859C67D}" type="slidenum">
              <a:rPr lang="nl-NL" smtClean="0"/>
              <a:t>5</a:t>
            </a:fld>
            <a:endParaRPr lang="nl-NL"/>
          </a:p>
        </p:txBody>
      </p:sp>
    </p:spTree>
    <p:extLst>
      <p:ext uri="{BB962C8B-B14F-4D97-AF65-F5344CB8AC3E}">
        <p14:creationId xmlns:p14="http://schemas.microsoft.com/office/powerpoint/2010/main" val="1724919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68792826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4088705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2683665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extLst>
      <p:ext uri="{BB962C8B-B14F-4D97-AF65-F5344CB8AC3E}">
        <p14:creationId xmlns:p14="http://schemas.microsoft.com/office/powerpoint/2010/main" val="3936288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3988404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8A87A34-81AB-432B-8DAE-1953F412C126}" type="datetimeFigureOut">
              <a:rPr lang="en-US" smtClean="0"/>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45546299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855182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851803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45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604699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3378288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8A87A34-81AB-432B-8DAE-1953F412C126}" type="datetimeFigureOut">
              <a:rPr lang="en-US" smtClean="0"/>
              <a:t>1/26/2020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893242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C4A3462A-2D5B-48AF-A3D4-EF8A90A50A80}" type="datetimeFigureOut">
              <a:rPr lang="en-US" smtClean="0">
                <a:solidFill>
                  <a:srgbClr val="967E96">
                    <a:lumMod val="50000"/>
                  </a:srgbClr>
                </a:solidFill>
              </a:rPr>
              <a:pPr/>
              <a:t>1/26/2020</a:t>
            </a:fld>
            <a:endParaRPr lang="en-US" dirty="0">
              <a:solidFill>
                <a:srgbClr val="967E96">
                  <a:lumMod val="50000"/>
                </a:srgbClr>
              </a:solidFill>
            </a:endParaRP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solidFill>
                <a:srgbClr val="967E96">
                  <a:lumMod val="50000"/>
                </a:srgbClr>
              </a:solidFill>
            </a:endParaRP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73559464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ideo" Target="https://www.youtube.com/embed/it7XJyb3HmI" TargetMode="External"/><Relationship Id="rId5" Type="http://schemas.openxmlformats.org/officeDocument/2006/relationships/image" Target="../media/image3.jpeg"/><Relationship Id="rId4" Type="http://schemas.openxmlformats.org/officeDocument/2006/relationships/hyperlink" Target="https://www.youtube.com/watch?v=it7XJyb3HmI"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rfelijkheid.nl/ziektes/downsyndroom-trisomie-2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Anatomie en Fysiologie</a:t>
            </a:r>
          </a:p>
        </p:txBody>
      </p:sp>
      <p:sp>
        <p:nvSpPr>
          <p:cNvPr id="3" name="Ondertitel 2"/>
          <p:cNvSpPr>
            <a:spLocks noGrp="1"/>
          </p:cNvSpPr>
          <p:nvPr>
            <p:ph type="subTitle" idx="1"/>
          </p:nvPr>
        </p:nvSpPr>
        <p:spPr/>
        <p:txBody>
          <a:bodyPr/>
          <a:lstStyle/>
          <a:p>
            <a:r>
              <a:rPr lang="nl-NL" dirty="0"/>
              <a:t>Les 9</a:t>
            </a:r>
          </a:p>
          <a:p>
            <a:r>
              <a:rPr lang="nl-NL" dirty="0"/>
              <a:t>Chromosomen &amp; DNA</a:t>
            </a:r>
          </a:p>
        </p:txBody>
      </p:sp>
    </p:spTree>
    <p:extLst>
      <p:ext uri="{BB962C8B-B14F-4D97-AF65-F5344CB8AC3E}">
        <p14:creationId xmlns:p14="http://schemas.microsoft.com/office/powerpoint/2010/main" val="4157598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E8B9BA-24C1-4E5A-9093-9889A9711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119732" y="1290025"/>
            <a:ext cx="5291327" cy="1188720"/>
          </a:xfrm>
          <a:solidFill>
            <a:srgbClr val="FFFFFF"/>
          </a:solidFill>
          <a:ln>
            <a:solidFill>
              <a:srgbClr val="404040"/>
            </a:solidFill>
          </a:ln>
        </p:spPr>
        <p:txBody>
          <a:bodyPr>
            <a:normAutofit/>
          </a:bodyPr>
          <a:lstStyle/>
          <a:p>
            <a:r>
              <a:rPr lang="nl-NL" dirty="0"/>
              <a:t>chromosomen</a:t>
            </a:r>
          </a:p>
        </p:txBody>
      </p:sp>
      <p:sp>
        <p:nvSpPr>
          <p:cNvPr id="12" name="Rectangle 11">
            <a:extLst>
              <a:ext uri="{FF2B5EF4-FFF2-40B4-BE49-F238E27FC236}">
                <a16:creationId xmlns:a16="http://schemas.microsoft.com/office/drawing/2014/main" id="{B9C72BE9-6CCE-4BA0-86B7-77E743ED2E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665"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3">
            <a:extLst>
              <a:ext uri="{FF2B5EF4-FFF2-40B4-BE49-F238E27FC236}">
                <a16:creationId xmlns:a16="http://schemas.microsoft.com/office/drawing/2014/main" id="{536037B0-5738-4712-B214-7927C9134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9781"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7" name="Graphic 6">
            <a:extLst>
              <a:ext uri="{FF2B5EF4-FFF2-40B4-BE49-F238E27FC236}">
                <a16:creationId xmlns:a16="http://schemas.microsoft.com/office/drawing/2014/main" id="{2D2A4149-0B30-4B02-BED3-43238BAECCB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94373" y="1592741"/>
            <a:ext cx="3355848" cy="3355848"/>
          </a:xfrm>
          <a:prstGeom prst="rect">
            <a:avLst/>
          </a:prstGeom>
        </p:spPr>
      </p:pic>
      <p:sp>
        <p:nvSpPr>
          <p:cNvPr id="19" name="Tijdelijke aanduiding voor inhoud 2"/>
          <p:cNvSpPr>
            <a:spLocks noGrp="1"/>
          </p:cNvSpPr>
          <p:nvPr>
            <p:ph sz="quarter" idx="13"/>
          </p:nvPr>
        </p:nvSpPr>
        <p:spPr>
          <a:xfrm>
            <a:off x="6119732" y="2858703"/>
            <a:ext cx="5285791" cy="3042547"/>
          </a:xfrm>
        </p:spPr>
        <p:txBody>
          <a:bodyPr>
            <a:normAutofit/>
          </a:bodyPr>
          <a:lstStyle/>
          <a:p>
            <a:pPr>
              <a:lnSpc>
                <a:spcPct val="90000"/>
              </a:lnSpc>
            </a:pPr>
            <a:r>
              <a:rPr lang="nl-NL" sz="1400">
                <a:solidFill>
                  <a:srgbClr val="FFFFFF"/>
                </a:solidFill>
              </a:rPr>
              <a:t>Chromosoom is drager van erfelijk materiaal</a:t>
            </a:r>
          </a:p>
          <a:p>
            <a:pPr>
              <a:lnSpc>
                <a:spcPct val="90000"/>
              </a:lnSpc>
            </a:pPr>
            <a:r>
              <a:rPr lang="nl-NL" sz="1400">
                <a:solidFill>
                  <a:srgbClr val="FFFFFF"/>
                </a:solidFill>
              </a:rPr>
              <a:t>Erfelijke factoren bepalen hoe je er uit ziet en soms ook welke erfelijke ziektes je kunt krijgen</a:t>
            </a:r>
          </a:p>
          <a:p>
            <a:pPr>
              <a:lnSpc>
                <a:spcPct val="90000"/>
              </a:lnSpc>
            </a:pPr>
            <a:r>
              <a:rPr lang="nl-NL" sz="1400">
                <a:solidFill>
                  <a:srgbClr val="FFFFFF"/>
                </a:solidFill>
              </a:rPr>
              <a:t>In de kern van een bevruchte eicel zitten erfelijkheidsdragers</a:t>
            </a:r>
          </a:p>
          <a:p>
            <a:pPr>
              <a:lnSpc>
                <a:spcPct val="90000"/>
              </a:lnSpc>
              <a:buFontTx/>
              <a:buChar char="-"/>
            </a:pPr>
            <a:r>
              <a:rPr lang="nl-NL" sz="1400">
                <a:solidFill>
                  <a:srgbClr val="FFFFFF"/>
                </a:solidFill>
              </a:rPr>
              <a:t>23 chromosomen uit zaadcel man</a:t>
            </a:r>
          </a:p>
          <a:p>
            <a:pPr>
              <a:lnSpc>
                <a:spcPct val="90000"/>
              </a:lnSpc>
              <a:buFontTx/>
              <a:buChar char="-"/>
            </a:pPr>
            <a:r>
              <a:rPr lang="nl-NL" sz="1400">
                <a:solidFill>
                  <a:srgbClr val="FFFFFF"/>
                </a:solidFill>
              </a:rPr>
              <a:t>23 chromosomen uit eicel vrouw</a:t>
            </a:r>
          </a:p>
          <a:p>
            <a:pPr>
              <a:lnSpc>
                <a:spcPct val="90000"/>
              </a:lnSpc>
            </a:pPr>
            <a:r>
              <a:rPr lang="nl-NL" sz="1400">
                <a:solidFill>
                  <a:srgbClr val="FFFFFF"/>
                </a:solidFill>
              </a:rPr>
              <a:t>46 chromosomen die 23 paren vormen</a:t>
            </a:r>
          </a:p>
          <a:p>
            <a:pPr>
              <a:lnSpc>
                <a:spcPct val="90000"/>
              </a:lnSpc>
            </a:pPr>
            <a:r>
              <a:rPr lang="nl-NL" sz="1400">
                <a:solidFill>
                  <a:srgbClr val="FFFFFF"/>
                </a:solidFill>
              </a:rPr>
              <a:t>Ieder mens is genetisch uniek, behalve ééneiige tweelingen. Die zijn genetisch identiek omdat de oorspronkelijke bevruchtte eicel een deling heeft gemaakt waardoor de 2 nieuw gevormde eicellen exact dezelfde eigenschappen hebben. </a:t>
            </a:r>
          </a:p>
          <a:p>
            <a:pPr>
              <a:lnSpc>
                <a:spcPct val="90000"/>
              </a:lnSpc>
            </a:pPr>
            <a:endParaRPr lang="nl-NL" sz="1400">
              <a:solidFill>
                <a:srgbClr val="FFFFFF"/>
              </a:solidFill>
            </a:endParaRPr>
          </a:p>
          <a:p>
            <a:pPr marL="0" indent="0">
              <a:lnSpc>
                <a:spcPct val="90000"/>
              </a:lnSpc>
              <a:buNone/>
            </a:pPr>
            <a:endParaRPr lang="nl-NL" sz="1400">
              <a:solidFill>
                <a:srgbClr val="FFFFFF"/>
              </a:solidFill>
            </a:endParaRPr>
          </a:p>
        </p:txBody>
      </p:sp>
    </p:spTree>
    <p:extLst>
      <p:ext uri="{BB962C8B-B14F-4D97-AF65-F5344CB8AC3E}">
        <p14:creationId xmlns:p14="http://schemas.microsoft.com/office/powerpoint/2010/main" val="767467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nl-NL" sz="3000">
                <a:solidFill>
                  <a:srgbClr val="FFFFFF"/>
                </a:solidFill>
              </a:rPr>
              <a:t>Man of vrouw</a:t>
            </a:r>
          </a:p>
        </p:txBody>
      </p:sp>
      <p:sp>
        <p:nvSpPr>
          <p:cNvPr id="3" name="Tijdelijke aanduiding voor inhoud 2"/>
          <p:cNvSpPr>
            <a:spLocks noGrp="1"/>
          </p:cNvSpPr>
          <p:nvPr>
            <p:ph idx="1"/>
          </p:nvPr>
        </p:nvSpPr>
        <p:spPr>
          <a:xfrm>
            <a:off x="5591695" y="1019175"/>
            <a:ext cx="5320696" cy="4436745"/>
          </a:xfrm>
        </p:spPr>
        <p:txBody>
          <a:bodyPr anchor="ctr">
            <a:normAutofit/>
          </a:bodyPr>
          <a:lstStyle/>
          <a:p>
            <a:pPr>
              <a:lnSpc>
                <a:spcPct val="90000"/>
              </a:lnSpc>
            </a:pPr>
            <a:r>
              <a:rPr lang="nl-NL" sz="1600" dirty="0"/>
              <a:t>Het 23</a:t>
            </a:r>
            <a:r>
              <a:rPr lang="nl-NL" sz="1600" baseline="30000" dirty="0"/>
              <a:t>e</a:t>
            </a:r>
            <a:r>
              <a:rPr lang="nl-NL" sz="1600" dirty="0"/>
              <a:t> chromosomenpaar bepaald het geslacht. Een vrouw levert alleen een X- chromosoom. Een man levert of een X chromosoom of een Y chromosoom. </a:t>
            </a:r>
          </a:p>
          <a:p>
            <a:pPr>
              <a:lnSpc>
                <a:spcPct val="90000"/>
              </a:lnSpc>
            </a:pPr>
            <a:r>
              <a:rPr lang="nl-NL" sz="1600" dirty="0"/>
              <a:t>Als de man een X chromosoom levert vormt deze samen met de X chromosoom van de vrouw een meisje. (XX)</a:t>
            </a:r>
          </a:p>
          <a:p>
            <a:pPr>
              <a:lnSpc>
                <a:spcPct val="90000"/>
              </a:lnSpc>
            </a:pPr>
            <a:r>
              <a:rPr lang="nl-NL" sz="1600" dirty="0"/>
              <a:t>Als de man een Y chromosoom levert  vormt deze samen met de X chromosoom van de vrouw een jongen. (XY) Dus de zaadcel van de man bepaald het geslacht van een kind. </a:t>
            </a:r>
          </a:p>
          <a:p>
            <a:pPr>
              <a:lnSpc>
                <a:spcPct val="90000"/>
              </a:lnSpc>
            </a:pPr>
            <a:r>
              <a:rPr lang="nl-NL" sz="1600" dirty="0"/>
              <a:t>Het “man- of vrouw zijn” gevoel, ontstaat enerzijds vanuit een fysieke beleving (penis of vagina) en anderzijds vanuit een mentaal gevoel. Daarin kunnen discrepanties zitten waardoor een man zich een vrouw voelt of andersom. </a:t>
            </a:r>
          </a:p>
          <a:p>
            <a:pPr marL="228600" lvl="0" indent="-228600">
              <a:lnSpc>
                <a:spcPct val="90000"/>
              </a:lnSpc>
              <a:spcBef>
                <a:spcPts val="1000"/>
              </a:spcBef>
              <a:buClr>
                <a:prstClr val="black"/>
              </a:buClr>
              <a:buSzTx/>
              <a:buFont typeface="Arial" panose="020B0604020202020204" pitchFamily="34" charset="0"/>
              <a:buChar char="•"/>
            </a:pPr>
            <a:endParaRPr lang="nl-NL" sz="1600" b="1" cap="all" dirty="0">
              <a:latin typeface="Tw Cen MT" panose="020B0602020104020603"/>
            </a:endParaRPr>
          </a:p>
          <a:p>
            <a:pPr>
              <a:lnSpc>
                <a:spcPct val="90000"/>
              </a:lnSpc>
            </a:pPr>
            <a:endParaRPr lang="nl-NL" sz="1600" dirty="0"/>
          </a:p>
        </p:txBody>
      </p:sp>
    </p:spTree>
    <p:extLst>
      <p:ext uri="{BB962C8B-B14F-4D97-AF65-F5344CB8AC3E}">
        <p14:creationId xmlns:p14="http://schemas.microsoft.com/office/powerpoint/2010/main" val="1402915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3774" y="389917"/>
            <a:ext cx="10364451" cy="1596177"/>
          </a:xfrm>
        </p:spPr>
        <p:txBody>
          <a:bodyPr/>
          <a:lstStyle/>
          <a:p>
            <a:r>
              <a:rPr lang="nl-NL" sz="3200" dirty="0">
                <a:solidFill>
                  <a:srgbClr val="0070C0"/>
                </a:solidFill>
              </a:rPr>
              <a:t>DNA</a:t>
            </a:r>
          </a:p>
        </p:txBody>
      </p:sp>
      <p:sp>
        <p:nvSpPr>
          <p:cNvPr id="3" name="Tijdelijke aanduiding voor inhoud 2"/>
          <p:cNvSpPr>
            <a:spLocks noGrp="1"/>
          </p:cNvSpPr>
          <p:nvPr>
            <p:ph sz="quarter" idx="13"/>
          </p:nvPr>
        </p:nvSpPr>
        <p:spPr>
          <a:xfrm>
            <a:off x="551825" y="1756065"/>
            <a:ext cx="11088350" cy="4509654"/>
          </a:xfrm>
        </p:spPr>
        <p:txBody>
          <a:bodyPr>
            <a:normAutofit/>
          </a:bodyPr>
          <a:lstStyle/>
          <a:p>
            <a:endParaRPr lang="nl-NL" dirty="0"/>
          </a:p>
          <a:p>
            <a:pPr marL="0" indent="0">
              <a:buNone/>
            </a:pPr>
            <a:endParaRPr lang="nl-NL" dirty="0"/>
          </a:p>
          <a:p>
            <a:r>
              <a:rPr lang="nl-NL" dirty="0"/>
              <a:t>Een chromosoom is samengesteld uit een stof: DNA. Hier ligt de erfelijkheid in een chromosoom opgeslagen. </a:t>
            </a:r>
          </a:p>
          <a:p>
            <a:pPr marL="0" indent="0">
              <a:buNone/>
            </a:pPr>
            <a:endParaRPr lang="nl-NL" dirty="0"/>
          </a:p>
          <a:p>
            <a:endParaRPr lang="nl-NL" dirty="0">
              <a:hlinkClick r:id="rId4"/>
            </a:endParaRPr>
          </a:p>
          <a:p>
            <a:endParaRPr lang="nl-NL" dirty="0">
              <a:hlinkClick r:id="rId4"/>
            </a:endParaRPr>
          </a:p>
          <a:p>
            <a:endParaRPr lang="nl-NL" dirty="0">
              <a:hlinkClick r:id="rId4"/>
            </a:endParaRPr>
          </a:p>
          <a:p>
            <a:endParaRPr lang="nl-NL" dirty="0">
              <a:hlinkClick r:id="rId4"/>
            </a:endParaRPr>
          </a:p>
          <a:p>
            <a:endParaRPr lang="nl-NL" dirty="0"/>
          </a:p>
        </p:txBody>
      </p:sp>
      <p:pic>
        <p:nvPicPr>
          <p:cNvPr id="5" name="Onlinemedia 4" title="Hoe werkt DNA?">
            <a:hlinkClick r:id="" action="ppaction://media"/>
            <a:extLst>
              <a:ext uri="{FF2B5EF4-FFF2-40B4-BE49-F238E27FC236}">
                <a16:creationId xmlns:a16="http://schemas.microsoft.com/office/drawing/2014/main" id="{148070B3-26EE-44EB-9C71-60421C51494A}"/>
              </a:ext>
            </a:extLst>
          </p:cNvPr>
          <p:cNvPicPr>
            <a:picLocks noRot="1" noChangeAspect="1"/>
          </p:cNvPicPr>
          <p:nvPr>
            <a:videoFile r:link="rId1"/>
          </p:nvPr>
        </p:nvPicPr>
        <p:blipFill>
          <a:blip r:embed="rId5"/>
          <a:stretch>
            <a:fillRect/>
          </a:stretch>
        </p:blipFill>
        <p:spPr>
          <a:xfrm>
            <a:off x="4352041" y="3540943"/>
            <a:ext cx="3657600" cy="2057400"/>
          </a:xfrm>
          <a:prstGeom prst="rect">
            <a:avLst/>
          </a:prstGeom>
        </p:spPr>
      </p:pic>
    </p:spTree>
    <p:extLst>
      <p:ext uri="{BB962C8B-B14F-4D97-AF65-F5344CB8AC3E}">
        <p14:creationId xmlns:p14="http://schemas.microsoft.com/office/powerpoint/2010/main" val="3182628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solidFill>
                  <a:srgbClr val="C00000"/>
                </a:solidFill>
              </a:rPr>
              <a:t>DNA</a:t>
            </a:r>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sz="2400" dirty="0">
                <a:latin typeface="+mj-lt"/>
              </a:rPr>
              <a:t>DNA wordt gebruikt voor:</a:t>
            </a:r>
          </a:p>
          <a:p>
            <a:pPr marL="0" indent="0">
              <a:buNone/>
            </a:pPr>
            <a:endParaRPr lang="nl-NL" sz="2400" dirty="0">
              <a:latin typeface="+mj-lt"/>
            </a:endParaRPr>
          </a:p>
          <a:p>
            <a:r>
              <a:rPr lang="nl-NL" sz="2400" dirty="0">
                <a:latin typeface="+mj-lt"/>
              </a:rPr>
              <a:t>Wetenschappelijk onderzoek</a:t>
            </a:r>
          </a:p>
          <a:p>
            <a:r>
              <a:rPr lang="nl-NL" sz="2400" dirty="0">
                <a:latin typeface="+mj-lt"/>
              </a:rPr>
              <a:t>Onderzoek naar erfelijke ziektes</a:t>
            </a:r>
          </a:p>
          <a:p>
            <a:r>
              <a:rPr lang="nl-NL" sz="2400" dirty="0">
                <a:latin typeface="+mj-lt"/>
              </a:rPr>
              <a:t>Verzamelen van bewijslast bij misdaden</a:t>
            </a:r>
          </a:p>
          <a:p>
            <a:r>
              <a:rPr lang="nl-NL" sz="2400" dirty="0">
                <a:latin typeface="+mj-lt"/>
              </a:rPr>
              <a:t>Identificatie van lichamen of lichaamsdelen</a:t>
            </a:r>
          </a:p>
          <a:p>
            <a:r>
              <a:rPr lang="nl-NL" sz="2400" dirty="0">
                <a:latin typeface="+mj-lt"/>
              </a:rPr>
              <a:t>Onderzoek naar familieverwantschap</a:t>
            </a:r>
          </a:p>
        </p:txBody>
      </p:sp>
    </p:spTree>
    <p:extLst>
      <p:ext uri="{BB962C8B-B14F-4D97-AF65-F5344CB8AC3E}">
        <p14:creationId xmlns:p14="http://schemas.microsoft.com/office/powerpoint/2010/main" val="2266209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4334E6-AFFD-412C-815E-97CA48770154}"/>
              </a:ext>
            </a:extLst>
          </p:cNvPr>
          <p:cNvSpPr>
            <a:spLocks noGrp="1"/>
          </p:cNvSpPr>
          <p:nvPr>
            <p:ph type="title"/>
          </p:nvPr>
        </p:nvSpPr>
        <p:spPr/>
        <p:txBody>
          <a:bodyPr/>
          <a:lstStyle/>
          <a:p>
            <a:r>
              <a:rPr lang="nl-NL" dirty="0"/>
              <a:t>Verdieping: syndroom van down</a:t>
            </a:r>
          </a:p>
        </p:txBody>
      </p:sp>
      <p:sp>
        <p:nvSpPr>
          <p:cNvPr id="3" name="Tijdelijke aanduiding voor inhoud 2">
            <a:extLst>
              <a:ext uri="{FF2B5EF4-FFF2-40B4-BE49-F238E27FC236}">
                <a16:creationId xmlns:a16="http://schemas.microsoft.com/office/drawing/2014/main" id="{965FE915-C881-452E-A7EC-D15E0C05D44C}"/>
              </a:ext>
            </a:extLst>
          </p:cNvPr>
          <p:cNvSpPr>
            <a:spLocks noGrp="1"/>
          </p:cNvSpPr>
          <p:nvPr>
            <p:ph idx="1"/>
          </p:nvPr>
        </p:nvSpPr>
        <p:spPr/>
        <p:txBody>
          <a:bodyPr>
            <a:normAutofit fontScale="92500" lnSpcReduction="10000"/>
          </a:bodyPr>
          <a:lstStyle/>
          <a:p>
            <a:pPr marL="0" indent="0">
              <a:buNone/>
            </a:pPr>
            <a:r>
              <a:rPr lang="nl-NL" dirty="0"/>
              <a:t>Het downsyndroom is een aandoening waarmee je wordt geboren. Mensen met downsyndroom hebben een lichte tot ernstige verstandelijke handicap. Ze hebben ook vaak lichamelijke problemen. Bij de één is het ernstiger dan bij de ander. </a:t>
            </a:r>
            <a:br>
              <a:rPr lang="nl-NL" dirty="0"/>
            </a:br>
            <a:br>
              <a:rPr lang="nl-NL" dirty="0"/>
            </a:br>
            <a:r>
              <a:rPr lang="nl-NL" dirty="0"/>
              <a:t>Iemand met downsyndroom heeft een 'extra’ chromosoom 21 (trisomie 21). Dit extra chromosoom kan in alle lichaamscellen aanwezig zijn, of in een deel ervan (mozaïek). Over het algemeen zijn de verschijnselen bij mensen met een volledig extra chromosoom 21 in alle cellen ernstiger dan bij mensen met een mozaïekvorm van downsyndroom. </a:t>
            </a:r>
          </a:p>
          <a:p>
            <a:pPr marL="0" indent="0">
              <a:buNone/>
            </a:pPr>
            <a:endParaRPr lang="nl-NL" dirty="0"/>
          </a:p>
          <a:p>
            <a:pPr marL="0" indent="0">
              <a:buNone/>
            </a:pPr>
            <a:r>
              <a:rPr lang="nl-NL" dirty="0"/>
              <a:t>Meer lezen? </a:t>
            </a:r>
            <a:r>
              <a:rPr lang="nl-NL" dirty="0">
                <a:hlinkClick r:id="rId2"/>
              </a:rPr>
              <a:t>https://erfelijkheid.nl/ziektes/downsyndroom-trisomie-21</a:t>
            </a:r>
            <a:endParaRPr lang="nl-NL" dirty="0"/>
          </a:p>
        </p:txBody>
      </p:sp>
    </p:spTree>
    <p:extLst>
      <p:ext uri="{BB962C8B-B14F-4D97-AF65-F5344CB8AC3E}">
        <p14:creationId xmlns:p14="http://schemas.microsoft.com/office/powerpoint/2010/main" val="3487225672"/>
      </p:ext>
    </p:extLst>
  </p:cSld>
  <p:clrMapOvr>
    <a:masterClrMapping/>
  </p:clrMapOvr>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441</Words>
  <Application>Microsoft Office PowerPoint</Application>
  <PresentationFormat>Breedbeeld</PresentationFormat>
  <Paragraphs>47</Paragraphs>
  <Slides>6</Slides>
  <Notes>5</Notes>
  <HiddenSlides>0</HiddenSlides>
  <MMClips>1</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Gill Sans MT</vt:lpstr>
      <vt:lpstr>Tw Cen MT</vt:lpstr>
      <vt:lpstr>Pakket</vt:lpstr>
      <vt:lpstr>Anatomie en Fysiologie</vt:lpstr>
      <vt:lpstr>chromosomen</vt:lpstr>
      <vt:lpstr>Man of vrouw</vt:lpstr>
      <vt:lpstr>DNA</vt:lpstr>
      <vt:lpstr>DNA</vt:lpstr>
      <vt:lpstr>Verdieping: syndroom van down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Anatomie en Fysiologie</dc:title>
  <dc:creator>Marlyt Busman</dc:creator>
  <cp:lastModifiedBy>Marlyt Busman</cp:lastModifiedBy>
  <cp:revision>2</cp:revision>
  <dcterms:created xsi:type="dcterms:W3CDTF">2020-01-26T12:15:14Z</dcterms:created>
  <dcterms:modified xsi:type="dcterms:W3CDTF">2020-01-26T12:27:15Z</dcterms:modified>
</cp:coreProperties>
</file>