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1" r:id="rId7"/>
    <p:sldId id="263"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a:t>Klik om stijl te bewerken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11/25/2019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‹nr.›</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20109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279613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99968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277189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nl-NL"/>
              <a:t>Klik om stijl te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11/25/2019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‹nr.›</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545408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Klik om stijl te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316378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78656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25335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291322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a:t>Klik om stijl te bewerken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11/25/2019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087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11/25/2019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041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11/25/2019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‹nr.›</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3295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wmKmQaDFgz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igitaal.boomonderwijs.nl/eduactief/books/50545/2018-9de2f4dc-d714-4495-a1cb-6c0b7da0b525--38846-BR-Klanten-klantvriendelijk-te-woord-staan.docm#sec2-2" TargetMode="External"/><Relationship Id="rId2" Type="http://schemas.openxmlformats.org/officeDocument/2006/relationships/hyperlink" Target="https://digitaal.boomonderwijs.nl/eduactief/books/50545/2018-9de2f4dc-d714-4495-a1cb-6c0b7da0b525--38846-BR-Klanten-klantvriendelijk-te-woord-staan.docm#sec2-1" TargetMode="External"/><Relationship Id="rId1" Type="http://schemas.openxmlformats.org/officeDocument/2006/relationships/slideLayout" Target="../slideLayouts/slideLayout2.xml"/><Relationship Id="rId5" Type="http://schemas.openxmlformats.org/officeDocument/2006/relationships/hyperlink" Target="https://digitaal.boomonderwijs.nl/eduactief/books/50545/2018-9de2f4dc-d714-4495-a1cb-6c0b7da0b525--38846-BR-Klanten-klantvriendelijk-te-woord-staan.docm#sec2-5" TargetMode="External"/><Relationship Id="rId4" Type="http://schemas.openxmlformats.org/officeDocument/2006/relationships/hyperlink" Target="https://digitaal.boomonderwijs.nl/eduactief/books/50545/2018-9de2f4dc-d714-4495-a1cb-6c0b7da0b525--38846-BR-Klanten-klantvriendelijk-te-woord-staan.docm#sec2-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youtu.be/xrTxpecTFI0" TargetMode="External"/><Relationship Id="rId2" Type="http://schemas.openxmlformats.org/officeDocument/2006/relationships/hyperlink" Target="https://digitaal.boomonderwijs.nl/eduactief/books/50545/2018-9de2f4dc-d714-4495-a1cb-6c0b7da0b525--38846-BR-Begroeten-van-klanten.docm#sec2-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MY9Dy-kf1qQ"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gLcQ-mMtau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FB873-9943-4193-BB4B-0A584EDF2A98}"/>
              </a:ext>
            </a:extLst>
          </p:cNvPr>
          <p:cNvSpPr>
            <a:spLocks noGrp="1"/>
          </p:cNvSpPr>
          <p:nvPr>
            <p:ph type="ctrTitle"/>
          </p:nvPr>
        </p:nvSpPr>
        <p:spPr/>
        <p:txBody>
          <a:bodyPr/>
          <a:lstStyle/>
          <a:p>
            <a:r>
              <a:rPr lang="nl-NL" dirty="0"/>
              <a:t>Klant contact en verkoop </a:t>
            </a:r>
          </a:p>
        </p:txBody>
      </p:sp>
      <p:sp>
        <p:nvSpPr>
          <p:cNvPr id="3" name="Ondertitel 2">
            <a:extLst>
              <a:ext uri="{FF2B5EF4-FFF2-40B4-BE49-F238E27FC236}">
                <a16:creationId xmlns:a16="http://schemas.microsoft.com/office/drawing/2014/main" id="{FF528438-6B5E-429E-856D-30B79EC65294}"/>
              </a:ext>
            </a:extLst>
          </p:cNvPr>
          <p:cNvSpPr>
            <a:spLocks noGrp="1"/>
          </p:cNvSpPr>
          <p:nvPr>
            <p:ph type="subTitle" idx="1"/>
          </p:nvPr>
        </p:nvSpPr>
        <p:spPr/>
        <p:txBody>
          <a:bodyPr/>
          <a:lstStyle/>
          <a:p>
            <a:pPr algn="l"/>
            <a:r>
              <a:rPr lang="nl-NL" dirty="0"/>
              <a:t>Week 2</a:t>
            </a:r>
          </a:p>
        </p:txBody>
      </p:sp>
    </p:spTree>
    <p:extLst>
      <p:ext uri="{BB962C8B-B14F-4D97-AF65-F5344CB8AC3E}">
        <p14:creationId xmlns:p14="http://schemas.microsoft.com/office/powerpoint/2010/main" val="192228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0DF6B-ABE9-439E-8B55-5D65FD503727}"/>
              </a:ext>
            </a:extLst>
          </p:cNvPr>
          <p:cNvSpPr>
            <a:spLocks noGrp="1"/>
          </p:cNvSpPr>
          <p:nvPr>
            <p:ph type="title"/>
          </p:nvPr>
        </p:nvSpPr>
        <p:spPr>
          <a:xfrm>
            <a:off x="3363864" y="685800"/>
            <a:ext cx="7705164" cy="1485900"/>
          </a:xfrm>
        </p:spPr>
        <p:txBody>
          <a:bodyPr>
            <a:normAutofit/>
          </a:bodyPr>
          <a:lstStyle/>
          <a:p>
            <a:r>
              <a:rPr lang="nl-NL" dirty="0"/>
              <a:t>Wat behandelen we vandaag?</a:t>
            </a:r>
          </a:p>
        </p:txBody>
      </p:sp>
      <p:sp>
        <p:nvSpPr>
          <p:cNvPr id="3" name="Tijdelijke aanduiding voor inhoud 2">
            <a:extLst>
              <a:ext uri="{FF2B5EF4-FFF2-40B4-BE49-F238E27FC236}">
                <a16:creationId xmlns:a16="http://schemas.microsoft.com/office/drawing/2014/main" id="{F60B201A-02B3-437A-B9B7-DA580DBA44E7}"/>
              </a:ext>
            </a:extLst>
          </p:cNvPr>
          <p:cNvSpPr>
            <a:spLocks noGrp="1"/>
          </p:cNvSpPr>
          <p:nvPr>
            <p:ph idx="1"/>
          </p:nvPr>
        </p:nvSpPr>
        <p:spPr>
          <a:xfrm>
            <a:off x="3363864" y="2286000"/>
            <a:ext cx="7705164" cy="3581400"/>
          </a:xfrm>
        </p:spPr>
        <p:txBody>
          <a:bodyPr>
            <a:normAutofit/>
          </a:bodyPr>
          <a:lstStyle/>
          <a:p>
            <a:r>
              <a:rPr lang="nl-NL" dirty="0"/>
              <a:t>1 klanten</a:t>
            </a:r>
          </a:p>
          <a:p>
            <a:r>
              <a:rPr lang="nl-NL" dirty="0"/>
              <a:t>2 klanten en contact</a:t>
            </a:r>
          </a:p>
          <a:p>
            <a:r>
              <a:rPr lang="nl-NL" dirty="0"/>
              <a:t>3 klanten kantvriendelijk te woord staan</a:t>
            </a:r>
          </a:p>
          <a:p>
            <a:r>
              <a:rPr lang="nl-NL" dirty="0"/>
              <a:t>4 het begroeten van een klant</a:t>
            </a:r>
          </a:p>
        </p:txBody>
      </p:sp>
    </p:spTree>
    <p:extLst>
      <p:ext uri="{BB962C8B-B14F-4D97-AF65-F5344CB8AC3E}">
        <p14:creationId xmlns:p14="http://schemas.microsoft.com/office/powerpoint/2010/main" val="130722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0A3DA-6642-46B1-9F0D-16A5992A5AE2}"/>
              </a:ext>
            </a:extLst>
          </p:cNvPr>
          <p:cNvSpPr>
            <a:spLocks noGrp="1"/>
          </p:cNvSpPr>
          <p:nvPr>
            <p:ph type="title"/>
          </p:nvPr>
        </p:nvSpPr>
        <p:spPr>
          <a:xfrm>
            <a:off x="3363864" y="685800"/>
            <a:ext cx="7705164" cy="1485900"/>
          </a:xfrm>
        </p:spPr>
        <p:txBody>
          <a:bodyPr>
            <a:normAutofit/>
          </a:bodyPr>
          <a:lstStyle/>
          <a:p>
            <a:r>
              <a:rPr lang="nl-NL" dirty="0"/>
              <a:t>Klanten</a:t>
            </a:r>
          </a:p>
        </p:txBody>
      </p:sp>
      <p:sp>
        <p:nvSpPr>
          <p:cNvPr id="3" name="Tijdelijke aanduiding voor inhoud 2">
            <a:extLst>
              <a:ext uri="{FF2B5EF4-FFF2-40B4-BE49-F238E27FC236}">
                <a16:creationId xmlns:a16="http://schemas.microsoft.com/office/drawing/2014/main" id="{D4F9D9A3-461C-46A4-8D2C-82E11D170D51}"/>
              </a:ext>
            </a:extLst>
          </p:cNvPr>
          <p:cNvSpPr>
            <a:spLocks noGrp="1"/>
          </p:cNvSpPr>
          <p:nvPr>
            <p:ph idx="1"/>
          </p:nvPr>
        </p:nvSpPr>
        <p:spPr>
          <a:xfrm>
            <a:off x="3044411" y="1511559"/>
            <a:ext cx="8985664" cy="4994015"/>
          </a:xfrm>
        </p:spPr>
        <p:txBody>
          <a:bodyPr>
            <a:normAutofit fontScale="92500" lnSpcReduction="20000"/>
          </a:bodyPr>
          <a:lstStyle/>
          <a:p>
            <a:pPr marL="0" indent="0">
              <a:buNone/>
            </a:pPr>
            <a:r>
              <a:rPr lang="nl-NL" dirty="0"/>
              <a:t>Een klant noem je ook wel een opdrachtgever, cliënt of afnemer. Een klant is degene die een product of dienst afneemt bij een leverancier. </a:t>
            </a:r>
          </a:p>
          <a:p>
            <a:pPr marL="530352" lvl="1" indent="0">
              <a:buNone/>
            </a:pPr>
            <a:r>
              <a:rPr lang="nl-NL" dirty="0">
                <a:hlinkClick r:id="rId2" tooltip="Link delen"/>
              </a:rPr>
              <a:t>https://youtu.be/wmKmQaDFgzE</a:t>
            </a:r>
            <a:endParaRPr lang="nl-NL" dirty="0"/>
          </a:p>
          <a:p>
            <a:pPr marL="530352" lvl="1" indent="0">
              <a:buNone/>
            </a:pPr>
            <a:endParaRPr lang="nl-NL" dirty="0"/>
          </a:p>
          <a:p>
            <a:r>
              <a:rPr lang="nl-NL" dirty="0"/>
              <a:t>Interne klant, </a:t>
            </a:r>
          </a:p>
          <a:p>
            <a:pPr lvl="1"/>
            <a:r>
              <a:rPr lang="nl-NL" dirty="0"/>
              <a:t>een klant vanuit de zelfde organisatie </a:t>
            </a:r>
          </a:p>
          <a:p>
            <a:r>
              <a:rPr lang="nl-NL" dirty="0"/>
              <a:t>externe klant, </a:t>
            </a:r>
          </a:p>
          <a:p>
            <a:pPr lvl="1"/>
            <a:r>
              <a:rPr lang="nl-NL" dirty="0"/>
              <a:t>een klant vanuit een andere organisatie</a:t>
            </a:r>
          </a:p>
          <a:p>
            <a:r>
              <a:rPr lang="nl-NL" dirty="0"/>
              <a:t>Vaste klant,  </a:t>
            </a:r>
          </a:p>
          <a:p>
            <a:pPr lvl="1"/>
            <a:r>
              <a:rPr lang="nl-NL" dirty="0"/>
              <a:t>iemand die vaker iets bij het zelfde bedrijf heeft gekocht</a:t>
            </a:r>
          </a:p>
          <a:p>
            <a:r>
              <a:rPr lang="nl-NL" dirty="0"/>
              <a:t>Potentiele klant, </a:t>
            </a:r>
          </a:p>
          <a:p>
            <a:pPr lvl="1"/>
            <a:r>
              <a:rPr lang="nl-NL" dirty="0"/>
              <a:t>maakt voor het eerst gebruik van een dienst van het bedrijf en moet nog worden overtuigd.  </a:t>
            </a:r>
          </a:p>
          <a:p>
            <a:r>
              <a:rPr lang="nl-NL" dirty="0"/>
              <a:t>Onbekende klant, </a:t>
            </a:r>
          </a:p>
          <a:p>
            <a:pPr lvl="1"/>
            <a:r>
              <a:rPr lang="nl-NL" dirty="0"/>
              <a:t>kent het bedrijf nog niet of heeft er nog nooit van gehoord.  </a:t>
            </a:r>
          </a:p>
          <a:p>
            <a:endParaRPr lang="nl-NL" sz="1100" dirty="0"/>
          </a:p>
        </p:txBody>
      </p:sp>
    </p:spTree>
    <p:extLst>
      <p:ext uri="{BB962C8B-B14F-4D97-AF65-F5344CB8AC3E}">
        <p14:creationId xmlns:p14="http://schemas.microsoft.com/office/powerpoint/2010/main" val="325622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1B0985-5629-4EBA-8A61-E7B60D6EBCE6}"/>
              </a:ext>
            </a:extLst>
          </p:cNvPr>
          <p:cNvSpPr>
            <a:spLocks noGrp="1"/>
          </p:cNvSpPr>
          <p:nvPr>
            <p:ph type="title"/>
          </p:nvPr>
        </p:nvSpPr>
        <p:spPr>
          <a:xfrm>
            <a:off x="3363864" y="685800"/>
            <a:ext cx="7705164" cy="1485900"/>
          </a:xfrm>
        </p:spPr>
        <p:txBody>
          <a:bodyPr>
            <a:normAutofit/>
          </a:bodyPr>
          <a:lstStyle/>
          <a:p>
            <a:r>
              <a:rPr lang="nl-NL" dirty="0"/>
              <a:t>Klantcontact</a:t>
            </a:r>
          </a:p>
        </p:txBody>
      </p:sp>
      <p:sp>
        <p:nvSpPr>
          <p:cNvPr id="3" name="Tijdelijke aanduiding voor inhoud 2">
            <a:extLst>
              <a:ext uri="{FF2B5EF4-FFF2-40B4-BE49-F238E27FC236}">
                <a16:creationId xmlns:a16="http://schemas.microsoft.com/office/drawing/2014/main" id="{F2CB368C-0E8F-4871-8928-9547F340A465}"/>
              </a:ext>
            </a:extLst>
          </p:cNvPr>
          <p:cNvSpPr>
            <a:spLocks noGrp="1"/>
          </p:cNvSpPr>
          <p:nvPr>
            <p:ph idx="1"/>
          </p:nvPr>
        </p:nvSpPr>
        <p:spPr>
          <a:xfrm>
            <a:off x="3044410" y="1492897"/>
            <a:ext cx="8992080" cy="5038531"/>
          </a:xfrm>
        </p:spPr>
        <p:txBody>
          <a:bodyPr>
            <a:normAutofit/>
          </a:bodyPr>
          <a:lstStyle/>
          <a:p>
            <a:pPr marL="0" indent="0">
              <a:buNone/>
            </a:pPr>
            <a:r>
              <a:rPr lang="nl-NL" sz="1800" dirty="0"/>
              <a:t>Klantcontact vergroot de werkrelaties en vergroot het werkplezier. Vandaar dat klantcontact een belangrijk onderdeel is van ons werk. </a:t>
            </a:r>
          </a:p>
          <a:p>
            <a:pPr marL="0" indent="0">
              <a:buNone/>
            </a:pPr>
            <a:endParaRPr lang="nl-NL" sz="1800" dirty="0"/>
          </a:p>
          <a:p>
            <a:r>
              <a:rPr lang="nl-NL" sz="1800" b="1" dirty="0"/>
              <a:t>Wat is goed klantcontact</a:t>
            </a:r>
          </a:p>
          <a:p>
            <a:pPr lvl="1"/>
            <a:r>
              <a:rPr lang="nl-NL" sz="1800" dirty="0"/>
              <a:t>Dit betekend dat we tegenwoordig dat we accepteren dat klanten mondig zijn en serieus genomen willen worden. Klantcontact is voor veel organisaties de enige manier om zich te kunnen onderscheiden van hun concurrenten.</a:t>
            </a:r>
          </a:p>
          <a:p>
            <a:r>
              <a:rPr lang="nl-NL" sz="1800" b="1" dirty="0"/>
              <a:t>Vaardigheden die nodig zijn bij klantcontact, </a:t>
            </a:r>
          </a:p>
          <a:p>
            <a:pPr lvl="1"/>
            <a:r>
              <a:rPr lang="nl-NL" sz="1800" dirty="0"/>
              <a:t>Klantgericht, service gericht en relatiegericht</a:t>
            </a:r>
          </a:p>
          <a:p>
            <a:r>
              <a:rPr lang="nl-NL" sz="1800" b="1" dirty="0"/>
              <a:t>Representatief overkomen</a:t>
            </a:r>
          </a:p>
          <a:p>
            <a:pPr lvl="1"/>
            <a:r>
              <a:rPr lang="nl-NL" sz="1800" dirty="0"/>
              <a:t>Het presenteren van jouw bedrijf bij externe klanten / organisaties</a:t>
            </a:r>
          </a:p>
          <a:p>
            <a:r>
              <a:rPr lang="nl-NL" sz="1800" b="1" dirty="0"/>
              <a:t>Eerste indruk </a:t>
            </a:r>
          </a:p>
          <a:p>
            <a:pPr lvl="1"/>
            <a:r>
              <a:rPr lang="nl-NL" sz="1800" dirty="0"/>
              <a:t>Van het bedrijf, jij als werknemer en tegenwoordig ook Internet</a:t>
            </a:r>
          </a:p>
        </p:txBody>
      </p:sp>
    </p:spTree>
    <p:extLst>
      <p:ext uri="{BB962C8B-B14F-4D97-AF65-F5344CB8AC3E}">
        <p14:creationId xmlns:p14="http://schemas.microsoft.com/office/powerpoint/2010/main" val="2566685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CAA15-385E-4FB6-96C1-AC6F312E90BE}"/>
              </a:ext>
            </a:extLst>
          </p:cNvPr>
          <p:cNvSpPr>
            <a:spLocks noGrp="1"/>
          </p:cNvSpPr>
          <p:nvPr>
            <p:ph type="title"/>
          </p:nvPr>
        </p:nvSpPr>
        <p:spPr>
          <a:xfrm>
            <a:off x="3363864" y="685800"/>
            <a:ext cx="7705164" cy="1485900"/>
          </a:xfrm>
        </p:spPr>
        <p:txBody>
          <a:bodyPr>
            <a:normAutofit/>
          </a:bodyPr>
          <a:lstStyle/>
          <a:p>
            <a:r>
              <a:rPr lang="nl-NL" dirty="0"/>
              <a:t>Klanten kantvriendelijk te woord staan</a:t>
            </a:r>
          </a:p>
        </p:txBody>
      </p:sp>
      <p:sp>
        <p:nvSpPr>
          <p:cNvPr id="3" name="Tijdelijke aanduiding voor inhoud 2">
            <a:extLst>
              <a:ext uri="{FF2B5EF4-FFF2-40B4-BE49-F238E27FC236}">
                <a16:creationId xmlns:a16="http://schemas.microsoft.com/office/drawing/2014/main" id="{8BAEA1E9-D39D-4DE8-8BDB-A4A1B3FEC66A}"/>
              </a:ext>
            </a:extLst>
          </p:cNvPr>
          <p:cNvSpPr>
            <a:spLocks noGrp="1"/>
          </p:cNvSpPr>
          <p:nvPr>
            <p:ph idx="1"/>
          </p:nvPr>
        </p:nvSpPr>
        <p:spPr>
          <a:xfrm>
            <a:off x="3044410" y="2080727"/>
            <a:ext cx="9057394" cy="4506685"/>
          </a:xfrm>
        </p:spPr>
        <p:txBody>
          <a:bodyPr>
            <a:normAutofit lnSpcReduction="10000"/>
          </a:bodyPr>
          <a:lstStyle/>
          <a:p>
            <a:pPr marL="0" indent="0">
              <a:buNone/>
            </a:pPr>
            <a:r>
              <a:rPr lang="nl-NL" sz="1800" dirty="0"/>
              <a:t>Klanten ontvangen heeft veel te maken met de manier waarop je communiceert, zowel verbaal als non-verbaal. Bij een gastvrije ontvangst stel je de klant op zijn gemak. Maar niet iedere klant is hetzelfde. </a:t>
            </a:r>
            <a:endParaRPr lang="nl-NL" sz="1800" u="sng" dirty="0">
              <a:hlinkClick r:id="rId2">
                <a:extLst>
                  <a:ext uri="{A12FA001-AC4F-418D-AE19-62706E023703}">
                    <ahyp:hlinkClr xmlns:ahyp="http://schemas.microsoft.com/office/drawing/2018/hyperlinkcolor" val="tx"/>
                  </a:ext>
                </a:extLst>
              </a:hlinkClick>
            </a:endParaRPr>
          </a:p>
          <a:p>
            <a:endParaRPr lang="nl-NL" sz="1800" dirty="0">
              <a:hlinkClick r:id="rId2">
                <a:extLst>
                  <a:ext uri="{A12FA001-AC4F-418D-AE19-62706E023703}">
                    <ahyp:hlinkClr xmlns:ahyp="http://schemas.microsoft.com/office/drawing/2018/hyperlinkcolor" val="tx"/>
                  </a:ext>
                </a:extLst>
              </a:hlinkClick>
            </a:endParaRPr>
          </a:p>
          <a:p>
            <a:r>
              <a:rPr lang="nl-NL" sz="1800" dirty="0">
                <a:hlinkClick r:id="rId2">
                  <a:extLst>
                    <a:ext uri="{A12FA001-AC4F-418D-AE19-62706E023703}">
                      <ahyp:hlinkClr xmlns:ahyp="http://schemas.microsoft.com/office/drawing/2018/hyperlinkcolor" val="tx"/>
                    </a:ext>
                  </a:extLst>
                </a:hlinkClick>
              </a:rPr>
              <a:t>Klant op zijn gemak stellen</a:t>
            </a:r>
            <a:endParaRPr lang="nl-NL" sz="1800" dirty="0"/>
          </a:p>
          <a:p>
            <a:pPr lvl="1"/>
            <a:r>
              <a:rPr lang="nl-NL" sz="1800" dirty="0"/>
              <a:t>Kan door een openingszin, het aannemen van bijvoorbeeld de jas en of het aanbieden van een kop koffie. Je stelt de klant op zijn gemak.  </a:t>
            </a:r>
          </a:p>
          <a:p>
            <a:r>
              <a:rPr lang="nl-NL" sz="1800" dirty="0">
                <a:hlinkClick r:id="rId3">
                  <a:extLst>
                    <a:ext uri="{A12FA001-AC4F-418D-AE19-62706E023703}">
                      <ahyp:hlinkClr xmlns:ahyp="http://schemas.microsoft.com/office/drawing/2018/hyperlinkcolor" val="tx"/>
                    </a:ext>
                  </a:extLst>
                </a:hlinkClick>
              </a:rPr>
              <a:t>Naam onthouden</a:t>
            </a:r>
            <a:endParaRPr lang="nl-NL" sz="1800" dirty="0"/>
          </a:p>
          <a:p>
            <a:pPr lvl="1"/>
            <a:r>
              <a:rPr lang="nl-NL" sz="1800" dirty="0"/>
              <a:t>Zo krijgt de klant het idee dat je interesse in hem toont </a:t>
            </a:r>
          </a:p>
          <a:p>
            <a:r>
              <a:rPr lang="nl-NL" sz="1800" dirty="0">
                <a:hlinkClick r:id="rId4">
                  <a:extLst>
                    <a:ext uri="{A12FA001-AC4F-418D-AE19-62706E023703}">
                      <ahyp:hlinkClr xmlns:ahyp="http://schemas.microsoft.com/office/drawing/2018/hyperlinkcolor" val="tx"/>
                    </a:ext>
                  </a:extLst>
                </a:hlinkClick>
              </a:rPr>
              <a:t>Signalen</a:t>
            </a:r>
            <a:endParaRPr lang="nl-NL" sz="1800" dirty="0"/>
          </a:p>
          <a:p>
            <a:pPr lvl="1"/>
            <a:r>
              <a:rPr lang="nl-NL" sz="1800" dirty="0"/>
              <a:t>Het reageren over verschillende klantentypes en hier op inspringen. </a:t>
            </a:r>
          </a:p>
          <a:p>
            <a:r>
              <a:rPr lang="nl-NL" sz="1800" dirty="0">
                <a:hlinkClick r:id="rId5">
                  <a:extLst>
                    <a:ext uri="{A12FA001-AC4F-418D-AE19-62706E023703}">
                      <ahyp:hlinkClr xmlns:ahyp="http://schemas.microsoft.com/office/drawing/2018/hyperlinkcolor" val="tx"/>
                    </a:ext>
                  </a:extLst>
                </a:hlinkClick>
              </a:rPr>
              <a:t>Non-verbale signalen</a:t>
            </a:r>
            <a:endParaRPr lang="nl-NL" sz="1800" dirty="0"/>
          </a:p>
          <a:p>
            <a:pPr lvl="1"/>
            <a:r>
              <a:rPr lang="nl-NL" sz="1800" dirty="0"/>
              <a:t>Glimlachen, Oogcontact maken, Gezichtsuitdrukking, houding en stemgebruik </a:t>
            </a:r>
          </a:p>
          <a:p>
            <a:endParaRPr lang="nl-NL" sz="1300" dirty="0"/>
          </a:p>
        </p:txBody>
      </p:sp>
    </p:spTree>
    <p:extLst>
      <p:ext uri="{BB962C8B-B14F-4D97-AF65-F5344CB8AC3E}">
        <p14:creationId xmlns:p14="http://schemas.microsoft.com/office/powerpoint/2010/main" val="2114526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C03C4-E535-4239-B2CA-D8766B6CC46A}"/>
              </a:ext>
            </a:extLst>
          </p:cNvPr>
          <p:cNvSpPr>
            <a:spLocks noGrp="1"/>
          </p:cNvSpPr>
          <p:nvPr>
            <p:ph type="title"/>
          </p:nvPr>
        </p:nvSpPr>
        <p:spPr>
          <a:xfrm>
            <a:off x="3363864" y="685800"/>
            <a:ext cx="7705164" cy="1485900"/>
          </a:xfrm>
        </p:spPr>
        <p:txBody>
          <a:bodyPr>
            <a:normAutofit/>
          </a:bodyPr>
          <a:lstStyle/>
          <a:p>
            <a:r>
              <a:rPr lang="nl-NL" dirty="0"/>
              <a:t>Het begroeten van een klant</a:t>
            </a:r>
          </a:p>
        </p:txBody>
      </p:sp>
      <p:sp>
        <p:nvSpPr>
          <p:cNvPr id="3" name="Tijdelijke aanduiding voor inhoud 2">
            <a:extLst>
              <a:ext uri="{FF2B5EF4-FFF2-40B4-BE49-F238E27FC236}">
                <a16:creationId xmlns:a16="http://schemas.microsoft.com/office/drawing/2014/main" id="{FCB2DD8B-A94F-42AF-8433-62F1C2A42D28}"/>
              </a:ext>
            </a:extLst>
          </p:cNvPr>
          <p:cNvSpPr>
            <a:spLocks noGrp="1"/>
          </p:cNvSpPr>
          <p:nvPr>
            <p:ph idx="1"/>
          </p:nvPr>
        </p:nvSpPr>
        <p:spPr>
          <a:xfrm>
            <a:off x="3044410" y="1716833"/>
            <a:ext cx="8842790" cy="4935894"/>
          </a:xfrm>
        </p:spPr>
        <p:txBody>
          <a:bodyPr>
            <a:normAutofit lnSpcReduction="10000"/>
          </a:bodyPr>
          <a:lstStyle/>
          <a:p>
            <a:r>
              <a:rPr lang="nl-NL" sz="1800" dirty="0"/>
              <a:t>Het informeren van een klant begint logischerwijs altijd met een begroeting. De begroeting van klanten is essentieel tijdens het verkoopproces. Klanten die zijn begroet, zijn onder meer bereid langer te wachten, zijn loyaler en zijn beter in te schatten door de verkoper.</a:t>
            </a:r>
          </a:p>
          <a:p>
            <a:pPr marL="0" indent="0">
              <a:buNone/>
            </a:pPr>
            <a:endParaRPr lang="nl-NL" sz="1800" dirty="0"/>
          </a:p>
          <a:p>
            <a:r>
              <a:rPr lang="nl-NL" sz="1800" dirty="0">
                <a:hlinkClick r:id="rId2">
                  <a:extLst>
                    <a:ext uri="{A12FA001-AC4F-418D-AE19-62706E023703}">
                      <ahyp:hlinkClr xmlns:ahyp="http://schemas.microsoft.com/office/drawing/2018/hyperlinkcolor" val="tx"/>
                    </a:ext>
                  </a:extLst>
                </a:hlinkClick>
              </a:rPr>
              <a:t>Doel van begroeten</a:t>
            </a:r>
            <a:endParaRPr lang="nl-NL" sz="1800" dirty="0"/>
          </a:p>
          <a:p>
            <a:pPr lvl="1"/>
            <a:r>
              <a:rPr lang="nl-NL" sz="1800" i="0" dirty="0"/>
              <a:t>Het doel van een begroeting in een winkel is ervoor zorgen dat een klant zich op zijn gemak voelt</a:t>
            </a:r>
          </a:p>
          <a:p>
            <a:r>
              <a:rPr lang="nl-NL" sz="1800" b="1" dirty="0"/>
              <a:t>Hoe benader je een klant?</a:t>
            </a:r>
          </a:p>
          <a:p>
            <a:pPr lvl="1"/>
            <a:r>
              <a:rPr lang="nl-NL" sz="1800" i="0" dirty="0"/>
              <a:t>Storm niet gelijk op de klant af</a:t>
            </a:r>
          </a:p>
          <a:p>
            <a:pPr lvl="1"/>
            <a:r>
              <a:rPr lang="nl-NL" sz="1800" i="0" dirty="0"/>
              <a:t>Geef de klant een goede indruk</a:t>
            </a:r>
          </a:p>
          <a:p>
            <a:pPr lvl="1"/>
            <a:r>
              <a:rPr lang="nl-NL" sz="1800" i="0" dirty="0"/>
              <a:t>Stel geen open vraag</a:t>
            </a:r>
          </a:p>
          <a:p>
            <a:pPr lvl="1"/>
            <a:r>
              <a:rPr lang="nl-NL" sz="1800" i="0" dirty="0"/>
              <a:t>Loop altijd mee met de klant</a:t>
            </a:r>
          </a:p>
          <a:p>
            <a:endParaRPr lang="nl-NL" sz="1800" dirty="0">
              <a:hlinkClick r:id="rId3"/>
            </a:endParaRPr>
          </a:p>
          <a:p>
            <a:r>
              <a:rPr lang="nl-NL" sz="1800" dirty="0">
                <a:hlinkClick r:id="rId3"/>
              </a:rPr>
              <a:t>https://youtu.be/xrTxpecTFI0</a:t>
            </a:r>
            <a:endParaRPr lang="nl-NL" sz="1800" dirty="0"/>
          </a:p>
        </p:txBody>
      </p:sp>
    </p:spTree>
    <p:extLst>
      <p:ext uri="{BB962C8B-B14F-4D97-AF65-F5344CB8AC3E}">
        <p14:creationId xmlns:p14="http://schemas.microsoft.com/office/powerpoint/2010/main" val="229147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C6F75-C431-41BD-9A54-3C724344010E}"/>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3400" b="1" cap="all" dirty="0" err="1"/>
              <a:t>Persoonlijke</a:t>
            </a:r>
            <a:r>
              <a:rPr lang="en-US" sz="3400" cap="all" dirty="0"/>
              <a:t> </a:t>
            </a:r>
            <a:r>
              <a:rPr lang="en-US" sz="3400" b="1" cap="all" dirty="0" err="1"/>
              <a:t>vaardigheden</a:t>
            </a:r>
            <a:r>
              <a:rPr lang="en-US" sz="3400" cap="all" dirty="0"/>
              <a:t> </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CAECD7C7-FB5E-48EB-8178-9B640801E5EA}"/>
              </a:ext>
            </a:extLst>
          </p:cNvPr>
          <p:cNvPicPr>
            <a:picLocks noGrp="1" noChangeAspect="1"/>
          </p:cNvPicPr>
          <p:nvPr>
            <p:ph idx="1"/>
          </p:nvPr>
        </p:nvPicPr>
        <p:blipFill>
          <a:blip r:embed="rId2"/>
          <a:stretch>
            <a:fillRect/>
          </a:stretch>
        </p:blipFill>
        <p:spPr>
          <a:xfrm>
            <a:off x="316161" y="634028"/>
            <a:ext cx="7944944" cy="5855763"/>
          </a:xfrm>
          <a:prstGeom prst="rect">
            <a:avLst/>
          </a:prstGeom>
        </p:spPr>
      </p:pic>
    </p:spTree>
    <p:extLst>
      <p:ext uri="{BB962C8B-B14F-4D97-AF65-F5344CB8AC3E}">
        <p14:creationId xmlns:p14="http://schemas.microsoft.com/office/powerpoint/2010/main" val="861756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8324C0E1-19FF-4E36-B786-95E9FEA2AAC3}"/>
              </a:ext>
            </a:extLst>
          </p:cNvPr>
          <p:cNvSpPr>
            <a:spLocks noGrp="1"/>
          </p:cNvSpPr>
          <p:nvPr>
            <p:ph type="title"/>
          </p:nvPr>
        </p:nvSpPr>
        <p:spPr>
          <a:xfrm>
            <a:off x="640081" y="791570"/>
            <a:ext cx="4018839" cy="5262390"/>
          </a:xfrm>
        </p:spPr>
        <p:txBody>
          <a:bodyPr anchor="ctr">
            <a:normAutofit/>
          </a:bodyPr>
          <a:lstStyle/>
          <a:p>
            <a:pPr algn="r"/>
            <a:r>
              <a:rPr lang="nl-NL" sz="5400">
                <a:solidFill>
                  <a:schemeClr val="bg2"/>
                </a:solidFill>
              </a:rPr>
              <a:t>Filmpje opdracht 1 </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314766CC-2A82-411A-B999-406B608C1405}"/>
              </a:ext>
            </a:extLst>
          </p:cNvPr>
          <p:cNvSpPr>
            <a:spLocks noGrp="1"/>
          </p:cNvSpPr>
          <p:nvPr>
            <p:ph idx="1"/>
          </p:nvPr>
        </p:nvSpPr>
        <p:spPr>
          <a:xfrm>
            <a:off x="6176720" y="791570"/>
            <a:ext cx="4892308" cy="5262390"/>
          </a:xfrm>
        </p:spPr>
        <p:txBody>
          <a:bodyPr anchor="ctr">
            <a:normAutofit/>
          </a:bodyPr>
          <a:lstStyle/>
          <a:p>
            <a:r>
              <a:rPr lang="nl-NL" sz="1800">
                <a:hlinkClick r:id="rId2"/>
              </a:rPr>
              <a:t>https://youtu.be/MY9Dy-kf1qQ</a:t>
            </a:r>
            <a:endParaRPr lang="nl-NL" sz="1800"/>
          </a:p>
        </p:txBody>
      </p:sp>
    </p:spTree>
    <p:extLst>
      <p:ext uri="{BB962C8B-B14F-4D97-AF65-F5344CB8AC3E}">
        <p14:creationId xmlns:p14="http://schemas.microsoft.com/office/powerpoint/2010/main" val="5940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A23216D5-EA81-474D-8FE6-173A11837E89}"/>
              </a:ext>
            </a:extLst>
          </p:cNvPr>
          <p:cNvSpPr>
            <a:spLocks noGrp="1"/>
          </p:cNvSpPr>
          <p:nvPr>
            <p:ph type="title"/>
          </p:nvPr>
        </p:nvSpPr>
        <p:spPr>
          <a:xfrm>
            <a:off x="640081" y="791570"/>
            <a:ext cx="4018839" cy="5262390"/>
          </a:xfrm>
        </p:spPr>
        <p:txBody>
          <a:bodyPr anchor="ctr">
            <a:normAutofit/>
          </a:bodyPr>
          <a:lstStyle/>
          <a:p>
            <a:pPr algn="r"/>
            <a:r>
              <a:rPr lang="nl-NL" sz="5400">
                <a:solidFill>
                  <a:schemeClr val="bg2"/>
                </a:solidFill>
              </a:rPr>
              <a:t>Filmpje opdracht 2</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C5D83AE4-EDE6-46ED-934C-E85FC0BA56D0}"/>
              </a:ext>
            </a:extLst>
          </p:cNvPr>
          <p:cNvSpPr>
            <a:spLocks noGrp="1"/>
          </p:cNvSpPr>
          <p:nvPr>
            <p:ph idx="1"/>
          </p:nvPr>
        </p:nvSpPr>
        <p:spPr>
          <a:xfrm>
            <a:off x="6176720" y="791570"/>
            <a:ext cx="4892308" cy="5262390"/>
          </a:xfrm>
        </p:spPr>
        <p:txBody>
          <a:bodyPr anchor="ctr">
            <a:normAutofit/>
          </a:bodyPr>
          <a:lstStyle/>
          <a:p>
            <a:r>
              <a:rPr lang="nl-NL" sz="1800">
                <a:hlinkClick r:id="rId2" tooltip="Link delen"/>
              </a:rPr>
              <a:t>https://youtu.be/gLcQ-mMtaug</a:t>
            </a:r>
            <a:endParaRPr lang="nl-NL" sz="1800"/>
          </a:p>
        </p:txBody>
      </p:sp>
    </p:spTree>
    <p:extLst>
      <p:ext uri="{BB962C8B-B14F-4D97-AF65-F5344CB8AC3E}">
        <p14:creationId xmlns:p14="http://schemas.microsoft.com/office/powerpoint/2010/main" val="3918559731"/>
      </p:ext>
    </p:extLst>
  </p:cSld>
  <p:clrMapOvr>
    <a:masterClrMapping/>
  </p:clrMapOvr>
</p:sld>
</file>

<file path=ppt/theme/theme1.xml><?xml version="1.0" encoding="utf-8"?>
<a:theme xmlns:a="http://schemas.openxmlformats.org/drawingml/2006/main" name="Bijgesneden">
  <a:themeElements>
    <a:clrScheme name="Bijgesneden">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Bijgesneden">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ijgesneden">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otalTime>0</TotalTime>
  <Words>329</Words>
  <Application>Microsoft Office PowerPoint</Application>
  <PresentationFormat>Breedbeeld</PresentationFormat>
  <Paragraphs>60</Paragraphs>
  <Slides>9</Slides>
  <Notes>0</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9</vt:i4>
      </vt:variant>
    </vt:vector>
  </HeadingPairs>
  <TitlesOfParts>
    <vt:vector size="11" baseType="lpstr">
      <vt:lpstr>Franklin Gothic Book</vt:lpstr>
      <vt:lpstr>Bijgesneden</vt:lpstr>
      <vt:lpstr>Klant contact en verkoop </vt:lpstr>
      <vt:lpstr>Wat behandelen we vandaag?</vt:lpstr>
      <vt:lpstr>Klanten</vt:lpstr>
      <vt:lpstr>Klantcontact</vt:lpstr>
      <vt:lpstr>Klanten kantvriendelijk te woord staan</vt:lpstr>
      <vt:lpstr>Het begroeten van een klant</vt:lpstr>
      <vt:lpstr>Persoonlijke vaardigheden </vt:lpstr>
      <vt:lpstr>Filmpje opdracht 1 </vt:lpstr>
      <vt:lpstr>Filmpje opdracht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Klant contact en verkoop </dc:title>
  <dc:creator>Joey Danny Witte</dc:creator>
  <cp:lastModifiedBy>Joey Danny Witte</cp:lastModifiedBy>
  <cp:revision>1</cp:revision>
  <dcterms:created xsi:type="dcterms:W3CDTF">2019-11-25T08:10:45Z</dcterms:created>
  <dcterms:modified xsi:type="dcterms:W3CDTF">2019-11-25T08:10:50Z</dcterms:modified>
</cp:coreProperties>
</file>