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9" r:id="rId4"/>
    <p:sldId id="258" r:id="rId5"/>
    <p:sldId id="261" r:id="rId6"/>
    <p:sldId id="262" r:id="rId7"/>
    <p:sldId id="267" r:id="rId8"/>
    <p:sldId id="263" r:id="rId9"/>
    <p:sldId id="264" r:id="rId10"/>
    <p:sldId id="265"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6" autoAdjust="0"/>
    <p:restoredTop sz="94660"/>
  </p:normalViewPr>
  <p:slideViewPr>
    <p:cSldViewPr snapToGrid="0">
      <p:cViewPr varScale="1">
        <p:scale>
          <a:sx n="86" d="100"/>
          <a:sy n="86" d="100"/>
        </p:scale>
        <p:origin x="90" y="17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83F6F-5F38-0B03-5525-3B840575253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6E8AFD6-CE52-E76F-413C-F5B3B274E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87FA94F-0B61-EAC2-1FC1-2719DD1B3B7B}"/>
              </a:ext>
            </a:extLst>
          </p:cNvPr>
          <p:cNvSpPr>
            <a:spLocks noGrp="1"/>
          </p:cNvSpPr>
          <p:nvPr>
            <p:ph type="dt" sz="half" idx="10"/>
          </p:nvPr>
        </p:nvSpPr>
        <p:spPr/>
        <p:txBody>
          <a:bodyPr/>
          <a:lstStyle/>
          <a:p>
            <a:fld id="{4C903DBE-8FA9-4B00-8E35-841E1CD89F64}" type="datetimeFigureOut">
              <a:rPr lang="nl-NL" smtClean="0"/>
              <a:t>23-11-2023</a:t>
            </a:fld>
            <a:endParaRPr lang="nl-NL"/>
          </a:p>
        </p:txBody>
      </p:sp>
      <p:sp>
        <p:nvSpPr>
          <p:cNvPr id="5" name="Tijdelijke aanduiding voor voettekst 4">
            <a:extLst>
              <a:ext uri="{FF2B5EF4-FFF2-40B4-BE49-F238E27FC236}">
                <a16:creationId xmlns:a16="http://schemas.microsoft.com/office/drawing/2014/main" id="{60559EC8-0F1D-397F-9FED-EF20892035D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29E022-81FD-849B-5279-FE11A1B09B0D}"/>
              </a:ext>
            </a:extLst>
          </p:cNvPr>
          <p:cNvSpPr>
            <a:spLocks noGrp="1"/>
          </p:cNvSpPr>
          <p:nvPr>
            <p:ph type="sldNum" sz="quarter" idx="12"/>
          </p:nvPr>
        </p:nvSpPr>
        <p:spPr/>
        <p:txBody>
          <a:bodyPr/>
          <a:lstStyle/>
          <a:p>
            <a:fld id="{6A1DC07D-1291-44CD-88A5-516FF4FC5D88}" type="slidenum">
              <a:rPr lang="nl-NL" smtClean="0"/>
              <a:t>‹nr.›</a:t>
            </a:fld>
            <a:endParaRPr lang="nl-NL"/>
          </a:p>
        </p:txBody>
      </p:sp>
    </p:spTree>
    <p:extLst>
      <p:ext uri="{BB962C8B-B14F-4D97-AF65-F5344CB8AC3E}">
        <p14:creationId xmlns:p14="http://schemas.microsoft.com/office/powerpoint/2010/main" val="1750243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BC2101-A766-FFB7-93B0-A505BC5DD8D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06608F5-4662-E370-CA72-9C485957399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EF5492-A636-F5F7-2115-A07874E9D851}"/>
              </a:ext>
            </a:extLst>
          </p:cNvPr>
          <p:cNvSpPr>
            <a:spLocks noGrp="1"/>
          </p:cNvSpPr>
          <p:nvPr>
            <p:ph type="dt" sz="half" idx="10"/>
          </p:nvPr>
        </p:nvSpPr>
        <p:spPr/>
        <p:txBody>
          <a:bodyPr/>
          <a:lstStyle/>
          <a:p>
            <a:fld id="{4C903DBE-8FA9-4B00-8E35-841E1CD89F64}" type="datetimeFigureOut">
              <a:rPr lang="nl-NL" smtClean="0"/>
              <a:t>23-11-2023</a:t>
            </a:fld>
            <a:endParaRPr lang="nl-NL"/>
          </a:p>
        </p:txBody>
      </p:sp>
      <p:sp>
        <p:nvSpPr>
          <p:cNvPr id="5" name="Tijdelijke aanduiding voor voettekst 4">
            <a:extLst>
              <a:ext uri="{FF2B5EF4-FFF2-40B4-BE49-F238E27FC236}">
                <a16:creationId xmlns:a16="http://schemas.microsoft.com/office/drawing/2014/main" id="{DC535990-3AE5-6B6C-5286-E05D549213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AD0351-F6B5-E2B8-803A-71F3FF814D02}"/>
              </a:ext>
            </a:extLst>
          </p:cNvPr>
          <p:cNvSpPr>
            <a:spLocks noGrp="1"/>
          </p:cNvSpPr>
          <p:nvPr>
            <p:ph type="sldNum" sz="quarter" idx="12"/>
          </p:nvPr>
        </p:nvSpPr>
        <p:spPr/>
        <p:txBody>
          <a:bodyPr/>
          <a:lstStyle/>
          <a:p>
            <a:fld id="{6A1DC07D-1291-44CD-88A5-516FF4FC5D88}" type="slidenum">
              <a:rPr lang="nl-NL" smtClean="0"/>
              <a:t>‹nr.›</a:t>
            </a:fld>
            <a:endParaRPr lang="nl-NL"/>
          </a:p>
        </p:txBody>
      </p:sp>
    </p:spTree>
    <p:extLst>
      <p:ext uri="{BB962C8B-B14F-4D97-AF65-F5344CB8AC3E}">
        <p14:creationId xmlns:p14="http://schemas.microsoft.com/office/powerpoint/2010/main" val="82829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4CFF4FD-1CB5-5DF8-DBCD-B91A8084808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5F18462-FE10-DFED-FE62-3A091F6A7F7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1599AD-ACC3-88DA-1C5B-155E9E0A834D}"/>
              </a:ext>
            </a:extLst>
          </p:cNvPr>
          <p:cNvSpPr>
            <a:spLocks noGrp="1"/>
          </p:cNvSpPr>
          <p:nvPr>
            <p:ph type="dt" sz="half" idx="10"/>
          </p:nvPr>
        </p:nvSpPr>
        <p:spPr/>
        <p:txBody>
          <a:bodyPr/>
          <a:lstStyle/>
          <a:p>
            <a:fld id="{4C903DBE-8FA9-4B00-8E35-841E1CD89F64}" type="datetimeFigureOut">
              <a:rPr lang="nl-NL" smtClean="0"/>
              <a:t>23-11-2023</a:t>
            </a:fld>
            <a:endParaRPr lang="nl-NL"/>
          </a:p>
        </p:txBody>
      </p:sp>
      <p:sp>
        <p:nvSpPr>
          <p:cNvPr id="5" name="Tijdelijke aanduiding voor voettekst 4">
            <a:extLst>
              <a:ext uri="{FF2B5EF4-FFF2-40B4-BE49-F238E27FC236}">
                <a16:creationId xmlns:a16="http://schemas.microsoft.com/office/drawing/2014/main" id="{96D09E9D-7CD3-C318-B972-90D21E1C20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A45BDD-1EB8-F6B8-DD77-D1710F8403CC}"/>
              </a:ext>
            </a:extLst>
          </p:cNvPr>
          <p:cNvSpPr>
            <a:spLocks noGrp="1"/>
          </p:cNvSpPr>
          <p:nvPr>
            <p:ph type="sldNum" sz="quarter" idx="12"/>
          </p:nvPr>
        </p:nvSpPr>
        <p:spPr/>
        <p:txBody>
          <a:bodyPr/>
          <a:lstStyle/>
          <a:p>
            <a:fld id="{6A1DC07D-1291-44CD-88A5-516FF4FC5D88}" type="slidenum">
              <a:rPr lang="nl-NL" smtClean="0"/>
              <a:t>‹nr.›</a:t>
            </a:fld>
            <a:endParaRPr lang="nl-NL"/>
          </a:p>
        </p:txBody>
      </p:sp>
    </p:spTree>
    <p:extLst>
      <p:ext uri="{BB962C8B-B14F-4D97-AF65-F5344CB8AC3E}">
        <p14:creationId xmlns:p14="http://schemas.microsoft.com/office/powerpoint/2010/main" val="310272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8D7844-1B38-644F-966E-932C777DACD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BB149A1-88EB-7789-CF6D-1D25FE690CD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BC84EDB-5F41-5364-B5AC-C4BB6237E170}"/>
              </a:ext>
            </a:extLst>
          </p:cNvPr>
          <p:cNvSpPr>
            <a:spLocks noGrp="1"/>
          </p:cNvSpPr>
          <p:nvPr>
            <p:ph type="dt" sz="half" idx="10"/>
          </p:nvPr>
        </p:nvSpPr>
        <p:spPr/>
        <p:txBody>
          <a:bodyPr/>
          <a:lstStyle/>
          <a:p>
            <a:fld id="{4C903DBE-8FA9-4B00-8E35-841E1CD89F64}" type="datetimeFigureOut">
              <a:rPr lang="nl-NL" smtClean="0"/>
              <a:t>23-11-2023</a:t>
            </a:fld>
            <a:endParaRPr lang="nl-NL"/>
          </a:p>
        </p:txBody>
      </p:sp>
      <p:sp>
        <p:nvSpPr>
          <p:cNvPr id="5" name="Tijdelijke aanduiding voor voettekst 4">
            <a:extLst>
              <a:ext uri="{FF2B5EF4-FFF2-40B4-BE49-F238E27FC236}">
                <a16:creationId xmlns:a16="http://schemas.microsoft.com/office/drawing/2014/main" id="{57432D41-EC81-C7B3-63AE-52F6863101F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E220F1-4E7D-23F6-1F8C-310312075370}"/>
              </a:ext>
            </a:extLst>
          </p:cNvPr>
          <p:cNvSpPr>
            <a:spLocks noGrp="1"/>
          </p:cNvSpPr>
          <p:nvPr>
            <p:ph type="sldNum" sz="quarter" idx="12"/>
          </p:nvPr>
        </p:nvSpPr>
        <p:spPr/>
        <p:txBody>
          <a:bodyPr/>
          <a:lstStyle/>
          <a:p>
            <a:fld id="{6A1DC07D-1291-44CD-88A5-516FF4FC5D88}" type="slidenum">
              <a:rPr lang="nl-NL" smtClean="0"/>
              <a:t>‹nr.›</a:t>
            </a:fld>
            <a:endParaRPr lang="nl-NL"/>
          </a:p>
        </p:txBody>
      </p:sp>
    </p:spTree>
    <p:extLst>
      <p:ext uri="{BB962C8B-B14F-4D97-AF65-F5344CB8AC3E}">
        <p14:creationId xmlns:p14="http://schemas.microsoft.com/office/powerpoint/2010/main" val="85452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DEF15-05DC-B373-DCFF-68032A659C2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7113072-E9E5-E6F3-CBAF-E4B2C18E1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086D3D1-F938-27D9-42D2-ACE91BF84350}"/>
              </a:ext>
            </a:extLst>
          </p:cNvPr>
          <p:cNvSpPr>
            <a:spLocks noGrp="1"/>
          </p:cNvSpPr>
          <p:nvPr>
            <p:ph type="dt" sz="half" idx="10"/>
          </p:nvPr>
        </p:nvSpPr>
        <p:spPr/>
        <p:txBody>
          <a:bodyPr/>
          <a:lstStyle/>
          <a:p>
            <a:fld id="{4C903DBE-8FA9-4B00-8E35-841E1CD89F64}" type="datetimeFigureOut">
              <a:rPr lang="nl-NL" smtClean="0"/>
              <a:t>23-11-2023</a:t>
            </a:fld>
            <a:endParaRPr lang="nl-NL"/>
          </a:p>
        </p:txBody>
      </p:sp>
      <p:sp>
        <p:nvSpPr>
          <p:cNvPr id="5" name="Tijdelijke aanduiding voor voettekst 4">
            <a:extLst>
              <a:ext uri="{FF2B5EF4-FFF2-40B4-BE49-F238E27FC236}">
                <a16:creationId xmlns:a16="http://schemas.microsoft.com/office/drawing/2014/main" id="{A7CE35BA-5853-CEA3-F314-3A1C061DE7A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B30CD2-9BE4-FC0B-413B-DC57893188FF}"/>
              </a:ext>
            </a:extLst>
          </p:cNvPr>
          <p:cNvSpPr>
            <a:spLocks noGrp="1"/>
          </p:cNvSpPr>
          <p:nvPr>
            <p:ph type="sldNum" sz="quarter" idx="12"/>
          </p:nvPr>
        </p:nvSpPr>
        <p:spPr/>
        <p:txBody>
          <a:bodyPr/>
          <a:lstStyle/>
          <a:p>
            <a:fld id="{6A1DC07D-1291-44CD-88A5-516FF4FC5D88}" type="slidenum">
              <a:rPr lang="nl-NL" smtClean="0"/>
              <a:t>‹nr.›</a:t>
            </a:fld>
            <a:endParaRPr lang="nl-NL"/>
          </a:p>
        </p:txBody>
      </p:sp>
    </p:spTree>
    <p:extLst>
      <p:ext uri="{BB962C8B-B14F-4D97-AF65-F5344CB8AC3E}">
        <p14:creationId xmlns:p14="http://schemas.microsoft.com/office/powerpoint/2010/main" val="42423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EB1AA-222C-BF60-1CC3-793BC997412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7F52FCC-2841-9C3F-575E-26D06FF47A9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3FD1036-354F-7040-C073-0A80E866AA4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C6CA4F8-8FF0-C496-6848-D6022BE83B5C}"/>
              </a:ext>
            </a:extLst>
          </p:cNvPr>
          <p:cNvSpPr>
            <a:spLocks noGrp="1"/>
          </p:cNvSpPr>
          <p:nvPr>
            <p:ph type="dt" sz="half" idx="10"/>
          </p:nvPr>
        </p:nvSpPr>
        <p:spPr/>
        <p:txBody>
          <a:bodyPr/>
          <a:lstStyle/>
          <a:p>
            <a:fld id="{4C903DBE-8FA9-4B00-8E35-841E1CD89F64}" type="datetimeFigureOut">
              <a:rPr lang="nl-NL" smtClean="0"/>
              <a:t>23-11-2023</a:t>
            </a:fld>
            <a:endParaRPr lang="nl-NL"/>
          </a:p>
        </p:txBody>
      </p:sp>
      <p:sp>
        <p:nvSpPr>
          <p:cNvPr id="6" name="Tijdelijke aanduiding voor voettekst 5">
            <a:extLst>
              <a:ext uri="{FF2B5EF4-FFF2-40B4-BE49-F238E27FC236}">
                <a16:creationId xmlns:a16="http://schemas.microsoft.com/office/drawing/2014/main" id="{385E8AA9-588F-4A54-04D9-2839F41778D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380B544-8795-AA8E-9899-90FF35511807}"/>
              </a:ext>
            </a:extLst>
          </p:cNvPr>
          <p:cNvSpPr>
            <a:spLocks noGrp="1"/>
          </p:cNvSpPr>
          <p:nvPr>
            <p:ph type="sldNum" sz="quarter" idx="12"/>
          </p:nvPr>
        </p:nvSpPr>
        <p:spPr/>
        <p:txBody>
          <a:bodyPr/>
          <a:lstStyle/>
          <a:p>
            <a:fld id="{6A1DC07D-1291-44CD-88A5-516FF4FC5D88}" type="slidenum">
              <a:rPr lang="nl-NL" smtClean="0"/>
              <a:t>‹nr.›</a:t>
            </a:fld>
            <a:endParaRPr lang="nl-NL"/>
          </a:p>
        </p:txBody>
      </p:sp>
    </p:spTree>
    <p:extLst>
      <p:ext uri="{BB962C8B-B14F-4D97-AF65-F5344CB8AC3E}">
        <p14:creationId xmlns:p14="http://schemas.microsoft.com/office/powerpoint/2010/main" val="39780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97E798-4DCA-4F34-D923-748EFA3A8CD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1EF88CB-A38F-C104-93B5-23F81366FC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97E950D-2B7C-6BAD-8F6B-86C806CF03D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CD840A1-F613-F60E-ACFF-9ACAB275C3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03B507E-2F16-0942-8D06-35EA7C91302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3E7D731-8D11-C95E-BE3D-1F13CE5ECB25}"/>
              </a:ext>
            </a:extLst>
          </p:cNvPr>
          <p:cNvSpPr>
            <a:spLocks noGrp="1"/>
          </p:cNvSpPr>
          <p:nvPr>
            <p:ph type="dt" sz="half" idx="10"/>
          </p:nvPr>
        </p:nvSpPr>
        <p:spPr/>
        <p:txBody>
          <a:bodyPr/>
          <a:lstStyle/>
          <a:p>
            <a:fld id="{4C903DBE-8FA9-4B00-8E35-841E1CD89F64}" type="datetimeFigureOut">
              <a:rPr lang="nl-NL" smtClean="0"/>
              <a:t>23-11-2023</a:t>
            </a:fld>
            <a:endParaRPr lang="nl-NL"/>
          </a:p>
        </p:txBody>
      </p:sp>
      <p:sp>
        <p:nvSpPr>
          <p:cNvPr id="8" name="Tijdelijke aanduiding voor voettekst 7">
            <a:extLst>
              <a:ext uri="{FF2B5EF4-FFF2-40B4-BE49-F238E27FC236}">
                <a16:creationId xmlns:a16="http://schemas.microsoft.com/office/drawing/2014/main" id="{3EA985EC-9EB0-913D-2FED-AB4C6DF51C9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2C74EB7-22FF-4CB8-0123-00932ECF7BC5}"/>
              </a:ext>
            </a:extLst>
          </p:cNvPr>
          <p:cNvSpPr>
            <a:spLocks noGrp="1"/>
          </p:cNvSpPr>
          <p:nvPr>
            <p:ph type="sldNum" sz="quarter" idx="12"/>
          </p:nvPr>
        </p:nvSpPr>
        <p:spPr/>
        <p:txBody>
          <a:bodyPr/>
          <a:lstStyle/>
          <a:p>
            <a:fld id="{6A1DC07D-1291-44CD-88A5-516FF4FC5D88}" type="slidenum">
              <a:rPr lang="nl-NL" smtClean="0"/>
              <a:t>‹nr.›</a:t>
            </a:fld>
            <a:endParaRPr lang="nl-NL"/>
          </a:p>
        </p:txBody>
      </p:sp>
    </p:spTree>
    <p:extLst>
      <p:ext uri="{BB962C8B-B14F-4D97-AF65-F5344CB8AC3E}">
        <p14:creationId xmlns:p14="http://schemas.microsoft.com/office/powerpoint/2010/main" val="380122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8D72D-274F-6040-3313-BA2B66D14AB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9AD2BA1-518A-FF32-310F-A21DD94173B0}"/>
              </a:ext>
            </a:extLst>
          </p:cNvPr>
          <p:cNvSpPr>
            <a:spLocks noGrp="1"/>
          </p:cNvSpPr>
          <p:nvPr>
            <p:ph type="dt" sz="half" idx="10"/>
          </p:nvPr>
        </p:nvSpPr>
        <p:spPr/>
        <p:txBody>
          <a:bodyPr/>
          <a:lstStyle/>
          <a:p>
            <a:fld id="{4C903DBE-8FA9-4B00-8E35-841E1CD89F64}" type="datetimeFigureOut">
              <a:rPr lang="nl-NL" smtClean="0"/>
              <a:t>23-11-2023</a:t>
            </a:fld>
            <a:endParaRPr lang="nl-NL"/>
          </a:p>
        </p:txBody>
      </p:sp>
      <p:sp>
        <p:nvSpPr>
          <p:cNvPr id="4" name="Tijdelijke aanduiding voor voettekst 3">
            <a:extLst>
              <a:ext uri="{FF2B5EF4-FFF2-40B4-BE49-F238E27FC236}">
                <a16:creationId xmlns:a16="http://schemas.microsoft.com/office/drawing/2014/main" id="{C45CB0F4-E520-43DB-F814-DEC4031F3D3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CD5B83B-1C1E-D6C4-7F3B-C2EA9D42C959}"/>
              </a:ext>
            </a:extLst>
          </p:cNvPr>
          <p:cNvSpPr>
            <a:spLocks noGrp="1"/>
          </p:cNvSpPr>
          <p:nvPr>
            <p:ph type="sldNum" sz="quarter" idx="12"/>
          </p:nvPr>
        </p:nvSpPr>
        <p:spPr/>
        <p:txBody>
          <a:bodyPr/>
          <a:lstStyle/>
          <a:p>
            <a:fld id="{6A1DC07D-1291-44CD-88A5-516FF4FC5D88}" type="slidenum">
              <a:rPr lang="nl-NL" smtClean="0"/>
              <a:t>‹nr.›</a:t>
            </a:fld>
            <a:endParaRPr lang="nl-NL"/>
          </a:p>
        </p:txBody>
      </p:sp>
    </p:spTree>
    <p:extLst>
      <p:ext uri="{BB962C8B-B14F-4D97-AF65-F5344CB8AC3E}">
        <p14:creationId xmlns:p14="http://schemas.microsoft.com/office/powerpoint/2010/main" val="245298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9E5AE09-59C0-E0AC-C620-A88C49467938}"/>
              </a:ext>
            </a:extLst>
          </p:cNvPr>
          <p:cNvSpPr>
            <a:spLocks noGrp="1"/>
          </p:cNvSpPr>
          <p:nvPr>
            <p:ph type="dt" sz="half" idx="10"/>
          </p:nvPr>
        </p:nvSpPr>
        <p:spPr/>
        <p:txBody>
          <a:bodyPr/>
          <a:lstStyle/>
          <a:p>
            <a:fld id="{4C903DBE-8FA9-4B00-8E35-841E1CD89F64}" type="datetimeFigureOut">
              <a:rPr lang="nl-NL" smtClean="0"/>
              <a:t>23-11-2023</a:t>
            </a:fld>
            <a:endParaRPr lang="nl-NL"/>
          </a:p>
        </p:txBody>
      </p:sp>
      <p:sp>
        <p:nvSpPr>
          <p:cNvPr id="3" name="Tijdelijke aanduiding voor voettekst 2">
            <a:extLst>
              <a:ext uri="{FF2B5EF4-FFF2-40B4-BE49-F238E27FC236}">
                <a16:creationId xmlns:a16="http://schemas.microsoft.com/office/drawing/2014/main" id="{517A2239-C414-C941-37CA-6EA59E3BF4F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7E09218-8B6C-C889-F9C5-354A349C10C3}"/>
              </a:ext>
            </a:extLst>
          </p:cNvPr>
          <p:cNvSpPr>
            <a:spLocks noGrp="1"/>
          </p:cNvSpPr>
          <p:nvPr>
            <p:ph type="sldNum" sz="quarter" idx="12"/>
          </p:nvPr>
        </p:nvSpPr>
        <p:spPr/>
        <p:txBody>
          <a:bodyPr/>
          <a:lstStyle/>
          <a:p>
            <a:fld id="{6A1DC07D-1291-44CD-88A5-516FF4FC5D88}" type="slidenum">
              <a:rPr lang="nl-NL" smtClean="0"/>
              <a:t>‹nr.›</a:t>
            </a:fld>
            <a:endParaRPr lang="nl-NL"/>
          </a:p>
        </p:txBody>
      </p:sp>
    </p:spTree>
    <p:extLst>
      <p:ext uri="{BB962C8B-B14F-4D97-AF65-F5344CB8AC3E}">
        <p14:creationId xmlns:p14="http://schemas.microsoft.com/office/powerpoint/2010/main" val="116578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EBD2C-E869-476A-59E9-72DFFE9342D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B2624E1-4779-A548-287A-F44170C1C4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82198F4-EC89-38B5-CABE-DB8E2528B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02FCB79-A493-E631-35C8-B7A350C68505}"/>
              </a:ext>
            </a:extLst>
          </p:cNvPr>
          <p:cNvSpPr>
            <a:spLocks noGrp="1"/>
          </p:cNvSpPr>
          <p:nvPr>
            <p:ph type="dt" sz="half" idx="10"/>
          </p:nvPr>
        </p:nvSpPr>
        <p:spPr/>
        <p:txBody>
          <a:bodyPr/>
          <a:lstStyle/>
          <a:p>
            <a:fld id="{4C903DBE-8FA9-4B00-8E35-841E1CD89F64}" type="datetimeFigureOut">
              <a:rPr lang="nl-NL" smtClean="0"/>
              <a:t>23-11-2023</a:t>
            </a:fld>
            <a:endParaRPr lang="nl-NL"/>
          </a:p>
        </p:txBody>
      </p:sp>
      <p:sp>
        <p:nvSpPr>
          <p:cNvPr id="6" name="Tijdelijke aanduiding voor voettekst 5">
            <a:extLst>
              <a:ext uri="{FF2B5EF4-FFF2-40B4-BE49-F238E27FC236}">
                <a16:creationId xmlns:a16="http://schemas.microsoft.com/office/drawing/2014/main" id="{1BC7F621-541D-4E0A-4719-45C2F6A4C2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5702B16-82F8-00E3-BC75-9E6D815FC0BC}"/>
              </a:ext>
            </a:extLst>
          </p:cNvPr>
          <p:cNvSpPr>
            <a:spLocks noGrp="1"/>
          </p:cNvSpPr>
          <p:nvPr>
            <p:ph type="sldNum" sz="quarter" idx="12"/>
          </p:nvPr>
        </p:nvSpPr>
        <p:spPr/>
        <p:txBody>
          <a:bodyPr/>
          <a:lstStyle/>
          <a:p>
            <a:fld id="{6A1DC07D-1291-44CD-88A5-516FF4FC5D88}" type="slidenum">
              <a:rPr lang="nl-NL" smtClean="0"/>
              <a:t>‹nr.›</a:t>
            </a:fld>
            <a:endParaRPr lang="nl-NL"/>
          </a:p>
        </p:txBody>
      </p:sp>
    </p:spTree>
    <p:extLst>
      <p:ext uri="{BB962C8B-B14F-4D97-AF65-F5344CB8AC3E}">
        <p14:creationId xmlns:p14="http://schemas.microsoft.com/office/powerpoint/2010/main" val="292956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847A9B-3B5A-808F-DA17-B4904E3543C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AF199EA-9E62-0C22-CFD2-E8B8C7170E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8974D50-6ADE-B041-FE37-D930B7DB1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4D7CE5E-85F9-2F36-8E59-0FD9AAAD347C}"/>
              </a:ext>
            </a:extLst>
          </p:cNvPr>
          <p:cNvSpPr>
            <a:spLocks noGrp="1"/>
          </p:cNvSpPr>
          <p:nvPr>
            <p:ph type="dt" sz="half" idx="10"/>
          </p:nvPr>
        </p:nvSpPr>
        <p:spPr/>
        <p:txBody>
          <a:bodyPr/>
          <a:lstStyle/>
          <a:p>
            <a:fld id="{4C903DBE-8FA9-4B00-8E35-841E1CD89F64}" type="datetimeFigureOut">
              <a:rPr lang="nl-NL" smtClean="0"/>
              <a:t>23-11-2023</a:t>
            </a:fld>
            <a:endParaRPr lang="nl-NL"/>
          </a:p>
        </p:txBody>
      </p:sp>
      <p:sp>
        <p:nvSpPr>
          <p:cNvPr id="6" name="Tijdelijke aanduiding voor voettekst 5">
            <a:extLst>
              <a:ext uri="{FF2B5EF4-FFF2-40B4-BE49-F238E27FC236}">
                <a16:creationId xmlns:a16="http://schemas.microsoft.com/office/drawing/2014/main" id="{10D7E847-D5E4-1294-E6FD-A7D941C04BB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BE0A0E9-BFE0-5100-B497-346128EFA066}"/>
              </a:ext>
            </a:extLst>
          </p:cNvPr>
          <p:cNvSpPr>
            <a:spLocks noGrp="1"/>
          </p:cNvSpPr>
          <p:nvPr>
            <p:ph type="sldNum" sz="quarter" idx="12"/>
          </p:nvPr>
        </p:nvSpPr>
        <p:spPr/>
        <p:txBody>
          <a:bodyPr/>
          <a:lstStyle/>
          <a:p>
            <a:fld id="{6A1DC07D-1291-44CD-88A5-516FF4FC5D88}" type="slidenum">
              <a:rPr lang="nl-NL" smtClean="0"/>
              <a:t>‹nr.›</a:t>
            </a:fld>
            <a:endParaRPr lang="nl-NL"/>
          </a:p>
        </p:txBody>
      </p:sp>
    </p:spTree>
    <p:extLst>
      <p:ext uri="{BB962C8B-B14F-4D97-AF65-F5344CB8AC3E}">
        <p14:creationId xmlns:p14="http://schemas.microsoft.com/office/powerpoint/2010/main" val="404309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1FAE1C4-12F3-B0F5-3C60-CC144D549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F1592EA-28AB-CCA4-0FB2-BA8BCF8C59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F8EA799-42FF-4CF1-81E6-A170C14AA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03DBE-8FA9-4B00-8E35-841E1CD89F64}" type="datetimeFigureOut">
              <a:rPr lang="nl-NL" smtClean="0"/>
              <a:t>23-11-2023</a:t>
            </a:fld>
            <a:endParaRPr lang="nl-NL"/>
          </a:p>
        </p:txBody>
      </p:sp>
      <p:sp>
        <p:nvSpPr>
          <p:cNvPr id="5" name="Tijdelijke aanduiding voor voettekst 4">
            <a:extLst>
              <a:ext uri="{FF2B5EF4-FFF2-40B4-BE49-F238E27FC236}">
                <a16:creationId xmlns:a16="http://schemas.microsoft.com/office/drawing/2014/main" id="{2C484DF8-866B-1B4A-C0B8-99F1C3B34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2A76365-7E55-9B09-B5C0-565AD0E650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DC07D-1291-44CD-88A5-516FF4FC5D88}" type="slidenum">
              <a:rPr lang="nl-NL" smtClean="0"/>
              <a:t>‹nr.›</a:t>
            </a:fld>
            <a:endParaRPr lang="nl-NL"/>
          </a:p>
        </p:txBody>
      </p:sp>
    </p:spTree>
    <p:extLst>
      <p:ext uri="{BB962C8B-B14F-4D97-AF65-F5344CB8AC3E}">
        <p14:creationId xmlns:p14="http://schemas.microsoft.com/office/powerpoint/2010/main" val="3103113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0644"/>
                </a:solidFill>
                <a:latin typeface="Arial" panose="020B0604020202020204" pitchFamily="34" charset="0"/>
                <a:cs typeface="Arial" panose="020B0604020202020204" pitchFamily="34" charset="0"/>
              </a:rPr>
              <a:t>Marktverkenning</a:t>
            </a:r>
            <a:endParaRPr lang="nl-NL" sz="4400" dirty="0">
              <a:solidFill>
                <a:srgbClr val="000644"/>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De nieuwe economie</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Marktverkenning</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Financieel management</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De verborgen impact</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Ondernemen</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Samenwerken</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5510891"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Uitwerking Hoofdstuk 3</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Markt ontwikkeling</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Concurrentie analyse</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SWOT-analyse</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rgbClr val="000644"/>
                          </a:solidFill>
                          <a:latin typeface="+mn-lt"/>
                          <a:ea typeface="+mn-ea"/>
                          <a:cs typeface="+mn-cs"/>
                        </a:rPr>
                        <a:t>Week 2</a:t>
                      </a: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latin typeface="+mn-lt"/>
                          <a:ea typeface="+mn-ea"/>
                          <a:cs typeface="+mn-cs"/>
                        </a:rPr>
                        <a:t>Week 4</a:t>
                      </a:r>
                    </a:p>
                  </a:txBody>
                  <a:tcPr anchor="ctr"/>
                </a:tc>
                <a:tc>
                  <a:txBody>
                    <a:bodyPr/>
                    <a:lstStyle/>
                    <a:p>
                      <a:pPr algn="ctr"/>
                      <a:r>
                        <a:rPr lang="nl-NL" sz="1200" b="1" kern="1200" dirty="0">
                          <a:solidFill>
                            <a:schemeClr val="bg1">
                              <a:lumMod val="85000"/>
                            </a:schemeClr>
                          </a:solidFill>
                          <a:latin typeface="+mn-lt"/>
                          <a:ea typeface="+mn-ea"/>
                          <a:cs typeface="+mn-cs"/>
                        </a:rPr>
                        <a:t>Week 5</a:t>
                      </a: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Ondernemingsplan</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Vlog</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9" name="Freeform: Shape 4108">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11" name="Freeform: Shape 4110">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E309241-4EC5-59F5-258E-EE2EF31C4BB9}"/>
              </a:ext>
            </a:extLst>
          </p:cNvPr>
          <p:cNvSpPr>
            <a:spLocks noGrp="1"/>
          </p:cNvSpPr>
          <p:nvPr>
            <p:ph type="title"/>
          </p:nvPr>
        </p:nvSpPr>
        <p:spPr>
          <a:xfrm>
            <a:off x="371094" y="1161288"/>
            <a:ext cx="3438144" cy="1239012"/>
          </a:xfrm>
        </p:spPr>
        <p:txBody>
          <a:bodyPr anchor="ctr">
            <a:normAutofit/>
          </a:bodyPr>
          <a:lstStyle/>
          <a:p>
            <a:r>
              <a:rPr lang="nl-NL" sz="2200" b="1"/>
              <a:t>7. De belangrijkste punten uit de SWOT-analyse beschrijven </a:t>
            </a:r>
            <a:br>
              <a:rPr lang="nl-NL" sz="2200"/>
            </a:br>
            <a:endParaRPr lang="nl-NL" sz="2200"/>
          </a:p>
        </p:txBody>
      </p:sp>
      <p:sp>
        <p:nvSpPr>
          <p:cNvPr id="4113" name="Rectangle 4112">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15" name="Rectangle 41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4F3D18F-823B-B6C6-7A74-DFFE9344076D}"/>
              </a:ext>
            </a:extLst>
          </p:cNvPr>
          <p:cNvSpPr>
            <a:spLocks noGrp="1"/>
          </p:cNvSpPr>
          <p:nvPr>
            <p:ph idx="1"/>
          </p:nvPr>
        </p:nvSpPr>
        <p:spPr>
          <a:xfrm>
            <a:off x="371094" y="2718054"/>
            <a:ext cx="3438906" cy="3207258"/>
          </a:xfrm>
        </p:spPr>
        <p:txBody>
          <a:bodyPr anchor="t">
            <a:normAutofit/>
          </a:bodyPr>
          <a:lstStyle/>
          <a:p>
            <a:pPr marL="0" indent="0">
              <a:buNone/>
            </a:pPr>
            <a:r>
              <a:rPr lang="nl-NL" sz="1700" b="1" dirty="0"/>
              <a:t>Hoe doe je dit?</a:t>
            </a:r>
          </a:p>
          <a:p>
            <a:pPr marL="0" indent="0">
              <a:buNone/>
            </a:pPr>
            <a:r>
              <a:rPr lang="nl-NL" sz="1700" dirty="0"/>
              <a:t>Beschrijf voor jullie de belangrijkste punten uit de SWOT-analyse. Dit worden jullie </a:t>
            </a:r>
            <a:r>
              <a:rPr lang="nl-NL" sz="1700" b="1" dirty="0"/>
              <a:t>USP!</a:t>
            </a:r>
          </a:p>
          <a:p>
            <a:pPr marL="0" indent="0">
              <a:buNone/>
            </a:pPr>
            <a:endParaRPr lang="nl-NL" sz="1700" b="1" dirty="0"/>
          </a:p>
          <a:p>
            <a:pPr marL="0" indent="0">
              <a:buNone/>
            </a:pPr>
            <a:r>
              <a:rPr lang="nl-NL" sz="1700"/>
              <a:t>Leg uit wat je met de USP wilt gaan doen!</a:t>
            </a:r>
          </a:p>
        </p:txBody>
      </p:sp>
      <p:pic>
        <p:nvPicPr>
          <p:cNvPr id="4102" name="Picture 6" descr="USP voorbeelden – 15 Unique Selling Points ter inspiratie [2023]">
            <a:extLst>
              <a:ext uri="{FF2B5EF4-FFF2-40B4-BE49-F238E27FC236}">
                <a16:creationId xmlns:a16="http://schemas.microsoft.com/office/drawing/2014/main" id="{FDFEE1B5-916E-BA5A-4AF9-408EDF1194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01184" y="883539"/>
            <a:ext cx="6922008" cy="519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442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AAD08-219B-4AA5-921E-4AB86527A03A}"/>
              </a:ext>
            </a:extLst>
          </p:cNvPr>
          <p:cNvSpPr>
            <a:spLocks noChangeArrowheads="1"/>
          </p:cNvSpPr>
          <p:nvPr/>
        </p:nvSpPr>
        <p:spPr bwMode="auto">
          <a:xfrm>
            <a:off x="1090164" y="818858"/>
            <a:ext cx="4424228"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Leerdoel </a:t>
            </a:r>
            <a:br>
              <a:rPr kumimoji="0" lang="nl-NL" sz="1200" b="1" i="0" u="none" strike="noStrike" kern="1200" cap="none" spc="0" normalizeH="0" baseline="0" noProof="0" dirty="0">
                <a:ln>
                  <a:noFill/>
                </a:ln>
                <a:solidFill>
                  <a:srgbClr val="0070C0"/>
                </a:solidFill>
                <a:effectLst/>
                <a:uLnTx/>
                <a:uFillTx/>
                <a:latin typeface="Calibri" panose="020F0502020204030204"/>
                <a:ea typeface="Calibri" pitchFamily="34" charset="0"/>
                <a:cs typeface="Arial" charset="0"/>
              </a:rPr>
            </a:b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Na het doornemen van de bronnen, het volgen van de lessen en het uitvoeren van de opdrachten, ben je in staat om te analyseren op welke markt en doelgroep jouw onderneming zich richt. </a:t>
            </a:r>
          </a:p>
        </p:txBody>
      </p:sp>
      <p:sp>
        <p:nvSpPr>
          <p:cNvPr id="5" name="Rectangle 4">
            <a:extLst>
              <a:ext uri="{FF2B5EF4-FFF2-40B4-BE49-F238E27FC236}">
                <a16:creationId xmlns:a16="http://schemas.microsoft.com/office/drawing/2014/main" id="{2F444571-A15D-470A-8F17-A169E4EFE7EA}"/>
              </a:ext>
            </a:extLst>
          </p:cNvPr>
          <p:cNvSpPr>
            <a:spLocks noChangeArrowheads="1"/>
          </p:cNvSpPr>
          <p:nvPr/>
        </p:nvSpPr>
        <p:spPr bwMode="auto">
          <a:xfrm>
            <a:off x="1090163" y="1734161"/>
            <a:ext cx="4424227"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Leerproduct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Je maakt een document met daarin: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Een beschrijving van de markt. Hierin komt duidelijk de marktontwikkeling, concurrenten/collega’s en een SWOT-analyse naar voren.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De bovenstaande analyse is toegepast op de eigen mini onderneming.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Daarnaast is er een beschrijving gemaakt van de doelgroep.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De adoptiecurve wordt uitgewerkt toegepast op de eigen mini onderneming. </a:t>
            </a:r>
          </a:p>
        </p:txBody>
      </p:sp>
      <p:sp>
        <p:nvSpPr>
          <p:cNvPr id="6" name="Rectangle 5">
            <a:extLst>
              <a:ext uri="{FF2B5EF4-FFF2-40B4-BE49-F238E27FC236}">
                <a16:creationId xmlns:a16="http://schemas.microsoft.com/office/drawing/2014/main" id="{48BD57D6-55CB-4A37-88B6-1A02CA386D10}"/>
              </a:ext>
            </a:extLst>
          </p:cNvPr>
          <p:cNvSpPr>
            <a:spLocks noChangeArrowheads="1"/>
          </p:cNvSpPr>
          <p:nvPr/>
        </p:nvSpPr>
        <p:spPr bwMode="auto">
          <a:xfrm>
            <a:off x="1101428" y="3748669"/>
            <a:ext cx="4412962"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err="1">
                <a:ln>
                  <a:noFill/>
                </a:ln>
                <a:solidFill>
                  <a:srgbClr val="FF0000"/>
                </a:solidFill>
                <a:effectLst/>
                <a:uLnTx/>
                <a:uFillTx/>
                <a:latin typeface="Arial" panose="020B0604020202020204" pitchFamily="34" charset="0"/>
                <a:ea typeface="Calibri" pitchFamily="34" charset="0"/>
                <a:cs typeface="Arial" panose="020B0604020202020204" pitchFamily="34" charset="0"/>
              </a:rPr>
              <a:t>Leerpad</a:t>
            </a: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     </a:t>
            </a:r>
            <a:r>
              <a:rPr kumimoji="0" lang="nl-NL" sz="1200" b="1" i="0" u="none" strike="noStrike" kern="1200" cap="none" spc="0" normalizeH="0" baseline="0" noProof="0" dirty="0">
                <a:ln>
                  <a:noFill/>
                </a:ln>
                <a:solidFill>
                  <a:srgbClr val="0070C0"/>
                </a:solidFill>
                <a:effectLst/>
                <a:uLnTx/>
                <a:uFillTx/>
                <a:latin typeface="Calibri" panose="020F0502020204030204"/>
                <a:ea typeface="Calibri" pitchFamily="34" charset="0"/>
                <a:cs typeface="Arial"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Je gaat samen met je groep brainstormen over wat voor een product of dienst jullie gaan aanbieden.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Op basis van bronnen bepaal je welke methode je gaat gebruiken om de doelgroep van je onderneming in kaart te brengen.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Aan de hand van deze methode omschrijf je jouw doelgroep(en).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Per doelgroep omschrijf je welke behoeftes er zijn. Deze behoeftes baseer je op betrouwbare bronnen. </a:t>
            </a:r>
          </a:p>
        </p:txBody>
      </p:sp>
      <p:sp>
        <p:nvSpPr>
          <p:cNvPr id="7" name="Rectangle 6">
            <a:extLst>
              <a:ext uri="{FF2B5EF4-FFF2-40B4-BE49-F238E27FC236}">
                <a16:creationId xmlns:a16="http://schemas.microsoft.com/office/drawing/2014/main" id="{7825A3C5-AFC8-4B7B-85EC-41B8C915DA60}"/>
              </a:ext>
            </a:extLst>
          </p:cNvPr>
          <p:cNvSpPr>
            <a:spLocks noChangeArrowheads="1"/>
          </p:cNvSpPr>
          <p:nvPr/>
        </p:nvSpPr>
        <p:spPr bwMode="auto">
          <a:xfrm>
            <a:off x="6484780" y="699062"/>
            <a:ext cx="5103840" cy="17543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Samenwerken	</a:t>
            </a:r>
            <a:r>
              <a:rPr kumimoji="0" lang="nl-NL" sz="1100" b="1"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a:t>
            </a:r>
            <a:endParaRPr kumimoji="0" lang="nl-NL" sz="1100" b="1" i="0" u="none" strike="noStrike" kern="1200" cap="none" spc="0" normalizeH="0" baseline="0" noProof="0" dirty="0">
              <a:ln>
                <a:noFill/>
              </a:ln>
              <a:solidFill>
                <a:srgbClr val="0070C0"/>
              </a:solidFill>
              <a:effectLst/>
              <a:uLnTx/>
              <a:uFillTx/>
              <a:latin typeface="Calibri" panose="020F0502020204030204"/>
              <a:ea typeface="Calibri" pitchFamily="34" charset="0"/>
              <a:cs typeface="Arial" charset="0"/>
            </a:endParaRP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Dit product maak je met je groepje.</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Lever je product in via Teams.</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Je wordt in een feedback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panose="020B0604020202020204" pitchFamily="34" charset="0"/>
              </a:rPr>
              <a:t>friends</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 groepje geplaatst.</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Geef feedback op de producten van anderen en ontvang feedback op je eigen werk.</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Deadline product: 1 december 2023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Arial"/>
              </a:rPr>
              <a:t>Feedback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Arial"/>
              </a:rPr>
              <a:t>friends</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Arial"/>
              </a:rPr>
              <a:t> bijeenkomst: 8 december 2023</a:t>
            </a:r>
          </a:p>
        </p:txBody>
      </p:sp>
      <p:sp>
        <p:nvSpPr>
          <p:cNvPr id="8" name="Rectangle 8">
            <a:extLst>
              <a:ext uri="{FF2B5EF4-FFF2-40B4-BE49-F238E27FC236}">
                <a16:creationId xmlns:a16="http://schemas.microsoft.com/office/drawing/2014/main" id="{042AA8EC-7F37-4DC0-BAA2-E5791636005B}"/>
              </a:ext>
            </a:extLst>
          </p:cNvPr>
          <p:cNvSpPr>
            <a:spLocks noChangeArrowheads="1"/>
          </p:cNvSpPr>
          <p:nvPr/>
        </p:nvSpPr>
        <p:spPr bwMode="auto">
          <a:xfrm>
            <a:off x="6484780" y="2612204"/>
            <a:ext cx="510384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Bijeenkomsten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Lessen doelgroep- en marktanalyse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Zelfwerkuren</a:t>
            </a:r>
          </a:p>
        </p:txBody>
      </p:sp>
      <p:sp>
        <p:nvSpPr>
          <p:cNvPr id="9" name="Rectangle 8">
            <a:extLst>
              <a:ext uri="{FF2B5EF4-FFF2-40B4-BE49-F238E27FC236}">
                <a16:creationId xmlns:a16="http://schemas.microsoft.com/office/drawing/2014/main" id="{69958EB0-39DF-4AB2-882B-D86F15DBDEB9}"/>
              </a:ext>
            </a:extLst>
          </p:cNvPr>
          <p:cNvSpPr>
            <a:spLocks noChangeArrowheads="1"/>
          </p:cNvSpPr>
          <p:nvPr/>
        </p:nvSpPr>
        <p:spPr bwMode="auto">
          <a:xfrm>
            <a:off x="6472299" y="3417352"/>
            <a:ext cx="5116321"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Bronnen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IBS De wereld en ik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Presentatie marktanalyse en doelgroep analyse</a:t>
            </a:r>
          </a:p>
        </p:txBody>
      </p:sp>
      <p:pic>
        <p:nvPicPr>
          <p:cNvPr id="10" name="Afbeelding 9">
            <a:extLst>
              <a:ext uri="{FF2B5EF4-FFF2-40B4-BE49-F238E27FC236}">
                <a16:creationId xmlns:a16="http://schemas.microsoft.com/office/drawing/2014/main" id="{CD8A8792-FE8D-47F0-9F17-BEB87E1CE1AF}"/>
              </a:ext>
            </a:extLst>
          </p:cNvPr>
          <p:cNvPicPr>
            <a:picLocks noChangeAspect="1"/>
          </p:cNvPicPr>
          <p:nvPr/>
        </p:nvPicPr>
        <p:blipFill>
          <a:blip r:embed="rId3" cstate="print"/>
          <a:stretch>
            <a:fillRect/>
          </a:stretch>
        </p:blipFill>
        <p:spPr>
          <a:xfrm>
            <a:off x="755142" y="1844147"/>
            <a:ext cx="263290" cy="321303"/>
          </a:xfrm>
          <a:prstGeom prst="rect">
            <a:avLst/>
          </a:prstGeom>
        </p:spPr>
      </p:pic>
      <p:pic>
        <p:nvPicPr>
          <p:cNvPr id="11" name="Afbeelding 10">
            <a:extLst>
              <a:ext uri="{FF2B5EF4-FFF2-40B4-BE49-F238E27FC236}">
                <a16:creationId xmlns:a16="http://schemas.microsoft.com/office/drawing/2014/main" id="{B68A2022-2219-46F4-A377-BDA9A427CF64}"/>
              </a:ext>
            </a:extLst>
          </p:cNvPr>
          <p:cNvPicPr>
            <a:picLocks noChangeAspect="1"/>
          </p:cNvPicPr>
          <p:nvPr/>
        </p:nvPicPr>
        <p:blipFill>
          <a:blip r:embed="rId4" cstate="print"/>
          <a:stretch>
            <a:fillRect/>
          </a:stretch>
        </p:blipFill>
        <p:spPr>
          <a:xfrm>
            <a:off x="786659" y="3748758"/>
            <a:ext cx="266283" cy="416301"/>
          </a:xfrm>
          <a:prstGeom prst="rect">
            <a:avLst/>
          </a:prstGeom>
        </p:spPr>
      </p:pic>
      <p:pic>
        <p:nvPicPr>
          <p:cNvPr id="12" name="Afbeelding 11">
            <a:extLst>
              <a:ext uri="{FF2B5EF4-FFF2-40B4-BE49-F238E27FC236}">
                <a16:creationId xmlns:a16="http://schemas.microsoft.com/office/drawing/2014/main" id="{32537440-74A2-47D3-9F16-405BF95BA45D}"/>
              </a:ext>
            </a:extLst>
          </p:cNvPr>
          <p:cNvPicPr>
            <a:picLocks noChangeAspect="1"/>
          </p:cNvPicPr>
          <p:nvPr/>
        </p:nvPicPr>
        <p:blipFill>
          <a:blip r:embed="rId5" cstate="print"/>
          <a:stretch>
            <a:fillRect/>
          </a:stretch>
        </p:blipFill>
        <p:spPr>
          <a:xfrm>
            <a:off x="5903094" y="793994"/>
            <a:ext cx="385812" cy="263054"/>
          </a:xfrm>
          <a:prstGeom prst="rect">
            <a:avLst/>
          </a:prstGeom>
        </p:spPr>
      </p:pic>
      <p:pic>
        <p:nvPicPr>
          <p:cNvPr id="13" name="Afbeelding 12">
            <a:extLst>
              <a:ext uri="{FF2B5EF4-FFF2-40B4-BE49-F238E27FC236}">
                <a16:creationId xmlns:a16="http://schemas.microsoft.com/office/drawing/2014/main" id="{471B5BB0-924F-47A6-919D-3367D24A7554}"/>
              </a:ext>
            </a:extLst>
          </p:cNvPr>
          <p:cNvPicPr>
            <a:picLocks noChangeAspect="1"/>
          </p:cNvPicPr>
          <p:nvPr/>
        </p:nvPicPr>
        <p:blipFill>
          <a:blip r:embed="rId6" cstate="print"/>
          <a:stretch>
            <a:fillRect/>
          </a:stretch>
        </p:blipFill>
        <p:spPr>
          <a:xfrm>
            <a:off x="6027499" y="3423373"/>
            <a:ext cx="299225" cy="290796"/>
          </a:xfrm>
          <a:prstGeom prst="rect">
            <a:avLst/>
          </a:prstGeom>
        </p:spPr>
      </p:pic>
      <p:pic>
        <p:nvPicPr>
          <p:cNvPr id="14" name="Afbeelding 13">
            <a:extLst>
              <a:ext uri="{FF2B5EF4-FFF2-40B4-BE49-F238E27FC236}">
                <a16:creationId xmlns:a16="http://schemas.microsoft.com/office/drawing/2014/main" id="{8FD1A282-6E15-465F-A20D-38B763F88E46}"/>
              </a:ext>
            </a:extLst>
          </p:cNvPr>
          <p:cNvPicPr>
            <a:picLocks noChangeAspect="1"/>
          </p:cNvPicPr>
          <p:nvPr/>
        </p:nvPicPr>
        <p:blipFill rotWithShape="1">
          <a:blip r:embed="rId7" cstate="print"/>
          <a:srcRect l="17050" t="33024" r="61669" b="30375"/>
          <a:stretch/>
        </p:blipFill>
        <p:spPr>
          <a:xfrm>
            <a:off x="5961305" y="2601939"/>
            <a:ext cx="269390" cy="260485"/>
          </a:xfrm>
          <a:prstGeom prst="rect">
            <a:avLst/>
          </a:prstGeom>
        </p:spPr>
      </p:pic>
      <p:pic>
        <p:nvPicPr>
          <p:cNvPr id="15" name="Picture 2" descr="Afbeeldingsresultaat voor doelgroepanalyse">
            <a:extLst>
              <a:ext uri="{FF2B5EF4-FFF2-40B4-BE49-F238E27FC236}">
                <a16:creationId xmlns:a16="http://schemas.microsoft.com/office/drawing/2014/main" id="{489F735D-0077-426D-A7A3-6FE8D33794DA}"/>
              </a:ext>
            </a:extLst>
          </p:cNvPr>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5961304" y="4270994"/>
            <a:ext cx="2865659" cy="1906967"/>
          </a:xfrm>
          <a:prstGeom prst="rect">
            <a:avLst/>
          </a:prstGeom>
          <a:noFill/>
          <a:extLst>
            <a:ext uri="{909E8E84-426E-40DD-AFC4-6F175D3DCCD1}">
              <a14:hiddenFill xmlns:a14="http://schemas.microsoft.com/office/drawing/2010/main">
                <a:solidFill>
                  <a:srgbClr val="FFFFFF"/>
                </a:solidFill>
              </a14:hiddenFill>
            </a:ext>
          </a:extLst>
        </p:spPr>
      </p:pic>
      <p:sp>
        <p:nvSpPr>
          <p:cNvPr id="16" name="Rechthoek 1">
            <a:extLst>
              <a:ext uri="{FF2B5EF4-FFF2-40B4-BE49-F238E27FC236}">
                <a16:creationId xmlns:a16="http://schemas.microsoft.com/office/drawing/2014/main" id="{10A74648-0B0B-4DA4-A079-5BDFE0E8BFEE}"/>
              </a:ext>
            </a:extLst>
          </p:cNvPr>
          <p:cNvSpPr>
            <a:spLocks noChangeArrowheads="1"/>
          </p:cNvSpPr>
          <p:nvPr/>
        </p:nvSpPr>
        <p:spPr bwMode="auto">
          <a:xfrm>
            <a:off x="1155391" y="160452"/>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a:ln>
                  <a:noFill/>
                </a:ln>
                <a:solidFill>
                  <a:prstClr val="black"/>
                </a:solidFill>
                <a:effectLst/>
                <a:uLnTx/>
                <a:uFillTx/>
                <a:latin typeface="Calibri" pitchFamily="34" charset="0"/>
                <a:ea typeface="+mn-ea"/>
                <a:cs typeface="+mn-cs"/>
              </a:rPr>
              <a:t>2324 DWI TP1 </a:t>
            </a:r>
            <a:r>
              <a:rPr kumimoji="0" lang="nl-NL" sz="2800" b="0" i="0" u="none" strike="noStrike" kern="1200" cap="none" spc="0" normalizeH="0" baseline="0" noProof="0" dirty="0">
                <a:ln>
                  <a:noFill/>
                </a:ln>
                <a:solidFill>
                  <a:prstClr val="black"/>
                </a:solidFill>
                <a:effectLst/>
                <a:uLnTx/>
                <a:uFillTx/>
                <a:latin typeface="Calibri" pitchFamily="34" charset="0"/>
                <a:ea typeface="+mn-ea"/>
                <a:cs typeface="+mn-cs"/>
              </a:rPr>
              <a:t>Analyse</a:t>
            </a:r>
          </a:p>
        </p:txBody>
      </p:sp>
      <p:pic>
        <p:nvPicPr>
          <p:cNvPr id="17" name="Afbeelding 16">
            <a:extLst>
              <a:ext uri="{FF2B5EF4-FFF2-40B4-BE49-F238E27FC236}">
                <a16:creationId xmlns:a16="http://schemas.microsoft.com/office/drawing/2014/main" id="{CB9188C7-D1E8-430C-AA3A-D44802D420AA}"/>
              </a:ext>
            </a:extLst>
          </p:cNvPr>
          <p:cNvPicPr>
            <a:picLocks noChangeAspect="1"/>
          </p:cNvPicPr>
          <p:nvPr/>
        </p:nvPicPr>
        <p:blipFill rotWithShape="1">
          <a:blip r:embed="rId9" cstate="print"/>
          <a:srcRect l="21805" r="10840"/>
          <a:stretch/>
        </p:blipFill>
        <p:spPr>
          <a:xfrm>
            <a:off x="729525" y="787897"/>
            <a:ext cx="299335" cy="412425"/>
          </a:xfrm>
          <a:prstGeom prst="rect">
            <a:avLst/>
          </a:prstGeom>
        </p:spPr>
      </p:pic>
    </p:spTree>
    <p:extLst>
      <p:ext uri="{BB962C8B-B14F-4D97-AF65-F5344CB8AC3E}">
        <p14:creationId xmlns:p14="http://schemas.microsoft.com/office/powerpoint/2010/main" val="182358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DA67472-CEB4-1ECC-B2DA-E03EB58C9D8E}"/>
              </a:ext>
            </a:extLst>
          </p:cNvPr>
          <p:cNvSpPr>
            <a:spLocks noGrp="1"/>
          </p:cNvSpPr>
          <p:nvPr>
            <p:ph type="title"/>
          </p:nvPr>
        </p:nvSpPr>
        <p:spPr>
          <a:xfrm>
            <a:off x="838199" y="3027694"/>
            <a:ext cx="3981854" cy="2981220"/>
          </a:xfrm>
        </p:spPr>
        <p:txBody>
          <a:bodyPr>
            <a:normAutofit fontScale="90000"/>
          </a:bodyPr>
          <a:lstStyle/>
          <a:p>
            <a:r>
              <a:rPr lang="nl-NL" b="1" dirty="0"/>
              <a:t>Wat moet je allemaal doen bij het gedeelte Marktanalyse bij TP1 Analyse?</a:t>
            </a:r>
          </a:p>
        </p:txBody>
      </p:sp>
      <p:sp>
        <p:nvSpPr>
          <p:cNvPr id="12" name="Arc 11">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A909D272-A086-3BC6-72F2-9C52D688C0A8}"/>
              </a:ext>
            </a:extLst>
          </p:cNvPr>
          <p:cNvPicPr>
            <a:picLocks noChangeAspect="1"/>
          </p:cNvPicPr>
          <p:nvPr/>
        </p:nvPicPr>
        <p:blipFill>
          <a:blip r:embed="rId2"/>
          <a:stretch>
            <a:fillRect/>
          </a:stretch>
        </p:blipFill>
        <p:spPr>
          <a:xfrm>
            <a:off x="659914" y="482103"/>
            <a:ext cx="10872172" cy="203853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Tijdelijke aanduiding voor inhoud 2">
            <a:extLst>
              <a:ext uri="{FF2B5EF4-FFF2-40B4-BE49-F238E27FC236}">
                <a16:creationId xmlns:a16="http://schemas.microsoft.com/office/drawing/2014/main" id="{9850D31A-BF62-5AEE-961B-CB6C30336171}"/>
              </a:ext>
            </a:extLst>
          </p:cNvPr>
          <p:cNvSpPr>
            <a:spLocks noGrp="1"/>
          </p:cNvSpPr>
          <p:nvPr>
            <p:ph idx="1"/>
          </p:nvPr>
        </p:nvSpPr>
        <p:spPr>
          <a:xfrm>
            <a:off x="4970835" y="3027695"/>
            <a:ext cx="6382966" cy="3348202"/>
          </a:xfrm>
        </p:spPr>
        <p:txBody>
          <a:bodyPr>
            <a:normAutofit fontScale="92500" lnSpcReduction="20000"/>
          </a:bodyPr>
          <a:lstStyle/>
          <a:p>
            <a:pPr marL="0" indent="0">
              <a:buNone/>
            </a:pPr>
            <a:r>
              <a:rPr lang="nl-NL" sz="2000" b="1" dirty="0"/>
              <a:t>Stappenplan Hoofdstuk 3 Marktanalyse</a:t>
            </a:r>
          </a:p>
          <a:p>
            <a:pPr marL="514350" indent="-514350">
              <a:buAutoNum type="arabicPeriod"/>
            </a:pPr>
            <a:r>
              <a:rPr lang="nl-NL" sz="2000" dirty="0"/>
              <a:t>Beschrijving van de markt geven</a:t>
            </a:r>
          </a:p>
          <a:p>
            <a:pPr marL="514350" indent="-514350">
              <a:buAutoNum type="arabicPeriod"/>
            </a:pPr>
            <a:r>
              <a:rPr lang="nl-NL" sz="2000" dirty="0"/>
              <a:t>Ontwikkelingen van de markt in kaart brengen</a:t>
            </a:r>
          </a:p>
          <a:p>
            <a:pPr marL="514350" indent="-514350">
              <a:buAutoNum type="arabicPeriod"/>
            </a:pPr>
            <a:r>
              <a:rPr lang="nl-NL" sz="2000" dirty="0"/>
              <a:t>Concurrenten van je eigen mini onderneming in kaart brengen</a:t>
            </a:r>
          </a:p>
          <a:p>
            <a:pPr marL="514350" indent="-514350">
              <a:buAutoNum type="arabicPeriod"/>
            </a:pPr>
            <a:r>
              <a:rPr lang="nl-NL" sz="2000" dirty="0"/>
              <a:t>Alternatieven van je eigen mini onderneming in kaart brengen</a:t>
            </a:r>
          </a:p>
          <a:p>
            <a:pPr marL="514350" indent="-514350">
              <a:buAutoNum type="arabicPeriod"/>
            </a:pPr>
            <a:r>
              <a:rPr lang="nl-NL" sz="2000" dirty="0"/>
              <a:t>Concurrenten en Alternatieven een score geven</a:t>
            </a:r>
          </a:p>
          <a:p>
            <a:pPr marL="514350" indent="-514350">
              <a:buAutoNum type="arabicPeriod"/>
            </a:pPr>
            <a:r>
              <a:rPr lang="nl-NL" sz="2000" dirty="0"/>
              <a:t>Maken van een SWOT-analyse aan de hand van de Marktontwikkelingen en concurrentie analyse</a:t>
            </a:r>
          </a:p>
          <a:p>
            <a:pPr marL="514350" indent="-514350">
              <a:buAutoNum type="arabicPeriod"/>
            </a:pPr>
            <a:r>
              <a:rPr lang="nl-NL" sz="2000" dirty="0"/>
              <a:t>De belangrijkste punten uit de SWOT-analyse beschrijven </a:t>
            </a:r>
          </a:p>
          <a:p>
            <a:pPr marL="514350" indent="-514350">
              <a:buAutoNum type="arabicPeriod"/>
            </a:pPr>
            <a:endParaRPr lang="nl-NL" sz="2000" dirty="0"/>
          </a:p>
          <a:p>
            <a:pPr marL="514350" indent="-514350">
              <a:buAutoNum type="arabicPeriod"/>
            </a:pPr>
            <a:endParaRPr lang="nl-NL" sz="2000" dirty="0"/>
          </a:p>
        </p:txBody>
      </p:sp>
    </p:spTree>
    <p:extLst>
      <p:ext uri="{BB962C8B-B14F-4D97-AF65-F5344CB8AC3E}">
        <p14:creationId xmlns:p14="http://schemas.microsoft.com/office/powerpoint/2010/main" val="391676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lle sporten die in Nederland te doen zijn | Sport en bewegen">
            <a:extLst>
              <a:ext uri="{FF2B5EF4-FFF2-40B4-BE49-F238E27FC236}">
                <a16:creationId xmlns:a16="http://schemas.microsoft.com/office/drawing/2014/main" id="{0DC57C37-1037-447F-C638-CD0B78EFC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84" r="38341"/>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36" name="Rectangle 103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C7995C-6293-74CF-BAD6-2568A62A8357}"/>
              </a:ext>
            </a:extLst>
          </p:cNvPr>
          <p:cNvSpPr>
            <a:spLocks noGrp="1"/>
          </p:cNvSpPr>
          <p:nvPr>
            <p:ph type="title"/>
          </p:nvPr>
        </p:nvSpPr>
        <p:spPr>
          <a:xfrm>
            <a:off x="6115317" y="405685"/>
            <a:ext cx="5464968" cy="1559301"/>
          </a:xfrm>
        </p:spPr>
        <p:txBody>
          <a:bodyPr>
            <a:normAutofit/>
          </a:bodyPr>
          <a:lstStyle/>
          <a:p>
            <a:r>
              <a:rPr lang="nl-NL" sz="4000" b="1"/>
              <a:t>1. Beschrijving van de markt geven</a:t>
            </a:r>
          </a:p>
        </p:txBody>
      </p:sp>
      <p:sp>
        <p:nvSpPr>
          <p:cNvPr id="3" name="Tijdelijke aanduiding voor inhoud 2">
            <a:extLst>
              <a:ext uri="{FF2B5EF4-FFF2-40B4-BE49-F238E27FC236}">
                <a16:creationId xmlns:a16="http://schemas.microsoft.com/office/drawing/2014/main" id="{BB4BF59B-4D71-9B12-3C4B-7A1B7EE8D40F}"/>
              </a:ext>
            </a:extLst>
          </p:cNvPr>
          <p:cNvSpPr>
            <a:spLocks noGrp="1"/>
          </p:cNvSpPr>
          <p:nvPr>
            <p:ph idx="1"/>
          </p:nvPr>
        </p:nvSpPr>
        <p:spPr>
          <a:xfrm>
            <a:off x="6115317" y="2285999"/>
            <a:ext cx="5928000" cy="4404733"/>
          </a:xfrm>
        </p:spPr>
        <p:txBody>
          <a:bodyPr anchor="ctr">
            <a:normAutofit/>
          </a:bodyPr>
          <a:lstStyle/>
          <a:p>
            <a:pPr marL="0" indent="0">
              <a:buNone/>
            </a:pPr>
            <a:r>
              <a:rPr lang="nl-NL" sz="2000" b="1" dirty="0"/>
              <a:t>Hoe doe je dit?</a:t>
            </a:r>
          </a:p>
          <a:p>
            <a:pPr>
              <a:buFont typeface="Wingdings" panose="05000000000000000000" pitchFamily="2" charset="2"/>
              <a:buChar char="à"/>
            </a:pPr>
            <a:r>
              <a:rPr lang="nl-NL" sz="2000" dirty="0">
                <a:sym typeface="Wingdings" panose="05000000000000000000" pitchFamily="2" charset="2"/>
              </a:rPr>
              <a:t>Je maakt een beschrijving met woorden en afbeeldingen op welke markt jullie onderneming actief is. </a:t>
            </a:r>
          </a:p>
          <a:p>
            <a:pPr marL="0" indent="0">
              <a:buNone/>
            </a:pPr>
            <a:endParaRPr lang="nl-NL" sz="2000" b="1" dirty="0">
              <a:sym typeface="Wingdings" panose="05000000000000000000" pitchFamily="2" charset="2"/>
            </a:endParaRPr>
          </a:p>
          <a:p>
            <a:pPr marL="0" indent="0">
              <a:buNone/>
            </a:pPr>
            <a:r>
              <a:rPr lang="nl-NL" sz="2000" dirty="0">
                <a:sym typeface="Wingdings" panose="05000000000000000000" pitchFamily="2" charset="2"/>
              </a:rPr>
              <a:t>Voorbeeld:</a:t>
            </a:r>
          </a:p>
          <a:p>
            <a:pPr marL="0" indent="0">
              <a:buNone/>
            </a:pPr>
            <a:r>
              <a:rPr lang="nl-NL" sz="2000" dirty="0">
                <a:sym typeface="Wingdings" panose="05000000000000000000" pitchFamily="2" charset="2"/>
              </a:rPr>
              <a:t>De sportmarkt in Nederland bestaat uit minstens 53 sporten en heeft een omzet van 3 miljard euro </a:t>
            </a:r>
            <a:r>
              <a:rPr lang="nl-NL" sz="1400" i="1" dirty="0">
                <a:sym typeface="Wingdings" panose="05000000000000000000" pitchFamily="2" charset="2"/>
              </a:rPr>
              <a:t>(bron: https://www.inretail.nl/persbericht/persbericht-sportmarkt-in-nederland-53-sporten-en-drie-miljard-omzet/#h-online-groot-en-gespecialiseerd-groeit)</a:t>
            </a:r>
            <a:endParaRPr lang="nl-NL" sz="1400" i="1" dirty="0"/>
          </a:p>
        </p:txBody>
      </p:sp>
    </p:spTree>
    <p:extLst>
      <p:ext uri="{BB962C8B-B14F-4D97-AF65-F5344CB8AC3E}">
        <p14:creationId xmlns:p14="http://schemas.microsoft.com/office/powerpoint/2010/main" val="101314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D60A517-468C-11DA-5179-7D4972913DFC}"/>
              </a:ext>
            </a:extLst>
          </p:cNvPr>
          <p:cNvSpPr>
            <a:spLocks noGrp="1"/>
          </p:cNvSpPr>
          <p:nvPr>
            <p:ph type="title"/>
          </p:nvPr>
        </p:nvSpPr>
        <p:spPr>
          <a:xfrm>
            <a:off x="6513788" y="365125"/>
            <a:ext cx="4840010" cy="1807305"/>
          </a:xfrm>
        </p:spPr>
        <p:txBody>
          <a:bodyPr>
            <a:normAutofit/>
          </a:bodyPr>
          <a:lstStyle/>
          <a:p>
            <a:r>
              <a:rPr lang="nl-NL" sz="4100" b="1" dirty="0"/>
              <a:t>2. Ontwikkelingen van de markt in kaart brengen</a:t>
            </a:r>
          </a:p>
        </p:txBody>
      </p:sp>
      <p:pic>
        <p:nvPicPr>
          <p:cNvPr id="2050" name="Picture 2" descr="Dit zijn de foodtrends van 2023 die je niet mag missen">
            <a:extLst>
              <a:ext uri="{FF2B5EF4-FFF2-40B4-BE49-F238E27FC236}">
                <a16:creationId xmlns:a16="http://schemas.microsoft.com/office/drawing/2014/main" id="{F55C1819-F401-44BE-5D82-AFD4663FF6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03" r="14063"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AA6E89AF-640F-85A3-00E2-1CC25DEB3144}"/>
              </a:ext>
            </a:extLst>
          </p:cNvPr>
          <p:cNvSpPr>
            <a:spLocks noGrp="1"/>
          </p:cNvSpPr>
          <p:nvPr>
            <p:ph idx="1"/>
          </p:nvPr>
        </p:nvSpPr>
        <p:spPr>
          <a:xfrm>
            <a:off x="6513788" y="2333297"/>
            <a:ext cx="4840010" cy="3843666"/>
          </a:xfrm>
        </p:spPr>
        <p:txBody>
          <a:bodyPr>
            <a:normAutofit/>
          </a:bodyPr>
          <a:lstStyle/>
          <a:p>
            <a:pPr marL="0" indent="0">
              <a:buNone/>
            </a:pPr>
            <a:r>
              <a:rPr lang="nl-NL" sz="2000" b="1"/>
              <a:t>Hoe doe je dit?</a:t>
            </a:r>
          </a:p>
          <a:p>
            <a:pPr>
              <a:buFont typeface="Wingdings" panose="05000000000000000000" pitchFamily="2" charset="2"/>
              <a:buChar char="à"/>
            </a:pPr>
            <a:r>
              <a:rPr lang="nl-NL" sz="2000">
                <a:sym typeface="Wingdings" panose="05000000000000000000" pitchFamily="2" charset="2"/>
              </a:rPr>
              <a:t>Beschrijf Trends en &amp; Ontwikkelingen die van belang zijn in de markt waarin je onderneming opereert.</a:t>
            </a:r>
          </a:p>
          <a:p>
            <a:pPr>
              <a:buFont typeface="Wingdings" panose="05000000000000000000" pitchFamily="2" charset="2"/>
              <a:buChar char="à"/>
            </a:pPr>
            <a:endParaRPr lang="nl-NL" sz="2000">
              <a:sym typeface="Wingdings" panose="05000000000000000000" pitchFamily="2" charset="2"/>
            </a:endParaRPr>
          </a:p>
          <a:p>
            <a:pPr marL="0" indent="0">
              <a:buNone/>
            </a:pPr>
            <a:r>
              <a:rPr lang="nl-NL" sz="2000">
                <a:sym typeface="Wingdings" panose="05000000000000000000" pitchFamily="2" charset="2"/>
              </a:rPr>
              <a:t>Voorbeeld:</a:t>
            </a:r>
          </a:p>
          <a:p>
            <a:pPr marL="0" indent="0">
              <a:buNone/>
            </a:pPr>
            <a:r>
              <a:rPr lang="nl-NL" sz="2000">
                <a:sym typeface="Wingdings" panose="05000000000000000000" pitchFamily="2" charset="2"/>
              </a:rPr>
              <a:t>Een trend op het gebied van eten is dat er vele vormen van Alternatieve pasta zijn (linzen, groenten etc.) </a:t>
            </a:r>
            <a:r>
              <a:rPr lang="nl-NL" sz="2000" i="1">
                <a:sym typeface="Wingdings" panose="05000000000000000000" pitchFamily="2" charset="2"/>
              </a:rPr>
              <a:t>(Bron: https://www.24kitchen.nl/populair/dit-zijn-de-foodtrends-van-2023)</a:t>
            </a:r>
            <a:endParaRPr lang="nl-NL" sz="2000" i="1"/>
          </a:p>
        </p:txBody>
      </p:sp>
    </p:spTree>
    <p:extLst>
      <p:ext uri="{BB962C8B-B14F-4D97-AF65-F5344CB8AC3E}">
        <p14:creationId xmlns:p14="http://schemas.microsoft.com/office/powerpoint/2010/main" val="34902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75D0F-6A26-C647-E0B0-E4135493C50F}"/>
              </a:ext>
            </a:extLst>
          </p:cNvPr>
          <p:cNvSpPr>
            <a:spLocks noGrp="1"/>
          </p:cNvSpPr>
          <p:nvPr>
            <p:ph type="title"/>
          </p:nvPr>
        </p:nvSpPr>
        <p:spPr/>
        <p:txBody>
          <a:bodyPr>
            <a:normAutofit fontScale="90000"/>
          </a:bodyPr>
          <a:lstStyle/>
          <a:p>
            <a:r>
              <a:rPr lang="nl-NL" sz="4400" b="1" dirty="0"/>
              <a:t>3. Concurrenten van je eigen mini onderneming in kaart brengen </a:t>
            </a:r>
            <a:r>
              <a:rPr lang="nl-NL" sz="2200" b="1" i="1" dirty="0"/>
              <a:t>(Alles APA-noteren)</a:t>
            </a:r>
            <a:br>
              <a:rPr lang="nl-NL" sz="4400" dirty="0"/>
            </a:br>
            <a:endParaRPr lang="nl-NL" dirty="0"/>
          </a:p>
        </p:txBody>
      </p:sp>
      <p:sp>
        <p:nvSpPr>
          <p:cNvPr id="3" name="Tijdelijke aanduiding voor inhoud 2">
            <a:extLst>
              <a:ext uri="{FF2B5EF4-FFF2-40B4-BE49-F238E27FC236}">
                <a16:creationId xmlns:a16="http://schemas.microsoft.com/office/drawing/2014/main" id="{37819519-69FA-01E5-76E6-ADB387F4BA1C}"/>
              </a:ext>
            </a:extLst>
          </p:cNvPr>
          <p:cNvSpPr>
            <a:spLocks noGrp="1"/>
          </p:cNvSpPr>
          <p:nvPr>
            <p:ph idx="1"/>
          </p:nvPr>
        </p:nvSpPr>
        <p:spPr>
          <a:xfrm>
            <a:off x="838200" y="1357273"/>
            <a:ext cx="10515600" cy="5054678"/>
          </a:xfrm>
        </p:spPr>
        <p:txBody>
          <a:bodyPr>
            <a:normAutofit fontScale="85000" lnSpcReduction="20000"/>
          </a:bodyPr>
          <a:lstStyle/>
          <a:p>
            <a:pPr marL="0" indent="0">
              <a:buNone/>
            </a:pPr>
            <a:r>
              <a:rPr lang="nl-NL" b="1" dirty="0"/>
              <a:t>Hoe doe je dit?</a:t>
            </a:r>
          </a:p>
          <a:p>
            <a:pPr marL="0" indent="0">
              <a:buNone/>
            </a:pPr>
            <a:r>
              <a:rPr lang="nl-NL" dirty="0"/>
              <a:t>Breng ten minste </a:t>
            </a:r>
            <a:r>
              <a:rPr lang="nl-NL" b="1" dirty="0"/>
              <a:t>drie directe concurrenten </a:t>
            </a:r>
            <a:r>
              <a:rPr lang="nl-NL" dirty="0"/>
              <a:t>van je eigen mini onderneming in kaart. Eerst geef je een beschrijving aan de hand van onderstaande vragen, dan ga je pas vergeleken!!!</a:t>
            </a:r>
          </a:p>
          <a:p>
            <a:pPr marL="0" indent="0">
              <a:buNone/>
            </a:pPr>
            <a:r>
              <a:rPr lang="nl-NL" dirty="0"/>
              <a:t>Leg per concurrent uit:</a:t>
            </a:r>
          </a:p>
          <a:p>
            <a:pPr marL="0" indent="0">
              <a:buNone/>
            </a:pPr>
            <a:r>
              <a:rPr lang="nl-NL" dirty="0"/>
              <a:t>- Wat voor prijs hanteren ze?</a:t>
            </a:r>
          </a:p>
          <a:p>
            <a:pPr marL="0" indent="0">
              <a:buNone/>
            </a:pPr>
            <a:r>
              <a:rPr lang="nl-NL" dirty="0"/>
              <a:t>- Is de kwaliteit beter of slechter dan je eigen product?</a:t>
            </a:r>
          </a:p>
          <a:p>
            <a:pPr marL="0" indent="0">
              <a:buNone/>
            </a:pPr>
            <a:r>
              <a:rPr lang="nl-NL" dirty="0"/>
              <a:t>- Hebben ze een groter of kleiner assortiment?</a:t>
            </a:r>
          </a:p>
          <a:p>
            <a:pPr marL="0" indent="0">
              <a:buNone/>
            </a:pPr>
            <a:r>
              <a:rPr lang="nl-NL" dirty="0"/>
              <a:t>- Is de locatie beter bereikbaar, groter en logischer dan je eigen onderneming?</a:t>
            </a:r>
          </a:p>
          <a:p>
            <a:pPr marL="0" indent="0">
              <a:buNone/>
            </a:pPr>
            <a:r>
              <a:rPr lang="nl-NL" dirty="0"/>
              <a:t>- Is de service rondom het product die de concurrent biedt beter of slechter dan die van ons.</a:t>
            </a:r>
          </a:p>
          <a:p>
            <a:pPr marL="0" indent="0">
              <a:buNone/>
            </a:pPr>
            <a:r>
              <a:rPr lang="nl-NL" dirty="0"/>
              <a:t>- Hoe bekend is de concurrent vergeleken met ons?</a:t>
            </a:r>
          </a:p>
          <a:p>
            <a:pPr marL="0" indent="0">
              <a:buNone/>
            </a:pPr>
            <a:r>
              <a:rPr lang="nl-NL" dirty="0"/>
              <a:t>- Wat doet het product aan duurzaamheid vergeleken met ons?</a:t>
            </a:r>
          </a:p>
          <a:p>
            <a:pPr marL="0" indent="0">
              <a:buNone/>
            </a:pPr>
            <a:r>
              <a:rPr lang="nl-NL" dirty="0"/>
              <a:t>- Wat is het </a:t>
            </a:r>
            <a:r>
              <a:rPr lang="nl-NL" b="1" dirty="0"/>
              <a:t>USP </a:t>
            </a:r>
            <a:r>
              <a:rPr lang="nl-NL" dirty="0"/>
              <a:t>van de andere onderneming?</a:t>
            </a:r>
            <a:endParaRPr lang="nl-NL" b="1" dirty="0"/>
          </a:p>
          <a:p>
            <a:pPr marL="0" indent="0">
              <a:buNone/>
            </a:pPr>
            <a:endParaRPr lang="nl-NL" dirty="0"/>
          </a:p>
        </p:txBody>
      </p:sp>
    </p:spTree>
    <p:extLst>
      <p:ext uri="{BB962C8B-B14F-4D97-AF65-F5344CB8AC3E}">
        <p14:creationId xmlns:p14="http://schemas.microsoft.com/office/powerpoint/2010/main" val="316910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75D0F-6A26-C647-E0B0-E4135493C50F}"/>
              </a:ext>
            </a:extLst>
          </p:cNvPr>
          <p:cNvSpPr>
            <a:spLocks noGrp="1"/>
          </p:cNvSpPr>
          <p:nvPr>
            <p:ph type="title"/>
          </p:nvPr>
        </p:nvSpPr>
        <p:spPr>
          <a:xfrm>
            <a:off x="838200" y="0"/>
            <a:ext cx="10515600" cy="2332653"/>
          </a:xfrm>
        </p:spPr>
        <p:txBody>
          <a:bodyPr>
            <a:normAutofit fontScale="90000"/>
          </a:bodyPr>
          <a:lstStyle/>
          <a:p>
            <a:r>
              <a:rPr lang="nl-NL" sz="4400" b="1" dirty="0"/>
              <a:t>4. Alternatieven van je eigen mini onderneming in kaart brengen </a:t>
            </a:r>
            <a:r>
              <a:rPr lang="nl-NL" sz="2200" b="1" i="1" dirty="0"/>
              <a:t>(Alles APA-noteren)</a:t>
            </a:r>
            <a:br>
              <a:rPr lang="nl-NL" sz="4400" dirty="0"/>
            </a:br>
            <a:br>
              <a:rPr lang="nl-NL" sz="4400" dirty="0"/>
            </a:br>
            <a:endParaRPr lang="nl-NL" dirty="0"/>
          </a:p>
        </p:txBody>
      </p:sp>
      <p:sp>
        <p:nvSpPr>
          <p:cNvPr id="3" name="Tijdelijke aanduiding voor inhoud 2">
            <a:extLst>
              <a:ext uri="{FF2B5EF4-FFF2-40B4-BE49-F238E27FC236}">
                <a16:creationId xmlns:a16="http://schemas.microsoft.com/office/drawing/2014/main" id="{37819519-69FA-01E5-76E6-ADB387F4BA1C}"/>
              </a:ext>
            </a:extLst>
          </p:cNvPr>
          <p:cNvSpPr>
            <a:spLocks noGrp="1"/>
          </p:cNvSpPr>
          <p:nvPr>
            <p:ph idx="1"/>
          </p:nvPr>
        </p:nvSpPr>
        <p:spPr>
          <a:xfrm>
            <a:off x="838200" y="1357273"/>
            <a:ext cx="10515600" cy="5054678"/>
          </a:xfrm>
        </p:spPr>
        <p:txBody>
          <a:bodyPr>
            <a:normAutofit fontScale="77500" lnSpcReduction="20000"/>
          </a:bodyPr>
          <a:lstStyle/>
          <a:p>
            <a:pPr marL="0" indent="0">
              <a:buNone/>
            </a:pPr>
            <a:r>
              <a:rPr lang="nl-NL" b="1" dirty="0"/>
              <a:t>Hoe doe je dit?</a:t>
            </a:r>
          </a:p>
          <a:p>
            <a:pPr marL="0" indent="0">
              <a:buNone/>
            </a:pPr>
            <a:r>
              <a:rPr lang="nl-NL" dirty="0"/>
              <a:t>Breng </a:t>
            </a:r>
            <a:r>
              <a:rPr lang="nl-NL" b="1" dirty="0"/>
              <a:t>één alternatief </a:t>
            </a:r>
            <a:r>
              <a:rPr lang="nl-NL" dirty="0"/>
              <a:t>van je eigen mini onderneming in kaart. Eerst geef je een beschrijving aan de hand van onderstaande vragen, dan ga je pas vergeleken!!!</a:t>
            </a:r>
          </a:p>
          <a:p>
            <a:pPr marL="0" indent="0">
              <a:buNone/>
            </a:pPr>
            <a:r>
              <a:rPr lang="nl-NL" dirty="0"/>
              <a:t>Leg bij het alternatief uit:</a:t>
            </a:r>
          </a:p>
          <a:p>
            <a:pPr marL="0" indent="0">
              <a:buNone/>
            </a:pPr>
            <a:r>
              <a:rPr lang="nl-NL" dirty="0"/>
              <a:t>- Waarom dient dit als een alternatief voor je eigen product/dienst/onderneming?</a:t>
            </a:r>
          </a:p>
          <a:p>
            <a:pPr marL="0" indent="0">
              <a:buNone/>
            </a:pPr>
            <a:r>
              <a:rPr lang="nl-NL" dirty="0"/>
              <a:t>- Wat voor prijs hanteren ze?</a:t>
            </a:r>
          </a:p>
          <a:p>
            <a:pPr marL="0" indent="0">
              <a:buNone/>
            </a:pPr>
            <a:r>
              <a:rPr lang="nl-NL" dirty="0"/>
              <a:t>- Is de kwaliteit beter of slechter dan je eigen product?</a:t>
            </a:r>
          </a:p>
          <a:p>
            <a:pPr marL="0" indent="0">
              <a:buNone/>
            </a:pPr>
            <a:r>
              <a:rPr lang="nl-NL" dirty="0"/>
              <a:t>- Heeft het alternatief een groter of kleiner assortiment?</a:t>
            </a:r>
          </a:p>
          <a:p>
            <a:pPr marL="0" indent="0">
              <a:buNone/>
            </a:pPr>
            <a:r>
              <a:rPr lang="nl-NL" dirty="0"/>
              <a:t>- Is de locatie beter bereikbaar, groter en logischer dan je eigen onderneming?</a:t>
            </a:r>
          </a:p>
          <a:p>
            <a:pPr marL="0" indent="0">
              <a:buNone/>
            </a:pPr>
            <a:r>
              <a:rPr lang="nl-NL" dirty="0"/>
              <a:t>- Is de service rondom het product die het alternatief biedt beter of slechter dan die van ons.</a:t>
            </a:r>
          </a:p>
          <a:p>
            <a:pPr marL="0" indent="0">
              <a:buNone/>
            </a:pPr>
            <a:r>
              <a:rPr lang="nl-NL" dirty="0"/>
              <a:t>- Hoe bekend is het alternatief vergeleken met ons?</a:t>
            </a:r>
          </a:p>
          <a:p>
            <a:pPr marL="0" indent="0">
              <a:buNone/>
            </a:pPr>
            <a:r>
              <a:rPr lang="nl-NL" dirty="0"/>
              <a:t>- Wat doet het product aan duurzaamheid vergeleken met ons?</a:t>
            </a:r>
          </a:p>
          <a:p>
            <a:pPr marL="0" indent="0">
              <a:buNone/>
            </a:pPr>
            <a:r>
              <a:rPr lang="nl-NL" dirty="0"/>
              <a:t>- Wat is het </a:t>
            </a:r>
            <a:r>
              <a:rPr lang="nl-NL" b="1" dirty="0"/>
              <a:t>USP </a:t>
            </a:r>
            <a:r>
              <a:rPr lang="nl-NL" dirty="0"/>
              <a:t>van de andere onderneming?</a:t>
            </a:r>
            <a:endParaRPr lang="nl-NL" b="1" dirty="0"/>
          </a:p>
          <a:p>
            <a:pPr marL="0" indent="0">
              <a:buNone/>
            </a:pPr>
            <a:endParaRPr lang="nl-NL" dirty="0"/>
          </a:p>
        </p:txBody>
      </p:sp>
    </p:spTree>
    <p:extLst>
      <p:ext uri="{BB962C8B-B14F-4D97-AF65-F5344CB8AC3E}">
        <p14:creationId xmlns:p14="http://schemas.microsoft.com/office/powerpoint/2010/main" val="1947204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021AE-1AB6-98A5-8920-4EB2DCAF1693}"/>
              </a:ext>
            </a:extLst>
          </p:cNvPr>
          <p:cNvSpPr>
            <a:spLocks noGrp="1"/>
          </p:cNvSpPr>
          <p:nvPr>
            <p:ph type="title"/>
          </p:nvPr>
        </p:nvSpPr>
        <p:spPr>
          <a:xfrm>
            <a:off x="838200" y="18255"/>
            <a:ext cx="10515600" cy="1325563"/>
          </a:xfrm>
        </p:spPr>
        <p:txBody>
          <a:bodyPr/>
          <a:lstStyle/>
          <a:p>
            <a:r>
              <a:rPr lang="nl-NL" sz="4400" b="1" dirty="0"/>
              <a:t>5. Concurrenten en Alternatieven een score geven</a:t>
            </a:r>
          </a:p>
        </p:txBody>
      </p:sp>
      <p:sp>
        <p:nvSpPr>
          <p:cNvPr id="3" name="Tijdelijke aanduiding voor inhoud 2">
            <a:extLst>
              <a:ext uri="{FF2B5EF4-FFF2-40B4-BE49-F238E27FC236}">
                <a16:creationId xmlns:a16="http://schemas.microsoft.com/office/drawing/2014/main" id="{AA5751DE-D5E6-CBFF-50C9-EEBD5D1CB0DF}"/>
              </a:ext>
            </a:extLst>
          </p:cNvPr>
          <p:cNvSpPr>
            <a:spLocks noGrp="1"/>
          </p:cNvSpPr>
          <p:nvPr>
            <p:ph idx="1"/>
          </p:nvPr>
        </p:nvSpPr>
        <p:spPr>
          <a:xfrm>
            <a:off x="838200" y="1343608"/>
            <a:ext cx="10515600" cy="4833355"/>
          </a:xfrm>
        </p:spPr>
        <p:txBody>
          <a:bodyPr/>
          <a:lstStyle/>
          <a:p>
            <a:pPr marL="0" indent="0">
              <a:buNone/>
            </a:pPr>
            <a:r>
              <a:rPr lang="nl-NL" b="1" dirty="0"/>
              <a:t>Hoe doe je dit?</a:t>
            </a:r>
          </a:p>
          <a:p>
            <a:pPr marL="0" indent="0">
              <a:buNone/>
            </a:pPr>
            <a:r>
              <a:rPr lang="nl-NL" dirty="0"/>
              <a:t>Heb je de concurrentie beschreven en ook het alternatief, dan ga je onderstaande tabel invullen, in onderstaande tabel vergelijk je alle gevonden informatie met die van je eigen onderneming! Plus </a:t>
            </a:r>
            <a:r>
              <a:rPr lang="nl-NL" b="1" dirty="0"/>
              <a:t>uitleg!!!</a:t>
            </a:r>
          </a:p>
          <a:p>
            <a:pPr marL="0" indent="0">
              <a:buNone/>
            </a:pPr>
            <a:endParaRPr lang="nl-NL" dirty="0"/>
          </a:p>
        </p:txBody>
      </p:sp>
      <p:graphicFrame>
        <p:nvGraphicFramePr>
          <p:cNvPr id="4" name="Tabel 3">
            <a:extLst>
              <a:ext uri="{FF2B5EF4-FFF2-40B4-BE49-F238E27FC236}">
                <a16:creationId xmlns:a16="http://schemas.microsoft.com/office/drawing/2014/main" id="{769422D8-80CF-A5FE-12E5-605785EFCC4F}"/>
              </a:ext>
            </a:extLst>
          </p:cNvPr>
          <p:cNvGraphicFramePr>
            <a:graphicFrameLocks noGrp="1"/>
          </p:cNvGraphicFramePr>
          <p:nvPr>
            <p:extLst>
              <p:ext uri="{D42A27DB-BD31-4B8C-83A1-F6EECF244321}">
                <p14:modId xmlns:p14="http://schemas.microsoft.com/office/powerpoint/2010/main" val="3996207421"/>
              </p:ext>
            </p:extLst>
          </p:nvPr>
        </p:nvGraphicFramePr>
        <p:xfrm>
          <a:off x="838200" y="3070284"/>
          <a:ext cx="8865636" cy="3606800"/>
        </p:xfrm>
        <a:graphic>
          <a:graphicData uri="http://schemas.openxmlformats.org/drawingml/2006/table">
            <a:tbl>
              <a:tblPr firstRow="1" bandRow="1">
                <a:tableStyleId>{5C22544A-7EE6-4342-B048-85BDC9FD1C3A}</a:tableStyleId>
              </a:tblPr>
              <a:tblGrid>
                <a:gridCol w="1477606">
                  <a:extLst>
                    <a:ext uri="{9D8B030D-6E8A-4147-A177-3AD203B41FA5}">
                      <a16:colId xmlns:a16="http://schemas.microsoft.com/office/drawing/2014/main" val="3053698079"/>
                    </a:ext>
                  </a:extLst>
                </a:gridCol>
                <a:gridCol w="1477606">
                  <a:extLst>
                    <a:ext uri="{9D8B030D-6E8A-4147-A177-3AD203B41FA5}">
                      <a16:colId xmlns:a16="http://schemas.microsoft.com/office/drawing/2014/main" val="3104611537"/>
                    </a:ext>
                  </a:extLst>
                </a:gridCol>
                <a:gridCol w="1477606">
                  <a:extLst>
                    <a:ext uri="{9D8B030D-6E8A-4147-A177-3AD203B41FA5}">
                      <a16:colId xmlns:a16="http://schemas.microsoft.com/office/drawing/2014/main" val="530898424"/>
                    </a:ext>
                  </a:extLst>
                </a:gridCol>
                <a:gridCol w="1477606">
                  <a:extLst>
                    <a:ext uri="{9D8B030D-6E8A-4147-A177-3AD203B41FA5}">
                      <a16:colId xmlns:a16="http://schemas.microsoft.com/office/drawing/2014/main" val="2910171307"/>
                    </a:ext>
                  </a:extLst>
                </a:gridCol>
                <a:gridCol w="1477606">
                  <a:extLst>
                    <a:ext uri="{9D8B030D-6E8A-4147-A177-3AD203B41FA5}">
                      <a16:colId xmlns:a16="http://schemas.microsoft.com/office/drawing/2014/main" val="3975543089"/>
                    </a:ext>
                  </a:extLst>
                </a:gridCol>
                <a:gridCol w="1477606">
                  <a:extLst>
                    <a:ext uri="{9D8B030D-6E8A-4147-A177-3AD203B41FA5}">
                      <a16:colId xmlns:a16="http://schemas.microsoft.com/office/drawing/2014/main" val="168305175"/>
                    </a:ext>
                  </a:extLst>
                </a:gridCol>
              </a:tblGrid>
              <a:tr h="370840">
                <a:tc>
                  <a:txBody>
                    <a:bodyPr/>
                    <a:lstStyle/>
                    <a:p>
                      <a:endParaRPr lang="nl-NL" dirty="0"/>
                    </a:p>
                  </a:txBody>
                  <a:tcPr/>
                </a:tc>
                <a:tc>
                  <a:txBody>
                    <a:bodyPr/>
                    <a:lstStyle/>
                    <a:p>
                      <a:r>
                        <a:rPr lang="nl-NL" dirty="0"/>
                        <a:t>Naam concurrent</a:t>
                      </a:r>
                    </a:p>
                  </a:txBody>
                  <a:tcPr/>
                </a:tc>
                <a:tc>
                  <a:txBody>
                    <a:bodyPr/>
                    <a:lstStyle/>
                    <a:p>
                      <a:r>
                        <a:rPr lang="nl-NL" dirty="0"/>
                        <a:t>Naam concurrent</a:t>
                      </a:r>
                    </a:p>
                  </a:txBody>
                  <a:tcPr/>
                </a:tc>
                <a:tc>
                  <a:txBody>
                    <a:bodyPr/>
                    <a:lstStyle/>
                    <a:p>
                      <a:r>
                        <a:rPr lang="nl-NL" dirty="0"/>
                        <a:t>Naam concurrent</a:t>
                      </a:r>
                    </a:p>
                  </a:txBody>
                  <a:tcPr/>
                </a:tc>
                <a:tc>
                  <a:txBody>
                    <a:bodyPr/>
                    <a:lstStyle/>
                    <a:p>
                      <a:r>
                        <a:rPr lang="nl-NL" dirty="0"/>
                        <a:t>Naam</a:t>
                      </a:r>
                    </a:p>
                    <a:p>
                      <a:r>
                        <a:rPr lang="nl-NL" dirty="0"/>
                        <a:t>Alternatief</a:t>
                      </a:r>
                    </a:p>
                  </a:txBody>
                  <a:tcPr/>
                </a:tc>
                <a:tc>
                  <a:txBody>
                    <a:bodyPr/>
                    <a:lstStyle/>
                    <a:p>
                      <a:r>
                        <a:rPr lang="nl-NL" dirty="0"/>
                        <a:t>Eigen onderneming</a:t>
                      </a:r>
                    </a:p>
                  </a:txBody>
                  <a:tcPr/>
                </a:tc>
                <a:extLst>
                  <a:ext uri="{0D108BD9-81ED-4DB2-BD59-A6C34878D82A}">
                    <a16:rowId xmlns:a16="http://schemas.microsoft.com/office/drawing/2014/main" val="252853919"/>
                  </a:ext>
                </a:extLst>
              </a:tr>
              <a:tr h="370840">
                <a:tc>
                  <a:txBody>
                    <a:bodyPr/>
                    <a:lstStyle/>
                    <a:p>
                      <a:r>
                        <a:rPr lang="nl-NL" dirty="0"/>
                        <a:t>Prijs</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82462961"/>
                  </a:ext>
                </a:extLst>
              </a:tr>
              <a:tr h="370840">
                <a:tc>
                  <a:txBody>
                    <a:bodyPr/>
                    <a:lstStyle/>
                    <a:p>
                      <a:r>
                        <a:rPr lang="nl-NL" dirty="0"/>
                        <a:t>Kwaliteit</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270875873"/>
                  </a:ext>
                </a:extLst>
              </a:tr>
              <a:tr h="370840">
                <a:tc>
                  <a:txBody>
                    <a:bodyPr/>
                    <a:lstStyle/>
                    <a:p>
                      <a:r>
                        <a:rPr lang="nl-NL" dirty="0"/>
                        <a:t>Assortiment</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820527521"/>
                  </a:ext>
                </a:extLst>
              </a:tr>
              <a:tr h="370840">
                <a:tc>
                  <a:txBody>
                    <a:bodyPr/>
                    <a:lstStyle/>
                    <a:p>
                      <a:r>
                        <a:rPr lang="nl-NL" dirty="0"/>
                        <a:t>Locatie</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08858790"/>
                  </a:ext>
                </a:extLst>
              </a:tr>
              <a:tr h="370840">
                <a:tc>
                  <a:txBody>
                    <a:bodyPr/>
                    <a:lstStyle/>
                    <a:p>
                      <a:r>
                        <a:rPr lang="nl-NL" dirty="0"/>
                        <a:t>Service</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067931220"/>
                  </a:ext>
                </a:extLst>
              </a:tr>
              <a:tr h="370840">
                <a:tc>
                  <a:txBody>
                    <a:bodyPr/>
                    <a:lstStyle/>
                    <a:p>
                      <a:r>
                        <a:rPr lang="nl-NL" dirty="0"/>
                        <a:t>Bekendheid</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310132576"/>
                  </a:ext>
                </a:extLst>
              </a:tr>
              <a:tr h="370840">
                <a:tc>
                  <a:txBody>
                    <a:bodyPr/>
                    <a:lstStyle/>
                    <a:p>
                      <a:r>
                        <a:rPr lang="nl-NL" dirty="0"/>
                        <a:t>Service</a:t>
                      </a: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44015409"/>
                  </a:ext>
                </a:extLst>
              </a:tr>
              <a:tr h="370840">
                <a:tc>
                  <a:txBody>
                    <a:bodyPr/>
                    <a:lstStyle/>
                    <a:p>
                      <a:r>
                        <a:rPr lang="nl-NL" dirty="0"/>
                        <a:t>USP</a:t>
                      </a: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560774941"/>
                  </a:ext>
                </a:extLst>
              </a:tr>
            </a:tbl>
          </a:graphicData>
        </a:graphic>
      </p:graphicFrame>
      <p:sp>
        <p:nvSpPr>
          <p:cNvPr id="5" name="Tekstvak 4">
            <a:extLst>
              <a:ext uri="{FF2B5EF4-FFF2-40B4-BE49-F238E27FC236}">
                <a16:creationId xmlns:a16="http://schemas.microsoft.com/office/drawing/2014/main" id="{EF4A91D7-1DC0-79E4-DA3F-BFA76896A8AE}"/>
              </a:ext>
            </a:extLst>
          </p:cNvPr>
          <p:cNvSpPr txBox="1"/>
          <p:nvPr/>
        </p:nvSpPr>
        <p:spPr>
          <a:xfrm>
            <a:off x="9927772" y="3760285"/>
            <a:ext cx="2118049" cy="2462213"/>
          </a:xfrm>
          <a:prstGeom prst="rect">
            <a:avLst/>
          </a:prstGeom>
          <a:noFill/>
        </p:spPr>
        <p:txBody>
          <a:bodyPr wrap="square" rtlCol="0">
            <a:spAutoFit/>
          </a:bodyPr>
          <a:lstStyle/>
          <a:p>
            <a:r>
              <a:rPr lang="nl-NL" sz="1400" dirty="0"/>
              <a:t>Maak ook een legenda!!!</a:t>
            </a:r>
          </a:p>
          <a:p>
            <a:endParaRPr lang="nl-NL" sz="1400" dirty="0"/>
          </a:p>
          <a:p>
            <a:r>
              <a:rPr lang="nl-NL" sz="1400" dirty="0"/>
              <a:t>Voorbeeld:</a:t>
            </a:r>
          </a:p>
          <a:p>
            <a:r>
              <a:rPr lang="nl-NL" sz="1400" dirty="0"/>
              <a:t>+++ = Wij doen dit veel beter</a:t>
            </a:r>
          </a:p>
          <a:p>
            <a:r>
              <a:rPr lang="nl-NL" sz="1400" dirty="0"/>
              <a:t>++ = Wij doen dit beter</a:t>
            </a:r>
          </a:p>
          <a:p>
            <a:r>
              <a:rPr lang="nl-NL" sz="1400" dirty="0"/>
              <a:t>+ = Wij doen dit iets beter</a:t>
            </a:r>
          </a:p>
          <a:p>
            <a:r>
              <a:rPr lang="nl-NL" sz="1400" dirty="0"/>
              <a:t>- = Wij doen dit iets slechter</a:t>
            </a:r>
          </a:p>
          <a:p>
            <a:r>
              <a:rPr lang="nl-NL" sz="1400" dirty="0"/>
              <a:t>-- = </a:t>
            </a:r>
          </a:p>
          <a:p>
            <a:r>
              <a:rPr lang="nl-NL" sz="1400" dirty="0"/>
              <a:t>--- =</a:t>
            </a:r>
          </a:p>
        </p:txBody>
      </p:sp>
    </p:spTree>
    <p:extLst>
      <p:ext uri="{BB962C8B-B14F-4D97-AF65-F5344CB8AC3E}">
        <p14:creationId xmlns:p14="http://schemas.microsoft.com/office/powerpoint/2010/main" val="325603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7A12C-3666-4C5F-205B-DF4860D366D6}"/>
              </a:ext>
            </a:extLst>
          </p:cNvPr>
          <p:cNvSpPr>
            <a:spLocks noGrp="1"/>
          </p:cNvSpPr>
          <p:nvPr>
            <p:ph type="title"/>
          </p:nvPr>
        </p:nvSpPr>
        <p:spPr>
          <a:xfrm>
            <a:off x="876693" y="273040"/>
            <a:ext cx="3455821" cy="1616203"/>
          </a:xfrm>
        </p:spPr>
        <p:txBody>
          <a:bodyPr anchor="b">
            <a:normAutofit/>
          </a:bodyPr>
          <a:lstStyle/>
          <a:p>
            <a:r>
              <a:rPr lang="nl-NL" sz="2200" b="1" dirty="0"/>
              <a:t>6. Maken van een SWOT-analyse aan de hand van de Marktontwikkelingen en concurrentie analyse</a:t>
            </a:r>
            <a:br>
              <a:rPr lang="nl-NL" sz="2200" dirty="0"/>
            </a:br>
            <a:endParaRPr lang="nl-NL" sz="2200" dirty="0"/>
          </a:p>
        </p:txBody>
      </p:sp>
      <p:sp>
        <p:nvSpPr>
          <p:cNvPr id="3" name="Tijdelijke aanduiding voor inhoud 2">
            <a:extLst>
              <a:ext uri="{FF2B5EF4-FFF2-40B4-BE49-F238E27FC236}">
                <a16:creationId xmlns:a16="http://schemas.microsoft.com/office/drawing/2014/main" id="{E86F2106-29B4-35BE-6FA8-84D52570349B}"/>
              </a:ext>
            </a:extLst>
          </p:cNvPr>
          <p:cNvSpPr>
            <a:spLocks noGrp="1"/>
          </p:cNvSpPr>
          <p:nvPr>
            <p:ph idx="1"/>
          </p:nvPr>
        </p:nvSpPr>
        <p:spPr>
          <a:xfrm>
            <a:off x="840231" y="1889242"/>
            <a:ext cx="3455821" cy="4289439"/>
          </a:xfrm>
        </p:spPr>
        <p:txBody>
          <a:bodyPr anchor="t">
            <a:normAutofit fontScale="92500" lnSpcReduction="10000"/>
          </a:bodyPr>
          <a:lstStyle/>
          <a:p>
            <a:pPr marL="0" indent="0">
              <a:buNone/>
            </a:pPr>
            <a:r>
              <a:rPr lang="nl-NL" sz="2000" b="1" dirty="0"/>
              <a:t>Hoe doe je dit?</a:t>
            </a:r>
          </a:p>
          <a:p>
            <a:pPr marL="0" indent="0">
              <a:buNone/>
            </a:pPr>
            <a:r>
              <a:rPr lang="nl-NL" sz="2000" dirty="0"/>
              <a:t>Beschrijven aan de hand van alle gevonden informatie de </a:t>
            </a:r>
            <a:r>
              <a:rPr lang="nl-NL" sz="2000" b="1" dirty="0"/>
              <a:t>Sterktes, Zwaktes, Kansen </a:t>
            </a:r>
            <a:r>
              <a:rPr lang="nl-NL" sz="2000" dirty="0"/>
              <a:t>en</a:t>
            </a:r>
            <a:r>
              <a:rPr lang="nl-NL" sz="2000" b="1" dirty="0"/>
              <a:t> Bedreigingen </a:t>
            </a:r>
            <a:r>
              <a:rPr lang="nl-NL" sz="2000" dirty="0"/>
              <a:t>van de eigen onderneming!</a:t>
            </a:r>
          </a:p>
          <a:p>
            <a:pPr marL="0" indent="0">
              <a:buNone/>
            </a:pPr>
            <a:endParaRPr lang="nl-NL" sz="2000" dirty="0"/>
          </a:p>
          <a:p>
            <a:pPr marL="0" indent="0">
              <a:buNone/>
            </a:pPr>
            <a:r>
              <a:rPr lang="nl-NL" sz="2000" dirty="0"/>
              <a:t>Sterktes en Zwaktes komen voort uit </a:t>
            </a:r>
            <a:r>
              <a:rPr lang="nl-NL" sz="2000" dirty="0">
                <a:sym typeface="Wingdings" panose="05000000000000000000" pitchFamily="2" charset="2"/>
              </a:rPr>
              <a:t> </a:t>
            </a:r>
            <a:r>
              <a:rPr lang="nl-NL" sz="2000" b="1" dirty="0">
                <a:sym typeface="Wingdings" panose="05000000000000000000" pitchFamily="2" charset="2"/>
              </a:rPr>
              <a:t>Intern </a:t>
            </a:r>
            <a:r>
              <a:rPr lang="nl-NL" sz="2000" dirty="0">
                <a:sym typeface="Wingdings" panose="05000000000000000000" pitchFamily="2" charset="2"/>
              </a:rPr>
              <a:t>(Doelgroep analyse, idee van de onderneming etc.)</a:t>
            </a:r>
            <a:endParaRPr lang="nl-NL" sz="2000" b="1" dirty="0">
              <a:sym typeface="Wingdings" panose="05000000000000000000" pitchFamily="2" charset="2"/>
            </a:endParaRPr>
          </a:p>
          <a:p>
            <a:pPr marL="0" indent="0">
              <a:buNone/>
            </a:pPr>
            <a:endParaRPr lang="nl-NL" sz="2000" dirty="0">
              <a:sym typeface="Wingdings" panose="05000000000000000000" pitchFamily="2" charset="2"/>
            </a:endParaRPr>
          </a:p>
          <a:p>
            <a:pPr marL="0" indent="0">
              <a:buNone/>
            </a:pPr>
            <a:r>
              <a:rPr lang="nl-NL" sz="2000" dirty="0">
                <a:sym typeface="Wingdings" panose="05000000000000000000" pitchFamily="2" charset="2"/>
              </a:rPr>
              <a:t>Kansen en bedreigingen komen voort uit  </a:t>
            </a:r>
            <a:r>
              <a:rPr lang="nl-NL" sz="2000" b="1" dirty="0">
                <a:sym typeface="Wingdings" panose="05000000000000000000" pitchFamily="2" charset="2"/>
              </a:rPr>
              <a:t>Extern </a:t>
            </a:r>
            <a:r>
              <a:rPr lang="nl-NL" sz="2000" dirty="0">
                <a:sym typeface="Wingdings" panose="05000000000000000000" pitchFamily="2" charset="2"/>
              </a:rPr>
              <a:t>(concurrentie analyse, marktontwikkelingen etc.)</a:t>
            </a:r>
            <a:endParaRPr lang="nl-NL" sz="2000" dirty="0"/>
          </a:p>
        </p:txBody>
      </p:sp>
      <p:pic>
        <p:nvPicPr>
          <p:cNvPr id="3076" name="Picture 4" descr="SWOT - Managementmodellensite">
            <a:extLst>
              <a:ext uri="{FF2B5EF4-FFF2-40B4-BE49-F238E27FC236}">
                <a16:creationId xmlns:a16="http://schemas.microsoft.com/office/drawing/2014/main" id="{B8BCD952-DA33-BA84-2704-990DFBFEF56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87672" y="1288935"/>
            <a:ext cx="6389346" cy="4289440"/>
          </a:xfrm>
          <a:prstGeom prst="rect">
            <a:avLst/>
          </a:prstGeom>
          <a:noFill/>
          <a:extLst>
            <a:ext uri="{909E8E84-426E-40DD-AFC4-6F175D3DCCD1}">
              <a14:hiddenFill xmlns:a14="http://schemas.microsoft.com/office/drawing/2010/main">
                <a:solidFill>
                  <a:srgbClr val="FFFFFF"/>
                </a:solidFill>
              </a14:hiddenFill>
            </a:ext>
          </a:extLst>
        </p:spPr>
      </p:pic>
      <p:grpSp>
        <p:nvGrpSpPr>
          <p:cNvPr id="3107" name="Group 3102">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104" name="Rectangle 3103">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8" name="Rectangle 3104">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AutoShape 2" descr="SWOT-analyse maken stap-voor-stap - van SWOT tot confrontatiematrix">
            <a:extLst>
              <a:ext uri="{FF2B5EF4-FFF2-40B4-BE49-F238E27FC236}">
                <a16:creationId xmlns:a16="http://schemas.microsoft.com/office/drawing/2014/main" id="{1EFAF523-549B-2BF3-3102-6DF23CB505D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80046351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1048</Words>
  <Application>Microsoft Office PowerPoint</Application>
  <PresentationFormat>Breedbeeld</PresentationFormat>
  <Paragraphs>138</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Calibri Light</vt:lpstr>
      <vt:lpstr>Wingdings</vt:lpstr>
      <vt:lpstr>Kantoorthema</vt:lpstr>
      <vt:lpstr>PowerPoint-presentatie</vt:lpstr>
      <vt:lpstr>PowerPoint-presentatie</vt:lpstr>
      <vt:lpstr>Wat moet je allemaal doen bij het gedeelte Marktanalyse bij TP1 Analyse?</vt:lpstr>
      <vt:lpstr>1. Beschrijving van de markt geven</vt:lpstr>
      <vt:lpstr>2. Ontwikkelingen van de markt in kaart brengen</vt:lpstr>
      <vt:lpstr>3. Concurrenten van je eigen mini onderneming in kaart brengen (Alles APA-noteren) </vt:lpstr>
      <vt:lpstr>4. Alternatieven van je eigen mini onderneming in kaart brengen (Alles APA-noteren)  </vt:lpstr>
      <vt:lpstr>5. Concurrenten en Alternatieven een score geven</vt:lpstr>
      <vt:lpstr>6. Maken van een SWOT-analyse aan de hand van de Marktontwikkelingen en concurrentie analyse </vt:lpstr>
      <vt:lpstr>7. De belangrijkste punten uit de SWOT-analyse beschrijven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Steven Linkels</dc:creator>
  <cp:lastModifiedBy>Steven Linkels</cp:lastModifiedBy>
  <cp:revision>1</cp:revision>
  <dcterms:created xsi:type="dcterms:W3CDTF">2023-11-23T10:53:32Z</dcterms:created>
  <dcterms:modified xsi:type="dcterms:W3CDTF">2023-11-23T13:09:58Z</dcterms:modified>
</cp:coreProperties>
</file>