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3" r:id="rId5"/>
    <p:sldId id="266" r:id="rId6"/>
    <p:sldId id="305" r:id="rId7"/>
    <p:sldId id="265" r:id="rId8"/>
    <p:sldId id="312" r:id="rId9"/>
    <p:sldId id="287" r:id="rId10"/>
    <p:sldId id="271" r:id="rId11"/>
    <p:sldId id="308" r:id="rId12"/>
    <p:sldId id="274" r:id="rId13"/>
    <p:sldId id="276" r:id="rId14"/>
    <p:sldId id="309" r:id="rId15"/>
    <p:sldId id="291" r:id="rId16"/>
    <p:sldId id="261" r:id="rId17"/>
    <p:sldId id="268" r:id="rId18"/>
    <p:sldId id="269" r:id="rId19"/>
    <p:sldId id="310" r:id="rId20"/>
    <p:sldId id="311" r:id="rId21"/>
    <p:sldId id="26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B8A1FF"/>
    <a:srgbClr val="A7FF00"/>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F0EB0-5604-429A-9069-EBA22D515C6C}" v="81" dt="2022-12-12T11:47:01.97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3" autoAdjust="0"/>
  </p:normalViewPr>
  <p:slideViewPr>
    <p:cSldViewPr snapToGrid="0">
      <p:cViewPr varScale="1">
        <p:scale>
          <a:sx n="69" d="100"/>
          <a:sy n="69" d="100"/>
        </p:scale>
        <p:origin x="11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930F0EB0-5604-429A-9069-EBA22D515C6C}"/>
    <pc:docChg chg="undo custSel addSld delSld modSld sldOrd">
      <pc:chgData name="Thomas Noordeloos" userId="df9f46e9-7760-4f6a-814f-9e8180d7b46a" providerId="ADAL" clId="{930F0EB0-5604-429A-9069-EBA22D515C6C}" dt="2022-12-12T11:47:54.235" v="496" actId="20577"/>
      <pc:docMkLst>
        <pc:docMk/>
      </pc:docMkLst>
      <pc:sldChg chg="del">
        <pc:chgData name="Thomas Noordeloos" userId="df9f46e9-7760-4f6a-814f-9e8180d7b46a" providerId="ADAL" clId="{930F0EB0-5604-429A-9069-EBA22D515C6C}" dt="2022-12-12T09:23:44.514" v="227" actId="47"/>
        <pc:sldMkLst>
          <pc:docMk/>
          <pc:sldMk cId="2859079353" sldId="256"/>
        </pc:sldMkLst>
      </pc:sldChg>
      <pc:sldChg chg="add del">
        <pc:chgData name="Thomas Noordeloos" userId="df9f46e9-7760-4f6a-814f-9e8180d7b46a" providerId="ADAL" clId="{930F0EB0-5604-429A-9069-EBA22D515C6C}" dt="2022-12-12T09:40:13.405" v="238" actId="47"/>
        <pc:sldMkLst>
          <pc:docMk/>
          <pc:sldMk cId="4104890735" sldId="257"/>
        </pc:sldMkLst>
      </pc:sldChg>
      <pc:sldChg chg="del">
        <pc:chgData name="Thomas Noordeloos" userId="df9f46e9-7760-4f6a-814f-9e8180d7b46a" providerId="ADAL" clId="{930F0EB0-5604-429A-9069-EBA22D515C6C}" dt="2022-12-12T09:23:44.514" v="227" actId="47"/>
        <pc:sldMkLst>
          <pc:docMk/>
          <pc:sldMk cId="318625009" sldId="259"/>
        </pc:sldMkLst>
      </pc:sldChg>
      <pc:sldChg chg="addSp delSp modSp mod">
        <pc:chgData name="Thomas Noordeloos" userId="df9f46e9-7760-4f6a-814f-9e8180d7b46a" providerId="ADAL" clId="{930F0EB0-5604-429A-9069-EBA22D515C6C}" dt="2022-12-12T09:41:33.676" v="292" actId="1076"/>
        <pc:sldMkLst>
          <pc:docMk/>
          <pc:sldMk cId="2939759825" sldId="261"/>
        </pc:sldMkLst>
        <pc:spChg chg="mod">
          <ac:chgData name="Thomas Noordeloos" userId="df9f46e9-7760-4f6a-814f-9e8180d7b46a" providerId="ADAL" clId="{930F0EB0-5604-429A-9069-EBA22D515C6C}" dt="2022-12-12T09:41:24.532" v="289" actId="20577"/>
          <ac:spMkLst>
            <pc:docMk/>
            <pc:sldMk cId="2939759825" sldId="261"/>
            <ac:spMk id="2" creationId="{CCCBD60A-FA8F-E641-BE5C-19FC3B3F7CE0}"/>
          </ac:spMkLst>
        </pc:spChg>
        <pc:spChg chg="del">
          <ac:chgData name="Thomas Noordeloos" userId="df9f46e9-7760-4f6a-814f-9e8180d7b46a" providerId="ADAL" clId="{930F0EB0-5604-429A-9069-EBA22D515C6C}" dt="2022-12-12T09:40:18.288" v="239" actId="478"/>
          <ac:spMkLst>
            <pc:docMk/>
            <pc:sldMk cId="2939759825" sldId="261"/>
            <ac:spMk id="3" creationId="{27022589-64B5-4F4A-8111-D2D9E785B26E}"/>
          </ac:spMkLst>
        </pc:spChg>
        <pc:picChg chg="add mod">
          <ac:chgData name="Thomas Noordeloos" userId="df9f46e9-7760-4f6a-814f-9e8180d7b46a" providerId="ADAL" clId="{930F0EB0-5604-429A-9069-EBA22D515C6C}" dt="2022-12-12T09:41:33.676" v="292" actId="1076"/>
          <ac:picMkLst>
            <pc:docMk/>
            <pc:sldMk cId="2939759825" sldId="261"/>
            <ac:picMk id="4" creationId="{93B4BC9F-B479-D38F-28FA-E1C507C79E03}"/>
          </ac:picMkLst>
        </pc:picChg>
        <pc:picChg chg="add mod">
          <ac:chgData name="Thomas Noordeloos" userId="df9f46e9-7760-4f6a-814f-9e8180d7b46a" providerId="ADAL" clId="{930F0EB0-5604-429A-9069-EBA22D515C6C}" dt="2022-12-12T09:40:25.759" v="242" actId="1076"/>
          <ac:picMkLst>
            <pc:docMk/>
            <pc:sldMk cId="2939759825" sldId="261"/>
            <ac:picMk id="1026" creationId="{D38E0DAF-AD6E-4CD0-1815-CB9F73C453A2}"/>
          </ac:picMkLst>
        </pc:picChg>
      </pc:sldChg>
      <pc:sldChg chg="del">
        <pc:chgData name="Thomas Noordeloos" userId="df9f46e9-7760-4f6a-814f-9e8180d7b46a" providerId="ADAL" clId="{930F0EB0-5604-429A-9069-EBA22D515C6C}" dt="2022-12-12T09:23:44.514" v="227" actId="47"/>
        <pc:sldMkLst>
          <pc:docMk/>
          <pc:sldMk cId="2795955851" sldId="262"/>
        </pc:sldMkLst>
      </pc:sldChg>
      <pc:sldChg chg="addSp modSp mod">
        <pc:chgData name="Thomas Noordeloos" userId="df9f46e9-7760-4f6a-814f-9e8180d7b46a" providerId="ADAL" clId="{930F0EB0-5604-429A-9069-EBA22D515C6C}" dt="2022-12-12T10:13:25.986" v="452" actId="20577"/>
        <pc:sldMkLst>
          <pc:docMk/>
          <pc:sldMk cId="4269510339" sldId="263"/>
        </pc:sldMkLst>
        <pc:graphicFrameChg chg="mod modGraphic">
          <ac:chgData name="Thomas Noordeloos" userId="df9f46e9-7760-4f6a-814f-9e8180d7b46a" providerId="ADAL" clId="{930F0EB0-5604-429A-9069-EBA22D515C6C}" dt="2022-12-12T10:13:25.986" v="452" actId="20577"/>
          <ac:graphicFrameMkLst>
            <pc:docMk/>
            <pc:sldMk cId="4269510339" sldId="263"/>
            <ac:graphicFrameMk id="2" creationId="{C94AC36D-AA8E-9B59-FF04-F45D2D1963AC}"/>
          </ac:graphicFrameMkLst>
        </pc:graphicFrameChg>
        <pc:graphicFrameChg chg="mod modGraphic">
          <ac:chgData name="Thomas Noordeloos" userId="df9f46e9-7760-4f6a-814f-9e8180d7b46a" providerId="ADAL" clId="{930F0EB0-5604-429A-9069-EBA22D515C6C}" dt="2022-12-12T08:52:26.394" v="3" actId="108"/>
          <ac:graphicFrameMkLst>
            <pc:docMk/>
            <pc:sldMk cId="4269510339" sldId="263"/>
            <ac:graphicFrameMk id="7" creationId="{E301E4D4-09EB-42FE-AC70-36D3DFBAE62B}"/>
          </ac:graphicFrameMkLst>
        </pc:graphicFrameChg>
        <pc:picChg chg="add mod">
          <ac:chgData name="Thomas Noordeloos" userId="df9f46e9-7760-4f6a-814f-9e8180d7b46a" providerId="ADAL" clId="{930F0EB0-5604-429A-9069-EBA22D515C6C}" dt="2022-12-12T10:08:51.671" v="402" actId="1076"/>
          <ac:picMkLst>
            <pc:docMk/>
            <pc:sldMk cId="4269510339" sldId="263"/>
            <ac:picMk id="2050" creationId="{6CDB3342-8FB9-D111-DD17-BCD723A93F01}"/>
          </ac:picMkLst>
        </pc:picChg>
      </pc:sldChg>
      <pc:sldChg chg="addSp delSp modSp mod">
        <pc:chgData name="Thomas Noordeloos" userId="df9f46e9-7760-4f6a-814f-9e8180d7b46a" providerId="ADAL" clId="{930F0EB0-5604-429A-9069-EBA22D515C6C}" dt="2022-12-12T09:05:51.736" v="207" actId="1076"/>
        <pc:sldMkLst>
          <pc:docMk/>
          <pc:sldMk cId="3276849796" sldId="265"/>
        </pc:sldMkLst>
        <pc:spChg chg="del">
          <ac:chgData name="Thomas Noordeloos" userId="df9f46e9-7760-4f6a-814f-9e8180d7b46a" providerId="ADAL" clId="{930F0EB0-5604-429A-9069-EBA22D515C6C}" dt="2022-12-12T09:04:02.464" v="170" actId="478"/>
          <ac:spMkLst>
            <pc:docMk/>
            <pc:sldMk cId="3276849796" sldId="265"/>
            <ac:spMk id="2" creationId="{DE632E07-2AF0-3D4C-854F-F2DA1570FFAB}"/>
          </ac:spMkLst>
        </pc:spChg>
        <pc:spChg chg="add del mod">
          <ac:chgData name="Thomas Noordeloos" userId="df9f46e9-7760-4f6a-814f-9e8180d7b46a" providerId="ADAL" clId="{930F0EB0-5604-429A-9069-EBA22D515C6C}" dt="2022-12-12T09:04:04.715" v="171" actId="478"/>
          <ac:spMkLst>
            <pc:docMk/>
            <pc:sldMk cId="3276849796" sldId="265"/>
            <ac:spMk id="4" creationId="{A6BE7B27-A7E8-745B-1ADC-7A9621CB5EFF}"/>
          </ac:spMkLst>
        </pc:spChg>
        <pc:spChg chg="add del mod">
          <ac:chgData name="Thomas Noordeloos" userId="df9f46e9-7760-4f6a-814f-9e8180d7b46a" providerId="ADAL" clId="{930F0EB0-5604-429A-9069-EBA22D515C6C}" dt="2022-12-12T09:05:27.068" v="200" actId="478"/>
          <ac:spMkLst>
            <pc:docMk/>
            <pc:sldMk cId="3276849796" sldId="265"/>
            <ac:spMk id="5" creationId="{4BDDC9FD-DBA8-9930-8803-F9F9E3EFBE64}"/>
          </ac:spMkLst>
        </pc:spChg>
        <pc:spChg chg="del">
          <ac:chgData name="Thomas Noordeloos" userId="df9f46e9-7760-4f6a-814f-9e8180d7b46a" providerId="ADAL" clId="{930F0EB0-5604-429A-9069-EBA22D515C6C}" dt="2022-12-12T09:04:02.464" v="170" actId="478"/>
          <ac:spMkLst>
            <pc:docMk/>
            <pc:sldMk cId="3276849796" sldId="265"/>
            <ac:spMk id="6" creationId="{165CD2BA-BB5A-4373-8331-1FEF4B5A2786}"/>
          </ac:spMkLst>
        </pc:spChg>
        <pc:spChg chg="add del mod">
          <ac:chgData name="Thomas Noordeloos" userId="df9f46e9-7760-4f6a-814f-9e8180d7b46a" providerId="ADAL" clId="{930F0EB0-5604-429A-9069-EBA22D515C6C}" dt="2022-12-12T09:04:36.717" v="185" actId="478"/>
          <ac:spMkLst>
            <pc:docMk/>
            <pc:sldMk cId="3276849796" sldId="265"/>
            <ac:spMk id="7" creationId="{03748302-E159-4DC3-6FC4-EC33E6196AE0}"/>
          </ac:spMkLst>
        </pc:spChg>
        <pc:spChg chg="del">
          <ac:chgData name="Thomas Noordeloos" userId="df9f46e9-7760-4f6a-814f-9e8180d7b46a" providerId="ADAL" clId="{930F0EB0-5604-429A-9069-EBA22D515C6C}" dt="2022-12-12T09:04:02.464" v="170" actId="478"/>
          <ac:spMkLst>
            <pc:docMk/>
            <pc:sldMk cId="3276849796" sldId="265"/>
            <ac:spMk id="8" creationId="{A144DF80-C2C5-4D58-801D-7683F76EA991}"/>
          </ac:spMkLst>
        </pc:spChg>
        <pc:spChg chg="add del mod">
          <ac:chgData name="Thomas Noordeloos" userId="df9f46e9-7760-4f6a-814f-9e8180d7b46a" providerId="ADAL" clId="{930F0EB0-5604-429A-9069-EBA22D515C6C}" dt="2022-12-12T09:04:49.420" v="190" actId="478"/>
          <ac:spMkLst>
            <pc:docMk/>
            <pc:sldMk cId="3276849796" sldId="265"/>
            <ac:spMk id="10" creationId="{F36E2113-A084-4F74-3899-6A161A170D7D}"/>
          </ac:spMkLst>
        </pc:spChg>
        <pc:spChg chg="add mod">
          <ac:chgData name="Thomas Noordeloos" userId="df9f46e9-7760-4f6a-814f-9e8180d7b46a" providerId="ADAL" clId="{930F0EB0-5604-429A-9069-EBA22D515C6C}" dt="2022-12-12T09:05:51.736" v="207" actId="1076"/>
          <ac:spMkLst>
            <pc:docMk/>
            <pc:sldMk cId="3276849796" sldId="265"/>
            <ac:spMk id="12" creationId="{FEF1DEBF-42CE-64F0-7154-84B06A7B9BE3}"/>
          </ac:spMkLst>
        </pc:spChg>
        <pc:spChg chg="add mod">
          <ac:chgData name="Thomas Noordeloos" userId="df9f46e9-7760-4f6a-814f-9e8180d7b46a" providerId="ADAL" clId="{930F0EB0-5604-429A-9069-EBA22D515C6C}" dt="2022-12-12T09:05:34.577" v="203" actId="14100"/>
          <ac:spMkLst>
            <pc:docMk/>
            <pc:sldMk cId="3276849796" sldId="265"/>
            <ac:spMk id="13" creationId="{4B814673-9348-DA47-61D6-C47CAE43E13D}"/>
          </ac:spMkLst>
        </pc:spChg>
      </pc:sldChg>
      <pc:sldChg chg="del">
        <pc:chgData name="Thomas Noordeloos" userId="df9f46e9-7760-4f6a-814f-9e8180d7b46a" providerId="ADAL" clId="{930F0EB0-5604-429A-9069-EBA22D515C6C}" dt="2022-12-12T09:23:44.514" v="227" actId="47"/>
        <pc:sldMkLst>
          <pc:docMk/>
          <pc:sldMk cId="2315260444" sldId="267"/>
        </pc:sldMkLst>
      </pc:sldChg>
      <pc:sldChg chg="modSp add mod">
        <pc:chgData name="Thomas Noordeloos" userId="df9f46e9-7760-4f6a-814f-9e8180d7b46a" providerId="ADAL" clId="{930F0EB0-5604-429A-9069-EBA22D515C6C}" dt="2022-12-12T10:06:37.305" v="360"/>
        <pc:sldMkLst>
          <pc:docMk/>
          <pc:sldMk cId="3598916021" sldId="267"/>
        </pc:sldMkLst>
        <pc:spChg chg="mod">
          <ac:chgData name="Thomas Noordeloos" userId="df9f46e9-7760-4f6a-814f-9e8180d7b46a" providerId="ADAL" clId="{930F0EB0-5604-429A-9069-EBA22D515C6C}" dt="2022-12-12T10:06:37.305" v="360"/>
          <ac:spMkLst>
            <pc:docMk/>
            <pc:sldMk cId="3598916021" sldId="267"/>
            <ac:spMk id="5" creationId="{617A64FB-04B2-44DF-8B7C-64CC20B0DB88}"/>
          </ac:spMkLst>
        </pc:spChg>
      </pc:sldChg>
      <pc:sldChg chg="add">
        <pc:chgData name="Thomas Noordeloos" userId="df9f46e9-7760-4f6a-814f-9e8180d7b46a" providerId="ADAL" clId="{930F0EB0-5604-429A-9069-EBA22D515C6C}" dt="2022-12-12T09:54:52.693" v="357"/>
        <pc:sldMkLst>
          <pc:docMk/>
          <pc:sldMk cId="2764710880" sldId="268"/>
        </pc:sldMkLst>
      </pc:sldChg>
      <pc:sldChg chg="del">
        <pc:chgData name="Thomas Noordeloos" userId="df9f46e9-7760-4f6a-814f-9e8180d7b46a" providerId="ADAL" clId="{930F0EB0-5604-429A-9069-EBA22D515C6C}" dt="2022-12-12T09:23:44.514" v="227" actId="47"/>
        <pc:sldMkLst>
          <pc:docMk/>
          <pc:sldMk cId="3276380276" sldId="268"/>
        </pc:sldMkLst>
      </pc:sldChg>
      <pc:sldChg chg="del">
        <pc:chgData name="Thomas Noordeloos" userId="df9f46e9-7760-4f6a-814f-9e8180d7b46a" providerId="ADAL" clId="{930F0EB0-5604-429A-9069-EBA22D515C6C}" dt="2022-12-12T09:22:03.445" v="226" actId="47"/>
        <pc:sldMkLst>
          <pc:docMk/>
          <pc:sldMk cId="142099198" sldId="269"/>
        </pc:sldMkLst>
      </pc:sldChg>
      <pc:sldChg chg="add">
        <pc:chgData name="Thomas Noordeloos" userId="df9f46e9-7760-4f6a-814f-9e8180d7b46a" providerId="ADAL" clId="{930F0EB0-5604-429A-9069-EBA22D515C6C}" dt="2022-12-12T09:54:52.693" v="357"/>
        <pc:sldMkLst>
          <pc:docMk/>
          <pc:sldMk cId="995724231" sldId="269"/>
        </pc:sldMkLst>
      </pc:sldChg>
      <pc:sldChg chg="ord">
        <pc:chgData name="Thomas Noordeloos" userId="df9f46e9-7760-4f6a-814f-9e8180d7b46a" providerId="ADAL" clId="{930F0EB0-5604-429A-9069-EBA22D515C6C}" dt="2022-12-12T09:44:11.563" v="294"/>
        <pc:sldMkLst>
          <pc:docMk/>
          <pc:sldMk cId="437323946" sldId="271"/>
        </pc:sldMkLst>
      </pc:sldChg>
      <pc:sldChg chg="del">
        <pc:chgData name="Thomas Noordeloos" userId="df9f46e9-7760-4f6a-814f-9e8180d7b46a" providerId="ADAL" clId="{930F0EB0-5604-429A-9069-EBA22D515C6C}" dt="2022-12-12T09:06:30.891" v="209" actId="47"/>
        <pc:sldMkLst>
          <pc:docMk/>
          <pc:sldMk cId="3823650348" sldId="272"/>
        </pc:sldMkLst>
      </pc:sldChg>
      <pc:sldChg chg="add ord">
        <pc:chgData name="Thomas Noordeloos" userId="df9f46e9-7760-4f6a-814f-9e8180d7b46a" providerId="ADAL" clId="{930F0EB0-5604-429A-9069-EBA22D515C6C}" dt="2022-12-12T09:44:11.563" v="294"/>
        <pc:sldMkLst>
          <pc:docMk/>
          <pc:sldMk cId="1752049739" sldId="274"/>
        </pc:sldMkLst>
      </pc:sldChg>
      <pc:sldChg chg="addSp delSp modSp add mod ord modAnim">
        <pc:chgData name="Thomas Noordeloos" userId="df9f46e9-7760-4f6a-814f-9e8180d7b46a" providerId="ADAL" clId="{930F0EB0-5604-429A-9069-EBA22D515C6C}" dt="2022-12-12T09:51:00.424" v="349"/>
        <pc:sldMkLst>
          <pc:docMk/>
          <pc:sldMk cId="3689458330" sldId="276"/>
        </pc:sldMkLst>
        <pc:spChg chg="mod">
          <ac:chgData name="Thomas Noordeloos" userId="df9f46e9-7760-4f6a-814f-9e8180d7b46a" providerId="ADAL" clId="{930F0EB0-5604-429A-9069-EBA22D515C6C}" dt="2022-12-12T09:47:43.373" v="319" actId="404"/>
          <ac:spMkLst>
            <pc:docMk/>
            <pc:sldMk cId="3689458330" sldId="276"/>
            <ac:spMk id="2" creationId="{57D71080-A583-2E4E-870C-895575633696}"/>
          </ac:spMkLst>
        </pc:spChg>
        <pc:picChg chg="mod">
          <ac:chgData name="Thomas Noordeloos" userId="df9f46e9-7760-4f6a-814f-9e8180d7b46a" providerId="ADAL" clId="{930F0EB0-5604-429A-9069-EBA22D515C6C}" dt="2022-12-12T09:47:52.275" v="320" actId="1076"/>
          <ac:picMkLst>
            <pc:docMk/>
            <pc:sldMk cId="3689458330" sldId="276"/>
            <ac:picMk id="3" creationId="{7862ACB4-E814-2049-AAC4-5F84A3E8FA0F}"/>
          </ac:picMkLst>
        </pc:picChg>
        <pc:picChg chg="add del mod">
          <ac:chgData name="Thomas Noordeloos" userId="df9f46e9-7760-4f6a-814f-9e8180d7b46a" providerId="ADAL" clId="{930F0EB0-5604-429A-9069-EBA22D515C6C}" dt="2022-12-12T09:50:01.016" v="335" actId="478"/>
          <ac:picMkLst>
            <pc:docMk/>
            <pc:sldMk cId="3689458330" sldId="276"/>
            <ac:picMk id="4" creationId="{16159B17-2710-4BA9-7984-41B27276F97E}"/>
          </ac:picMkLst>
        </pc:picChg>
        <pc:picChg chg="add mod">
          <ac:chgData name="Thomas Noordeloos" userId="df9f46e9-7760-4f6a-814f-9e8180d7b46a" providerId="ADAL" clId="{930F0EB0-5604-429A-9069-EBA22D515C6C}" dt="2022-12-12T09:50:15.919" v="341" actId="1076"/>
          <ac:picMkLst>
            <pc:docMk/>
            <pc:sldMk cId="3689458330" sldId="276"/>
            <ac:picMk id="5" creationId="{BDA8B82A-0C43-B9EF-685B-218EB71BE05D}"/>
          </ac:picMkLst>
        </pc:picChg>
        <pc:picChg chg="mod">
          <ac:chgData name="Thomas Noordeloos" userId="df9f46e9-7760-4f6a-814f-9e8180d7b46a" providerId="ADAL" clId="{930F0EB0-5604-429A-9069-EBA22D515C6C}" dt="2022-12-12T09:47:59.691" v="324" actId="1076"/>
          <ac:picMkLst>
            <pc:docMk/>
            <pc:sldMk cId="3689458330" sldId="276"/>
            <ac:picMk id="7" creationId="{D7A199F0-A607-A248-B9A4-6EC4616D1423}"/>
          </ac:picMkLst>
        </pc:picChg>
        <pc:picChg chg="add del mod">
          <ac:chgData name="Thomas Noordeloos" userId="df9f46e9-7760-4f6a-814f-9e8180d7b46a" providerId="ADAL" clId="{930F0EB0-5604-429A-9069-EBA22D515C6C}" dt="2022-12-12T09:49:58.503" v="332" actId="478"/>
          <ac:picMkLst>
            <pc:docMk/>
            <pc:sldMk cId="3689458330" sldId="276"/>
            <ac:picMk id="10" creationId="{BF285FDB-CC70-45C2-EFF2-175DF50F3AAB}"/>
          </ac:picMkLst>
        </pc:picChg>
        <pc:picChg chg="add del mod">
          <ac:chgData name="Thomas Noordeloos" userId="df9f46e9-7760-4f6a-814f-9e8180d7b46a" providerId="ADAL" clId="{930F0EB0-5604-429A-9069-EBA22D515C6C}" dt="2022-12-12T09:49:59.855" v="333" actId="478"/>
          <ac:picMkLst>
            <pc:docMk/>
            <pc:sldMk cId="3689458330" sldId="276"/>
            <ac:picMk id="11" creationId="{B675B639-3284-2A20-A386-FD4C62ACABB7}"/>
          </ac:picMkLst>
        </pc:picChg>
        <pc:picChg chg="add del mod">
          <ac:chgData name="Thomas Noordeloos" userId="df9f46e9-7760-4f6a-814f-9e8180d7b46a" providerId="ADAL" clId="{930F0EB0-5604-429A-9069-EBA22D515C6C}" dt="2022-12-12T09:50:00.549" v="334" actId="478"/>
          <ac:picMkLst>
            <pc:docMk/>
            <pc:sldMk cId="3689458330" sldId="276"/>
            <ac:picMk id="12" creationId="{E67E201B-FA1A-9501-C56E-EDB52475604B}"/>
          </ac:picMkLst>
        </pc:picChg>
        <pc:picChg chg="add del mod">
          <ac:chgData name="Thomas Noordeloos" userId="df9f46e9-7760-4f6a-814f-9e8180d7b46a" providerId="ADAL" clId="{930F0EB0-5604-429A-9069-EBA22D515C6C}" dt="2022-12-12T09:49:57.860" v="331" actId="478"/>
          <ac:picMkLst>
            <pc:docMk/>
            <pc:sldMk cId="3689458330" sldId="276"/>
            <ac:picMk id="13" creationId="{4421D60B-9F90-3EF0-8865-4A1AC610DD8C}"/>
          </ac:picMkLst>
        </pc:picChg>
        <pc:picChg chg="add mod">
          <ac:chgData name="Thomas Noordeloos" userId="df9f46e9-7760-4f6a-814f-9e8180d7b46a" providerId="ADAL" clId="{930F0EB0-5604-429A-9069-EBA22D515C6C}" dt="2022-12-12T09:50:13.263" v="340" actId="1076"/>
          <ac:picMkLst>
            <pc:docMk/>
            <pc:sldMk cId="3689458330" sldId="276"/>
            <ac:picMk id="14" creationId="{F6F0DDC7-BD02-A506-3A71-04607A9C160D}"/>
          </ac:picMkLst>
        </pc:picChg>
        <pc:picChg chg="add mod">
          <ac:chgData name="Thomas Noordeloos" userId="df9f46e9-7760-4f6a-814f-9e8180d7b46a" providerId="ADAL" clId="{930F0EB0-5604-429A-9069-EBA22D515C6C}" dt="2022-12-12T09:50:11.423" v="339" actId="1076"/>
          <ac:picMkLst>
            <pc:docMk/>
            <pc:sldMk cId="3689458330" sldId="276"/>
            <ac:picMk id="15" creationId="{7D30F36A-6D0C-2C0C-8866-7FB1BC793366}"/>
          </ac:picMkLst>
        </pc:picChg>
        <pc:picChg chg="add mod">
          <ac:chgData name="Thomas Noordeloos" userId="df9f46e9-7760-4f6a-814f-9e8180d7b46a" providerId="ADAL" clId="{930F0EB0-5604-429A-9069-EBA22D515C6C}" dt="2022-12-12T09:50:06.415" v="337" actId="1076"/>
          <ac:picMkLst>
            <pc:docMk/>
            <pc:sldMk cId="3689458330" sldId="276"/>
            <ac:picMk id="16" creationId="{20ABA7F2-1AAC-9A5F-B0B9-04EF37C784DF}"/>
          </ac:picMkLst>
        </pc:picChg>
        <pc:picChg chg="add mod">
          <ac:chgData name="Thomas Noordeloos" userId="df9f46e9-7760-4f6a-814f-9e8180d7b46a" providerId="ADAL" clId="{930F0EB0-5604-429A-9069-EBA22D515C6C}" dt="2022-12-12T09:50:08.812" v="338" actId="1076"/>
          <ac:picMkLst>
            <pc:docMk/>
            <pc:sldMk cId="3689458330" sldId="276"/>
            <ac:picMk id="17" creationId="{440FE1D3-E64F-804F-9A05-7606FC10918A}"/>
          </ac:picMkLst>
        </pc:picChg>
        <pc:picChg chg="add mod">
          <ac:chgData name="Thomas Noordeloos" userId="df9f46e9-7760-4f6a-814f-9e8180d7b46a" providerId="ADAL" clId="{930F0EB0-5604-429A-9069-EBA22D515C6C}" dt="2022-12-12T09:50:23.247" v="343" actId="1076"/>
          <ac:picMkLst>
            <pc:docMk/>
            <pc:sldMk cId="3689458330" sldId="276"/>
            <ac:picMk id="18" creationId="{8B6F308E-856E-24F5-B557-1239E2CCAC4E}"/>
          </ac:picMkLst>
        </pc:picChg>
      </pc:sldChg>
      <pc:sldChg chg="modSp mod ord">
        <pc:chgData name="Thomas Noordeloos" userId="df9f46e9-7760-4f6a-814f-9e8180d7b46a" providerId="ADAL" clId="{930F0EB0-5604-429A-9069-EBA22D515C6C}" dt="2022-12-12T11:43:36.953" v="456" actId="14100"/>
        <pc:sldMkLst>
          <pc:docMk/>
          <pc:sldMk cId="994031172" sldId="287"/>
        </pc:sldMkLst>
        <pc:spChg chg="mod">
          <ac:chgData name="Thomas Noordeloos" userId="df9f46e9-7760-4f6a-814f-9e8180d7b46a" providerId="ADAL" clId="{930F0EB0-5604-429A-9069-EBA22D515C6C}" dt="2022-12-12T11:43:36.953" v="456" actId="14100"/>
          <ac:spMkLst>
            <pc:docMk/>
            <pc:sldMk cId="994031172" sldId="287"/>
            <ac:spMk id="5" creationId="{09757663-764B-0A84-0EBA-DA95767B8832}"/>
          </ac:spMkLst>
        </pc:spChg>
      </pc:sldChg>
      <pc:sldChg chg="del">
        <pc:chgData name="Thomas Noordeloos" userId="df9f46e9-7760-4f6a-814f-9e8180d7b46a" providerId="ADAL" clId="{930F0EB0-5604-429A-9069-EBA22D515C6C}" dt="2022-12-12T09:06:21.598" v="208" actId="47"/>
        <pc:sldMkLst>
          <pc:docMk/>
          <pc:sldMk cId="2397695067" sldId="288"/>
        </pc:sldMkLst>
      </pc:sldChg>
      <pc:sldChg chg="del">
        <pc:chgData name="Thomas Noordeloos" userId="df9f46e9-7760-4f6a-814f-9e8180d7b46a" providerId="ADAL" clId="{930F0EB0-5604-429A-9069-EBA22D515C6C}" dt="2022-12-12T09:06:41.704" v="211" actId="47"/>
        <pc:sldMkLst>
          <pc:docMk/>
          <pc:sldMk cId="4238195812" sldId="289"/>
        </pc:sldMkLst>
      </pc:sldChg>
      <pc:sldChg chg="modAnim">
        <pc:chgData name="Thomas Noordeloos" userId="df9f46e9-7760-4f6a-814f-9e8180d7b46a" providerId="ADAL" clId="{930F0EB0-5604-429A-9069-EBA22D515C6C}" dt="2022-12-12T09:48:40.493" v="325"/>
        <pc:sldMkLst>
          <pc:docMk/>
          <pc:sldMk cId="3539551558" sldId="291"/>
        </pc:sldMkLst>
      </pc:sldChg>
      <pc:sldChg chg="add del">
        <pc:chgData name="Thomas Noordeloos" userId="df9f46e9-7760-4f6a-814f-9e8180d7b46a" providerId="ADAL" clId="{930F0EB0-5604-429A-9069-EBA22D515C6C}" dt="2022-12-12T09:52:21.714" v="351"/>
        <pc:sldMkLst>
          <pc:docMk/>
          <pc:sldMk cId="958375072" sldId="294"/>
        </pc:sldMkLst>
      </pc:sldChg>
      <pc:sldChg chg="del">
        <pc:chgData name="Thomas Noordeloos" userId="df9f46e9-7760-4f6a-814f-9e8180d7b46a" providerId="ADAL" clId="{930F0EB0-5604-429A-9069-EBA22D515C6C}" dt="2022-12-12T09:03:07.846" v="169" actId="47"/>
        <pc:sldMkLst>
          <pc:docMk/>
          <pc:sldMk cId="952268262" sldId="304"/>
        </pc:sldMkLst>
      </pc:sldChg>
      <pc:sldChg chg="del">
        <pc:chgData name="Thomas Noordeloos" userId="df9f46e9-7760-4f6a-814f-9e8180d7b46a" providerId="ADAL" clId="{930F0EB0-5604-429A-9069-EBA22D515C6C}" dt="2022-12-12T09:24:14.149" v="237" actId="47"/>
        <pc:sldMkLst>
          <pc:docMk/>
          <pc:sldMk cId="1447690096" sldId="306"/>
        </pc:sldMkLst>
      </pc:sldChg>
      <pc:sldChg chg="del">
        <pc:chgData name="Thomas Noordeloos" userId="df9f46e9-7760-4f6a-814f-9e8180d7b46a" providerId="ADAL" clId="{930F0EB0-5604-429A-9069-EBA22D515C6C}" dt="2022-12-12T09:24:14.149" v="237" actId="47"/>
        <pc:sldMkLst>
          <pc:docMk/>
          <pc:sldMk cId="2258332502" sldId="307"/>
        </pc:sldMkLst>
      </pc:sldChg>
      <pc:sldChg chg="addSp delSp modSp add ord">
        <pc:chgData name="Thomas Noordeloos" userId="df9f46e9-7760-4f6a-814f-9e8180d7b46a" providerId="ADAL" clId="{930F0EB0-5604-429A-9069-EBA22D515C6C}" dt="2022-12-12T09:52:50.286" v="356"/>
        <pc:sldMkLst>
          <pc:docMk/>
          <pc:sldMk cId="1757646117" sldId="308"/>
        </pc:sldMkLst>
        <pc:spChg chg="add mod">
          <ac:chgData name="Thomas Noordeloos" userId="df9f46e9-7760-4f6a-814f-9e8180d7b46a" providerId="ADAL" clId="{930F0EB0-5604-429A-9069-EBA22D515C6C}" dt="2022-12-12T09:52:50.286" v="356"/>
          <ac:spMkLst>
            <pc:docMk/>
            <pc:sldMk cId="1757646117" sldId="308"/>
            <ac:spMk id="6" creationId="{E901138D-703E-69AF-0207-257E3128E169}"/>
          </ac:spMkLst>
        </pc:spChg>
        <pc:spChg chg="add mod">
          <ac:chgData name="Thomas Noordeloos" userId="df9f46e9-7760-4f6a-814f-9e8180d7b46a" providerId="ADAL" clId="{930F0EB0-5604-429A-9069-EBA22D515C6C}" dt="2022-12-12T09:52:50.286" v="356"/>
          <ac:spMkLst>
            <pc:docMk/>
            <pc:sldMk cId="1757646117" sldId="308"/>
            <ac:spMk id="7" creationId="{917899F2-12D7-17E6-20A8-326657D35313}"/>
          </ac:spMkLst>
        </pc:spChg>
        <pc:spChg chg="add mod">
          <ac:chgData name="Thomas Noordeloos" userId="df9f46e9-7760-4f6a-814f-9e8180d7b46a" providerId="ADAL" clId="{930F0EB0-5604-429A-9069-EBA22D515C6C}" dt="2022-12-12T09:52:50.286" v="356"/>
          <ac:spMkLst>
            <pc:docMk/>
            <pc:sldMk cId="1757646117" sldId="308"/>
            <ac:spMk id="8" creationId="{4CBA01DB-64B3-1783-32D6-3F2633A9F972}"/>
          </ac:spMkLst>
        </pc:spChg>
        <pc:spChg chg="add mod">
          <ac:chgData name="Thomas Noordeloos" userId="df9f46e9-7760-4f6a-814f-9e8180d7b46a" providerId="ADAL" clId="{930F0EB0-5604-429A-9069-EBA22D515C6C}" dt="2022-12-12T09:52:50.286" v="356"/>
          <ac:spMkLst>
            <pc:docMk/>
            <pc:sldMk cId="1757646117" sldId="308"/>
            <ac:spMk id="9" creationId="{3E4819E6-7117-982B-EE7B-6F49729357BF}"/>
          </ac:spMkLst>
        </pc:spChg>
        <pc:picChg chg="add del mod">
          <ac:chgData name="Thomas Noordeloos" userId="df9f46e9-7760-4f6a-814f-9e8180d7b46a" providerId="ADAL" clId="{930F0EB0-5604-429A-9069-EBA22D515C6C}" dt="2022-12-12T09:52:48.745" v="354" actId="478"/>
          <ac:picMkLst>
            <pc:docMk/>
            <pc:sldMk cId="1757646117" sldId="308"/>
            <ac:picMk id="3" creationId="{D9A071AE-4E6D-3810-CD58-89CFA3C216C9}"/>
          </ac:picMkLst>
        </pc:picChg>
        <pc:picChg chg="add del mod">
          <ac:chgData name="Thomas Noordeloos" userId="df9f46e9-7760-4f6a-814f-9e8180d7b46a" providerId="ADAL" clId="{930F0EB0-5604-429A-9069-EBA22D515C6C}" dt="2022-12-12T09:52:49.330" v="355" actId="478"/>
          <ac:picMkLst>
            <pc:docMk/>
            <pc:sldMk cId="1757646117" sldId="308"/>
            <ac:picMk id="4" creationId="{0DE7A113-9A82-A12D-A705-E9FAC46E425B}"/>
          </ac:picMkLst>
        </pc:picChg>
        <pc:picChg chg="add mod">
          <ac:chgData name="Thomas Noordeloos" userId="df9f46e9-7760-4f6a-814f-9e8180d7b46a" providerId="ADAL" clId="{930F0EB0-5604-429A-9069-EBA22D515C6C}" dt="2022-12-12T09:52:50.286" v="356"/>
          <ac:picMkLst>
            <pc:docMk/>
            <pc:sldMk cId="1757646117" sldId="308"/>
            <ac:picMk id="5" creationId="{53CCC9F3-F0FE-C0C0-7F0B-5562E128873A}"/>
          </ac:picMkLst>
        </pc:picChg>
        <pc:picChg chg="add mod">
          <ac:chgData name="Thomas Noordeloos" userId="df9f46e9-7760-4f6a-814f-9e8180d7b46a" providerId="ADAL" clId="{930F0EB0-5604-429A-9069-EBA22D515C6C}" dt="2022-12-12T09:52:50.286" v="356"/>
          <ac:picMkLst>
            <pc:docMk/>
            <pc:sldMk cId="1757646117" sldId="308"/>
            <ac:picMk id="10" creationId="{D3EFC758-D66F-A75D-F403-DB553E40BEAD}"/>
          </ac:picMkLst>
        </pc:picChg>
        <pc:picChg chg="del">
          <ac:chgData name="Thomas Noordeloos" userId="df9f46e9-7760-4f6a-814f-9e8180d7b46a" providerId="ADAL" clId="{930F0EB0-5604-429A-9069-EBA22D515C6C}" dt="2022-12-12T09:52:29.283" v="352" actId="478"/>
          <ac:picMkLst>
            <pc:docMk/>
            <pc:sldMk cId="1757646117" sldId="308"/>
            <ac:picMk id="5122" creationId="{C52FFC0A-6178-4799-A775-F1303AF9B262}"/>
          </ac:picMkLst>
        </pc:picChg>
      </pc:sldChg>
      <pc:sldChg chg="modSp add mod ord">
        <pc:chgData name="Thomas Noordeloos" userId="df9f46e9-7760-4f6a-814f-9e8180d7b46a" providerId="ADAL" clId="{930F0EB0-5604-429A-9069-EBA22D515C6C}" dt="2022-12-12T09:46:15.486" v="300"/>
        <pc:sldMkLst>
          <pc:docMk/>
          <pc:sldMk cId="1216159853" sldId="309"/>
        </pc:sldMkLst>
        <pc:graphicFrameChg chg="modGraphic">
          <ac:chgData name="Thomas Noordeloos" userId="df9f46e9-7760-4f6a-814f-9e8180d7b46a" providerId="ADAL" clId="{930F0EB0-5604-429A-9069-EBA22D515C6C}" dt="2022-12-12T09:44:31.192" v="298" actId="20577"/>
          <ac:graphicFrameMkLst>
            <pc:docMk/>
            <pc:sldMk cId="1216159853" sldId="309"/>
            <ac:graphicFrameMk id="9" creationId="{4AE8B406-CE01-43A4-B617-66BC4D5E203F}"/>
          </ac:graphicFrameMkLst>
        </pc:graphicFrameChg>
      </pc:sldChg>
      <pc:sldChg chg="add">
        <pc:chgData name="Thomas Noordeloos" userId="df9f46e9-7760-4f6a-814f-9e8180d7b46a" providerId="ADAL" clId="{930F0EB0-5604-429A-9069-EBA22D515C6C}" dt="2022-12-12T09:54:52.693" v="357"/>
        <pc:sldMkLst>
          <pc:docMk/>
          <pc:sldMk cId="1615774608" sldId="310"/>
        </pc:sldMkLst>
      </pc:sldChg>
      <pc:sldChg chg="modSp add mod">
        <pc:chgData name="Thomas Noordeloos" userId="df9f46e9-7760-4f6a-814f-9e8180d7b46a" providerId="ADAL" clId="{930F0EB0-5604-429A-9069-EBA22D515C6C}" dt="2022-12-12T10:06:32.705" v="359" actId="27636"/>
        <pc:sldMkLst>
          <pc:docMk/>
          <pc:sldMk cId="4161407322" sldId="311"/>
        </pc:sldMkLst>
        <pc:spChg chg="mod">
          <ac:chgData name="Thomas Noordeloos" userId="df9f46e9-7760-4f6a-814f-9e8180d7b46a" providerId="ADAL" clId="{930F0EB0-5604-429A-9069-EBA22D515C6C}" dt="2022-12-12T10:06:32.705" v="359" actId="27636"/>
          <ac:spMkLst>
            <pc:docMk/>
            <pc:sldMk cId="4161407322" sldId="311"/>
            <ac:spMk id="5" creationId="{617A64FB-04B2-44DF-8B7C-64CC20B0DB88}"/>
          </ac:spMkLst>
        </pc:spChg>
      </pc:sldChg>
      <pc:sldChg chg="modSp add mod">
        <pc:chgData name="Thomas Noordeloos" userId="df9f46e9-7760-4f6a-814f-9e8180d7b46a" providerId="ADAL" clId="{930F0EB0-5604-429A-9069-EBA22D515C6C}" dt="2022-12-12T11:47:54.235" v="496" actId="20577"/>
        <pc:sldMkLst>
          <pc:docMk/>
          <pc:sldMk cId="2859079353" sldId="312"/>
        </pc:sldMkLst>
        <pc:spChg chg="mod">
          <ac:chgData name="Thomas Noordeloos" userId="df9f46e9-7760-4f6a-814f-9e8180d7b46a" providerId="ADAL" clId="{930F0EB0-5604-429A-9069-EBA22D515C6C}" dt="2022-12-12T11:47:54.235" v="496" actId="20577"/>
          <ac:spMkLst>
            <pc:docMk/>
            <pc:sldMk cId="2859079353" sldId="312"/>
            <ac:spMk id="6" creationId="{81B96BA2-902A-4078-8942-E8A2417A9A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12-12-2022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Eerst:</a:t>
            </a:r>
          </a:p>
          <a:p>
            <a:r>
              <a:rPr lang="nl-NL" sz="1200" dirty="0"/>
              <a:t>De </a:t>
            </a:r>
            <a:r>
              <a:rPr lang="nl-NL" sz="1200" b="1" dirty="0"/>
              <a:t>jobs</a:t>
            </a:r>
            <a:r>
              <a:rPr lang="nl-NL" sz="1200" dirty="0"/>
              <a:t> zijn de </a:t>
            </a:r>
            <a:r>
              <a:rPr lang="nl-NL" sz="1200" b="1" dirty="0"/>
              <a:t>taken</a:t>
            </a:r>
            <a:r>
              <a:rPr lang="nl-NL" sz="1200" dirty="0"/>
              <a:t> die moeten worden gedaan, </a:t>
            </a:r>
            <a:r>
              <a:rPr lang="nl-NL" sz="1200" b="1" dirty="0"/>
              <a:t>problemen</a:t>
            </a:r>
            <a:r>
              <a:rPr lang="nl-NL" sz="1200" dirty="0"/>
              <a:t> die moeten worden opgelost of </a:t>
            </a:r>
            <a:r>
              <a:rPr lang="nl-NL" sz="1200" b="1" dirty="0"/>
              <a:t>behoeften</a:t>
            </a:r>
            <a:r>
              <a:rPr lang="nl-NL" sz="1200" dirty="0"/>
              <a:t> die moeten worden vervuld. Het kunnen meerdere jobs zijn en niet alle jobs hoeven even belangrijk te zijn</a:t>
            </a:r>
          </a:p>
          <a:p>
            <a:r>
              <a:rPr lang="nl-NL" sz="1200" dirty="0"/>
              <a:t>De </a:t>
            </a:r>
            <a:r>
              <a:rPr lang="nl-NL" sz="1200" b="1" dirty="0" err="1"/>
              <a:t>pain</a:t>
            </a:r>
            <a:r>
              <a:rPr lang="nl-NL" sz="1200" dirty="0"/>
              <a:t> zijn de onplezierige neveneffecten of bijkomstigheden zoals kosten, negatieve emoties of risico’s. (ook hier niet alles is even belangrijk)</a:t>
            </a:r>
          </a:p>
          <a:p>
            <a:r>
              <a:rPr lang="nl-NL" sz="1200" dirty="0"/>
              <a:t>De </a:t>
            </a:r>
            <a:r>
              <a:rPr lang="nl-NL" sz="1200" b="1" dirty="0" err="1"/>
              <a:t>gain</a:t>
            </a:r>
            <a:r>
              <a:rPr lang="nl-NL" sz="1200" dirty="0"/>
              <a:t> is de uitkomst die klant wil, verwacht of verrast door zou zijn. Denk hierbij aan kosten besparing, positieve emotie, gebruiksgemak, sociale status enz. (ook hierbij zit een waarderingselement)</a:t>
            </a:r>
          </a:p>
          <a:p>
            <a:endParaRPr lang="nl-NL" sz="1200" dirty="0"/>
          </a:p>
          <a:p>
            <a:r>
              <a:rPr lang="nl-NL" sz="1200" dirty="0"/>
              <a:t>Daarna:</a:t>
            </a:r>
          </a:p>
          <a:p>
            <a:r>
              <a:rPr lang="nl-NL" sz="1200" dirty="0"/>
              <a:t>Hoe past jouw product/dienst</a:t>
            </a:r>
            <a:r>
              <a:rPr lang="nl-NL" sz="1200" baseline="0" dirty="0"/>
              <a:t> bij de behoefte van de klant. Wat is jouw toegevoegde waarde? Wat is jouw ‘Waarde Propositie’.</a:t>
            </a:r>
          </a:p>
          <a:p>
            <a:endParaRPr lang="nl-NL" sz="1200" baseline="0" dirty="0"/>
          </a:p>
          <a:p>
            <a:r>
              <a:rPr lang="nl-NL" sz="1200" dirty="0"/>
              <a:t>https://robertvaneekhout.nl/2018/06/het-value-proposition-canvas-ontwerp-de-perfecte-waardepropositie</a:t>
            </a:r>
            <a:r>
              <a:rPr lang="nl-NL" sz="1200" baseline="0" dirty="0"/>
              <a:t> </a:t>
            </a:r>
            <a:endParaRPr lang="nl-NL" sz="1200" dirty="0"/>
          </a:p>
        </p:txBody>
      </p:sp>
      <p:sp>
        <p:nvSpPr>
          <p:cNvPr id="4" name="Tijdelijke aanduiding voor dianummer 3"/>
          <p:cNvSpPr>
            <a:spLocks noGrp="1"/>
          </p:cNvSpPr>
          <p:nvPr>
            <p:ph type="sldNum" sz="quarter" idx="10"/>
          </p:nvPr>
        </p:nvSpPr>
        <p:spPr/>
        <p:txBody>
          <a:bodyPr/>
          <a:lstStyle/>
          <a:p>
            <a:fld id="{77B33E2A-6AD7-4C02-A0BB-956F932592C2}" type="slidenum">
              <a:rPr lang="nl-NL" smtClean="0"/>
              <a:t>16</a:t>
            </a:fld>
            <a:endParaRPr lang="nl-NL"/>
          </a:p>
        </p:txBody>
      </p:sp>
    </p:spTree>
    <p:extLst>
      <p:ext uri="{BB962C8B-B14F-4D97-AF65-F5344CB8AC3E}">
        <p14:creationId xmlns:p14="http://schemas.microsoft.com/office/powerpoint/2010/main" val="233846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Eerst:</a:t>
            </a:r>
          </a:p>
          <a:p>
            <a:r>
              <a:rPr lang="nl-NL" sz="1200" dirty="0"/>
              <a:t>De </a:t>
            </a:r>
            <a:r>
              <a:rPr lang="nl-NL" sz="1200" b="1" dirty="0"/>
              <a:t>jobs</a:t>
            </a:r>
            <a:r>
              <a:rPr lang="nl-NL" sz="1200" dirty="0"/>
              <a:t> zijn de </a:t>
            </a:r>
            <a:r>
              <a:rPr lang="nl-NL" sz="1200" b="1" dirty="0"/>
              <a:t>taken</a:t>
            </a:r>
            <a:r>
              <a:rPr lang="nl-NL" sz="1200" dirty="0"/>
              <a:t> die moeten worden gedaan, </a:t>
            </a:r>
            <a:r>
              <a:rPr lang="nl-NL" sz="1200" b="1" dirty="0"/>
              <a:t>problemen</a:t>
            </a:r>
            <a:r>
              <a:rPr lang="nl-NL" sz="1200" dirty="0"/>
              <a:t> die moeten worden opgelost of </a:t>
            </a:r>
            <a:r>
              <a:rPr lang="nl-NL" sz="1200" b="1" dirty="0"/>
              <a:t>behoeften</a:t>
            </a:r>
            <a:r>
              <a:rPr lang="nl-NL" sz="1200" dirty="0"/>
              <a:t> die moeten worden vervuld. Het kunnen meerdere jobs zijn en niet alle jobs hoeven even belangrijk te zijn</a:t>
            </a:r>
          </a:p>
          <a:p>
            <a:r>
              <a:rPr lang="nl-NL" sz="1200" dirty="0"/>
              <a:t>De </a:t>
            </a:r>
            <a:r>
              <a:rPr lang="nl-NL" sz="1200" b="1" dirty="0" err="1"/>
              <a:t>pain</a:t>
            </a:r>
            <a:r>
              <a:rPr lang="nl-NL" sz="1200" dirty="0"/>
              <a:t> zijn de onplezierige neveneffecten of bijkomstigheden zoals kosten, negatieve emoties of risico’s. (ook hier niet alles is even belangrijk)</a:t>
            </a:r>
          </a:p>
          <a:p>
            <a:r>
              <a:rPr lang="nl-NL" sz="1200" dirty="0"/>
              <a:t>De </a:t>
            </a:r>
            <a:r>
              <a:rPr lang="nl-NL" sz="1200" b="1" dirty="0" err="1"/>
              <a:t>gain</a:t>
            </a:r>
            <a:r>
              <a:rPr lang="nl-NL" sz="1200" dirty="0"/>
              <a:t> is de uitkomst die klant wil, verwacht of verrast door zou zijn. Denk hierbij aan kosten besparing, positieve emotie, gebruiksgemak, sociale status enz. (ook hierbij zit een waarderingselement)</a:t>
            </a:r>
          </a:p>
          <a:p>
            <a:endParaRPr lang="nl-NL" sz="1200" dirty="0"/>
          </a:p>
          <a:p>
            <a:r>
              <a:rPr lang="nl-NL" sz="1200" dirty="0"/>
              <a:t>Daarna:</a:t>
            </a:r>
          </a:p>
          <a:p>
            <a:r>
              <a:rPr lang="nl-NL" sz="1200" dirty="0"/>
              <a:t>Hoe past jouw product/dienst</a:t>
            </a:r>
            <a:r>
              <a:rPr lang="nl-NL" sz="1200" baseline="0" dirty="0"/>
              <a:t> bij de behoefte van de klant. Wat is jouw toegevoegde waarde? Wat is jouw ‘Waarde Propositie’.</a:t>
            </a:r>
            <a:endParaRPr lang="nl-NL" sz="1200" dirty="0"/>
          </a:p>
        </p:txBody>
      </p:sp>
      <p:sp>
        <p:nvSpPr>
          <p:cNvPr id="4" name="Tijdelijke aanduiding voor dianummer 3"/>
          <p:cNvSpPr>
            <a:spLocks noGrp="1"/>
          </p:cNvSpPr>
          <p:nvPr>
            <p:ph type="sldNum" sz="quarter" idx="10"/>
          </p:nvPr>
        </p:nvSpPr>
        <p:spPr/>
        <p:txBody>
          <a:bodyPr/>
          <a:lstStyle/>
          <a:p>
            <a:fld id="{77B33E2A-6AD7-4C02-A0BB-956F932592C2}" type="slidenum">
              <a:rPr lang="nl-NL" smtClean="0"/>
              <a:t>17</a:t>
            </a:fld>
            <a:endParaRPr lang="nl-NL"/>
          </a:p>
        </p:txBody>
      </p:sp>
    </p:spTree>
    <p:extLst>
      <p:ext uri="{BB962C8B-B14F-4D97-AF65-F5344CB8AC3E}">
        <p14:creationId xmlns:p14="http://schemas.microsoft.com/office/powerpoint/2010/main" val="56863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Eerst:</a:t>
            </a:r>
          </a:p>
          <a:p>
            <a:r>
              <a:rPr lang="nl-NL" sz="1200" dirty="0"/>
              <a:t>De </a:t>
            </a:r>
            <a:r>
              <a:rPr lang="nl-NL" sz="1200" b="1" dirty="0"/>
              <a:t>jobs</a:t>
            </a:r>
            <a:r>
              <a:rPr lang="nl-NL" sz="1200" dirty="0"/>
              <a:t> zijn de </a:t>
            </a:r>
            <a:r>
              <a:rPr lang="nl-NL" sz="1200" b="1" dirty="0"/>
              <a:t>taken</a:t>
            </a:r>
            <a:r>
              <a:rPr lang="nl-NL" sz="1200" dirty="0"/>
              <a:t> die moeten worden gedaan, </a:t>
            </a:r>
            <a:r>
              <a:rPr lang="nl-NL" sz="1200" b="1" dirty="0"/>
              <a:t>problemen</a:t>
            </a:r>
            <a:r>
              <a:rPr lang="nl-NL" sz="1200" dirty="0"/>
              <a:t> die moeten worden opgelost of </a:t>
            </a:r>
            <a:r>
              <a:rPr lang="nl-NL" sz="1200" b="1" dirty="0"/>
              <a:t>behoeften</a:t>
            </a:r>
            <a:r>
              <a:rPr lang="nl-NL" sz="1200" dirty="0"/>
              <a:t> die moeten worden vervuld. Het kunnen meerdere jobs zijn en niet alle jobs hoeven even belangrijk te zijn</a:t>
            </a:r>
          </a:p>
          <a:p>
            <a:r>
              <a:rPr lang="nl-NL" sz="1200" dirty="0"/>
              <a:t>De </a:t>
            </a:r>
            <a:r>
              <a:rPr lang="nl-NL" sz="1200" b="1" dirty="0" err="1"/>
              <a:t>pain</a:t>
            </a:r>
            <a:r>
              <a:rPr lang="nl-NL" sz="1200" dirty="0"/>
              <a:t> zijn de onplezierige neveneffecten of bijkomstigheden zoals kosten, negatieve emoties of risico’s. (ook hier niet alles is even belangrijk)</a:t>
            </a:r>
          </a:p>
          <a:p>
            <a:r>
              <a:rPr lang="nl-NL" sz="1200" dirty="0"/>
              <a:t>De </a:t>
            </a:r>
            <a:r>
              <a:rPr lang="nl-NL" sz="1200" b="1" dirty="0" err="1"/>
              <a:t>gain</a:t>
            </a:r>
            <a:r>
              <a:rPr lang="nl-NL" sz="1200" dirty="0"/>
              <a:t> is de uitkomst die klant wil, verwacht of verrast door zou zijn. Denk hierbij aan kosten besparing, positieve emotie, gebruiksgemak, sociale status enz. (ook hierbij zit een waarderingselement)</a:t>
            </a:r>
          </a:p>
          <a:p>
            <a:endParaRPr lang="nl-NL" sz="1200" dirty="0"/>
          </a:p>
          <a:p>
            <a:r>
              <a:rPr lang="nl-NL" sz="1200" dirty="0"/>
              <a:t>Daarna:</a:t>
            </a:r>
          </a:p>
          <a:p>
            <a:r>
              <a:rPr lang="nl-NL" sz="1200" dirty="0"/>
              <a:t>Hoe past jouw product/dienst</a:t>
            </a:r>
            <a:r>
              <a:rPr lang="nl-NL" sz="1200" baseline="0" dirty="0"/>
              <a:t> bij de behoefte van de klant. Wat is jouw toegevoegde waarde? Wat is jouw ‘Waarde Propositie’.</a:t>
            </a:r>
            <a:endParaRPr lang="nl-NL" sz="1200" dirty="0"/>
          </a:p>
        </p:txBody>
      </p:sp>
      <p:sp>
        <p:nvSpPr>
          <p:cNvPr id="4" name="Tijdelijke aanduiding voor dianummer 3"/>
          <p:cNvSpPr>
            <a:spLocks noGrp="1"/>
          </p:cNvSpPr>
          <p:nvPr>
            <p:ph type="sldNum" sz="quarter" idx="10"/>
          </p:nvPr>
        </p:nvSpPr>
        <p:spPr/>
        <p:txBody>
          <a:bodyPr/>
          <a:lstStyle/>
          <a:p>
            <a:fld id="{77B33E2A-6AD7-4C02-A0BB-956F932592C2}" type="slidenum">
              <a:rPr lang="nl-NL" smtClean="0"/>
              <a:t>18</a:t>
            </a:fld>
            <a:endParaRPr lang="nl-NL"/>
          </a:p>
        </p:txBody>
      </p:sp>
    </p:spTree>
    <p:extLst>
      <p:ext uri="{BB962C8B-B14F-4D97-AF65-F5344CB8AC3E}">
        <p14:creationId xmlns:p14="http://schemas.microsoft.com/office/powerpoint/2010/main" val="3487424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12-12-2022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12-12-2022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12-12-2022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3702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08549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12-12-2022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rketingscriptie.nl/4c-model-marketingmix/"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IBS ‘Mijn onderneming’</a:t>
            </a:r>
            <a:endParaRPr lang="nl-NL" sz="4400" dirty="0">
              <a:solidFill>
                <a:srgbClr val="002060"/>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15227449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rgbClr val="000644"/>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graphicFrame>
        <p:nvGraphicFramePr>
          <p:cNvPr id="2" name="Tabel 2">
            <a:extLst>
              <a:ext uri="{FF2B5EF4-FFF2-40B4-BE49-F238E27FC236}">
                <a16:creationId xmlns:a16="http://schemas.microsoft.com/office/drawing/2014/main" id="{C94AC36D-AA8E-9B59-FF04-F45D2D1963AC}"/>
              </a:ext>
            </a:extLst>
          </p:cNvPr>
          <p:cNvGraphicFramePr>
            <a:graphicFrameLocks noGrp="1"/>
          </p:cNvGraphicFramePr>
          <p:nvPr>
            <p:extLst>
              <p:ext uri="{D42A27DB-BD31-4B8C-83A1-F6EECF244321}">
                <p14:modId xmlns:p14="http://schemas.microsoft.com/office/powerpoint/2010/main" val="948745850"/>
              </p:ext>
            </p:extLst>
          </p:nvPr>
        </p:nvGraphicFramePr>
        <p:xfrm>
          <a:off x="295178" y="2032825"/>
          <a:ext cx="11601645" cy="3589146"/>
        </p:xfrm>
        <a:graphic>
          <a:graphicData uri="http://schemas.openxmlformats.org/drawingml/2006/table">
            <a:tbl>
              <a:tblPr firstRow="1" bandRow="1">
                <a:tableStyleId>{2D5ABB26-0587-4C30-8999-92F81FD0307C}</a:tableStyleId>
              </a:tblPr>
              <a:tblGrid>
                <a:gridCol w="1277989">
                  <a:extLst>
                    <a:ext uri="{9D8B030D-6E8A-4147-A177-3AD203B41FA5}">
                      <a16:colId xmlns:a16="http://schemas.microsoft.com/office/drawing/2014/main" val="1237320612"/>
                    </a:ext>
                  </a:extLst>
                </a:gridCol>
                <a:gridCol w="2580914">
                  <a:extLst>
                    <a:ext uri="{9D8B030D-6E8A-4147-A177-3AD203B41FA5}">
                      <a16:colId xmlns:a16="http://schemas.microsoft.com/office/drawing/2014/main" val="1184782360"/>
                    </a:ext>
                  </a:extLst>
                </a:gridCol>
                <a:gridCol w="2580914">
                  <a:extLst>
                    <a:ext uri="{9D8B030D-6E8A-4147-A177-3AD203B41FA5}">
                      <a16:colId xmlns:a16="http://schemas.microsoft.com/office/drawing/2014/main" val="1439567927"/>
                    </a:ext>
                  </a:extLst>
                </a:gridCol>
                <a:gridCol w="2580914">
                  <a:extLst>
                    <a:ext uri="{9D8B030D-6E8A-4147-A177-3AD203B41FA5}">
                      <a16:colId xmlns:a16="http://schemas.microsoft.com/office/drawing/2014/main" val="886868527"/>
                    </a:ext>
                  </a:extLst>
                </a:gridCol>
                <a:gridCol w="2580914">
                  <a:extLst>
                    <a:ext uri="{9D8B030D-6E8A-4147-A177-3AD203B41FA5}">
                      <a16:colId xmlns:a16="http://schemas.microsoft.com/office/drawing/2014/main" val="3857444242"/>
                    </a:ext>
                  </a:extLst>
                </a:gridCol>
              </a:tblGrid>
              <a:tr h="731336">
                <a:tc>
                  <a:txBody>
                    <a:bodyPr/>
                    <a:lstStyle/>
                    <a:p>
                      <a:endParaRPr lang="nl-NL" dirty="0">
                        <a:latin typeface="Athletics" panose="02000000000000000000" pitchFamily="2" charset="0"/>
                      </a:endParaRPr>
                    </a:p>
                  </a:txBody>
                  <a:tcPr>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Maandag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Dinsdag</a:t>
                      </a:r>
                    </a:p>
                    <a:p>
                      <a:pPr algn="ctr"/>
                      <a:r>
                        <a:rPr kumimoji="0" lang="nl-NL" sz="1400" b="1" i="0" u="none" strike="noStrike" kern="1200" cap="none" spc="0" normalizeH="0" baseline="0" noProof="0" dirty="0">
                          <a:ln>
                            <a:noFill/>
                          </a:ln>
                          <a:solidFill>
                            <a:srgbClr val="FF0000"/>
                          </a:solidFill>
                          <a:effectLst/>
                          <a:uLnTx/>
                          <a:uFillTx/>
                          <a:latin typeface="Athletics" panose="02000000000000000000" pitchFamily="2" charset="0"/>
                          <a:ea typeface="+mn-ea"/>
                          <a:cs typeface="+mn-cs"/>
                        </a:rPr>
                        <a:t>Feedback friends LA 1</a:t>
                      </a:r>
                      <a:endParaRPr lang="nl-NL" sz="2400" b="1" dirty="0">
                        <a:solidFill>
                          <a:srgbClr val="0070C0"/>
                        </a:solidFill>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Woensdag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Vrijdag</a:t>
                      </a:r>
                    </a:p>
                    <a:p>
                      <a:pPr algn="ctr"/>
                      <a:r>
                        <a:rPr lang="nl-NL" sz="1400" b="1" dirty="0">
                          <a:solidFill>
                            <a:srgbClr val="FF0000"/>
                          </a:solidFill>
                          <a:latin typeface="Athletics" panose="02000000000000000000" pitchFamily="2" charset="0"/>
                        </a:rPr>
                        <a:t>Deadline LA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89787180"/>
                  </a:ext>
                </a:extLst>
              </a:tr>
              <a:tr h="591021">
                <a:tc>
                  <a:txBody>
                    <a:bodyPr/>
                    <a:lstStyle/>
                    <a:p>
                      <a:r>
                        <a:rPr lang="nl-NL" b="1" dirty="0">
                          <a:solidFill>
                            <a:srgbClr val="0070C0"/>
                          </a:solidFill>
                          <a:latin typeface="Athletics" panose="02000000000000000000" pitchFamily="2" charset="0"/>
                        </a:rPr>
                        <a:t>Thema</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latin typeface="Athletics" panose="02000000000000000000" pitchFamily="2" charset="0"/>
                        </a:rPr>
                        <a:t>Feedback friends</a:t>
                      </a:r>
                      <a:endParaRPr lang="nl-NL" b="1" i="1" dirty="0">
                        <a:latin typeface="Athletics"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b="1" i="0"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b="1" dirty="0">
                          <a:latin typeface="Athletics" panose="02000000000000000000" pitchFamily="2" charset="0"/>
                        </a:rPr>
                        <a:t>Feedback friends</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1800" b="1" kern="1200" dirty="0">
                          <a:solidFill>
                            <a:schemeClr val="tx1"/>
                          </a:solidFill>
                          <a:latin typeface="Athletics" panose="02000000000000000000" pitchFamily="2" charset="0"/>
                          <a:ea typeface="+mn-ea"/>
                          <a:cs typeface="+mn-cs"/>
                        </a:rPr>
                        <a:t>Financieel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1800" b="1" kern="1200" dirty="0">
                          <a:solidFill>
                            <a:schemeClr val="tx1"/>
                          </a:solidFill>
                          <a:latin typeface="Athletics" panose="02000000000000000000" pitchFamily="2" charset="0"/>
                          <a:ea typeface="+mn-ea"/>
                          <a:cs typeface="+mn-cs"/>
                        </a:rPr>
                        <a:t>De Nieuwe economie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751549"/>
                  </a:ext>
                </a:extLst>
              </a:tr>
              <a:tr h="1060017">
                <a:tc>
                  <a:txBody>
                    <a:bodyPr/>
                    <a:lstStyle/>
                    <a:p>
                      <a:r>
                        <a:rPr lang="nl-NL" sz="1600" i="1" dirty="0">
                          <a:solidFill>
                            <a:srgbClr val="0070C0"/>
                          </a:solidFill>
                          <a:latin typeface="Athletics" panose="02000000000000000000" pitchFamily="2" charset="0"/>
                        </a:rPr>
                        <a:t>Onderwerp</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Groepen maken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Voorbereiden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Volgens planning</a:t>
                      </a:r>
                    </a:p>
                    <a:p>
                      <a:r>
                        <a:rPr lang="nl-NL" dirty="0">
                          <a:latin typeface="Athletics" panose="02000000000000000000" pitchFamily="2" charset="0"/>
                        </a:rPr>
                        <a:t>Projectuur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Exploitatiebegroting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i="1" dirty="0">
                          <a:latin typeface="Athletics" panose="02000000000000000000" pitchFamily="2" charset="0"/>
                        </a:rPr>
                        <a:t>Brutowinst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nl-NL" i="0" dirty="0">
                          <a:latin typeface="Athletics" panose="02000000000000000000" pitchFamily="2" charset="0"/>
                        </a:rPr>
                        <a:t>Gastles ‘Fair </a:t>
                      </a:r>
                      <a:r>
                        <a:rPr lang="nl-NL" i="0" dirty="0" err="1">
                          <a:latin typeface="Athletics" panose="02000000000000000000" pitchFamily="2" charset="0"/>
                        </a:rPr>
                        <a:t>trade</a:t>
                      </a:r>
                      <a:r>
                        <a:rPr lang="nl-NL" i="0" dirty="0">
                          <a:latin typeface="Athletics" panose="02000000000000000000" pitchFamily="2" charset="0"/>
                        </a:rPr>
                        <a:t>’</a:t>
                      </a:r>
                    </a:p>
                    <a:p>
                      <a:endParaRPr lang="nl-NL" i="0"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315002"/>
                  </a:ext>
                </a:extLst>
              </a:tr>
              <a:tr h="517633">
                <a:tc>
                  <a:txBody>
                    <a:bodyPr/>
                    <a:lstStyle/>
                    <a:p>
                      <a:r>
                        <a:rPr lang="nl-NL" b="1" dirty="0">
                          <a:solidFill>
                            <a:srgbClr val="0070C0"/>
                          </a:solidFill>
                          <a:latin typeface="Athletics" panose="02000000000000000000" pitchFamily="2" charset="0"/>
                        </a:rPr>
                        <a:t>Thema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b="1" kern="1200" dirty="0">
                          <a:solidFill>
                            <a:schemeClr val="tx1"/>
                          </a:solidFill>
                          <a:latin typeface="Athletics" panose="02000000000000000000" pitchFamily="2" charset="0"/>
                          <a:ea typeface="+mn-ea"/>
                          <a:cs typeface="+mn-cs"/>
                        </a:rPr>
                        <a:t>BMC</a:t>
                      </a:r>
                      <a:endParaRPr lang="nl-NL" b="1" i="0"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nl-NL" sz="1800" b="1" kern="1200" dirty="0">
                          <a:solidFill>
                            <a:schemeClr val="tx1"/>
                          </a:solidFill>
                          <a:latin typeface="Athletics" panose="02000000000000000000" pitchFamily="2" charset="0"/>
                          <a:ea typeface="+mn-ea"/>
                          <a:cs typeface="+mn-cs"/>
                        </a:rPr>
                        <a:t>BMC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nl-NL" b="1" dirty="0" err="1">
                          <a:latin typeface="Athletics" panose="02000000000000000000" pitchFamily="2" charset="0"/>
                        </a:rPr>
                        <a:t>Qredits</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nl-NL" sz="1800" b="1" kern="1200" dirty="0">
                          <a:solidFill>
                            <a:schemeClr val="tx1"/>
                          </a:solidFill>
                          <a:latin typeface="Athletics" panose="02000000000000000000" pitchFamily="2" charset="0"/>
                          <a:ea typeface="+mn-ea"/>
                          <a:cs typeface="+mn-cs"/>
                        </a:rPr>
                        <a:t>Afronding IBS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6688876"/>
                  </a:ext>
                </a:extLst>
              </a:tr>
              <a:tr h="435392">
                <a:tc>
                  <a:txBody>
                    <a:bodyPr/>
                    <a:lstStyle/>
                    <a:p>
                      <a:r>
                        <a:rPr lang="nl-NL" sz="1600" i="1" dirty="0">
                          <a:solidFill>
                            <a:srgbClr val="0070C0"/>
                          </a:solidFill>
                          <a:latin typeface="Athletics" panose="02000000000000000000" pitchFamily="2" charset="0"/>
                        </a:rPr>
                        <a:t>Onderwerp</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latin typeface="Athletics" panose="02000000000000000000" pitchFamily="2" charset="0"/>
                        </a:rPr>
                        <a:t>Empathy</a:t>
                      </a:r>
                      <a:r>
                        <a:rPr lang="nl-NL" dirty="0">
                          <a:latin typeface="Athletics" panose="02000000000000000000" pitchFamily="2" charset="0"/>
                        </a:rPr>
                        <a:t> map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Projectuur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thletics" panose="02000000000000000000" pitchFamily="2" charset="0"/>
                        </a:rPr>
                        <a:t>BSR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dirty="0">
                          <a:latin typeface="Athletics" panose="02000000000000000000" pitchFamily="2" charset="0"/>
                        </a:rPr>
                        <a:t>H6. Verkoopproces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dirty="0">
                          <a:latin typeface="Athletics" panose="02000000000000000000" pitchFamily="2" charset="0"/>
                        </a:rPr>
                        <a:t>Projectuur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5889317"/>
                  </a:ext>
                </a:extLst>
              </a:tr>
            </a:tbl>
          </a:graphicData>
        </a:graphic>
      </p:graphicFrame>
      <p:pic>
        <p:nvPicPr>
          <p:cNvPr id="2050" name="Picture 2" descr="Fairtrade Nederland - Samen maken we de wereld eerlijk">
            <a:extLst>
              <a:ext uri="{FF2B5EF4-FFF2-40B4-BE49-F238E27FC236}">
                <a16:creationId xmlns:a16="http://schemas.microsoft.com/office/drawing/2014/main" id="{6CDB3342-8FB9-D111-DD17-BCD723A93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267"/>
          <a:stretch/>
        </p:blipFill>
        <p:spPr bwMode="auto">
          <a:xfrm>
            <a:off x="10214954" y="3753076"/>
            <a:ext cx="658386" cy="58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1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71080-A583-2E4E-870C-895575633696}"/>
              </a:ext>
            </a:extLst>
          </p:cNvPr>
          <p:cNvSpPr>
            <a:spLocks noGrp="1"/>
          </p:cNvSpPr>
          <p:nvPr>
            <p:ph type="title"/>
          </p:nvPr>
        </p:nvSpPr>
        <p:spPr>
          <a:xfrm>
            <a:off x="278596" y="0"/>
            <a:ext cx="10515600" cy="1325563"/>
          </a:xfrm>
        </p:spPr>
        <p:txBody>
          <a:bodyPr>
            <a:normAutofit/>
          </a:bodyPr>
          <a:lstStyle/>
          <a:p>
            <a:r>
              <a:rPr lang="nl-NL" sz="3600" b="1" dirty="0">
                <a:solidFill>
                  <a:srgbClr val="0070C0"/>
                </a:solidFill>
                <a:latin typeface="Arial" panose="020B0604020202020204" pitchFamily="34" charset="0"/>
                <a:cs typeface="Arial" panose="020B0604020202020204" pitchFamily="34" charset="0"/>
              </a:rPr>
              <a:t>Wat betekent dit voor het BMC model?</a:t>
            </a:r>
          </a:p>
        </p:txBody>
      </p:sp>
      <p:pic>
        <p:nvPicPr>
          <p:cNvPr id="3" name="Afbeelding 2">
            <a:extLst>
              <a:ext uri="{FF2B5EF4-FFF2-40B4-BE49-F238E27FC236}">
                <a16:creationId xmlns:a16="http://schemas.microsoft.com/office/drawing/2014/main" id="{7862ACB4-E814-2049-AAC4-5F84A3E8F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345" y="958352"/>
            <a:ext cx="7525912" cy="5644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et ongelooflijke verhaal van de Post-it® - be-mastics.be">
            <a:extLst>
              <a:ext uri="{FF2B5EF4-FFF2-40B4-BE49-F238E27FC236}">
                <a16:creationId xmlns:a16="http://schemas.microsoft.com/office/drawing/2014/main" id="{B55AB969-D8D3-7541-900A-C36219E14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6" y="2265984"/>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t ongelooflijke verhaal van de Post-it® - be-mastics.be">
            <a:extLst>
              <a:ext uri="{FF2B5EF4-FFF2-40B4-BE49-F238E27FC236}">
                <a16:creationId xmlns:a16="http://schemas.microsoft.com/office/drawing/2014/main" id="{D7A199F0-A607-A248-B9A4-6EC4616D1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056" y="3635078"/>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t ongelooflijke verhaal van de Post-it® - be-mastics.be">
            <a:extLst>
              <a:ext uri="{FF2B5EF4-FFF2-40B4-BE49-F238E27FC236}">
                <a16:creationId xmlns:a16="http://schemas.microsoft.com/office/drawing/2014/main" id="{2D8EF1BA-4992-824F-B8E9-80CE8989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01" y="2897996"/>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et ongelooflijke verhaal van de Post-it® - be-mastics.be">
            <a:extLst>
              <a:ext uri="{FF2B5EF4-FFF2-40B4-BE49-F238E27FC236}">
                <a16:creationId xmlns:a16="http://schemas.microsoft.com/office/drawing/2014/main" id="{00CC8ACE-C7C1-CE45-89F3-7E74C795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094" y="2897996"/>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et ongelooflijke verhaal van de Post-it® - be-mastics.be">
            <a:extLst>
              <a:ext uri="{FF2B5EF4-FFF2-40B4-BE49-F238E27FC236}">
                <a16:creationId xmlns:a16="http://schemas.microsoft.com/office/drawing/2014/main" id="{BDA8B82A-0C43-B9EF-685B-218EB71BE05D}"/>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21280" y="2480320"/>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et ongelooflijke verhaal van de Post-it® - be-mastics.be">
            <a:extLst>
              <a:ext uri="{FF2B5EF4-FFF2-40B4-BE49-F238E27FC236}">
                <a16:creationId xmlns:a16="http://schemas.microsoft.com/office/drawing/2014/main" id="{F6F0DDC7-BD02-A506-3A71-04607A9C160D}"/>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87523" y="5449158"/>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et ongelooflijke verhaal van de Post-it® - be-mastics.be">
            <a:extLst>
              <a:ext uri="{FF2B5EF4-FFF2-40B4-BE49-F238E27FC236}">
                <a16:creationId xmlns:a16="http://schemas.microsoft.com/office/drawing/2014/main" id="{7D30F36A-6D0C-2C0C-8866-7FB1BC793366}"/>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04025" y="4686563"/>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et ongelooflijke verhaal van de Post-it® - be-mastics.be">
            <a:extLst>
              <a:ext uri="{FF2B5EF4-FFF2-40B4-BE49-F238E27FC236}">
                <a16:creationId xmlns:a16="http://schemas.microsoft.com/office/drawing/2014/main" id="{20ABA7F2-1AAC-9A5F-B0B9-04EF37C784DF}"/>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07618" y="2043491"/>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et ongelooflijke verhaal van de Post-it® - be-mastics.be">
            <a:extLst>
              <a:ext uri="{FF2B5EF4-FFF2-40B4-BE49-F238E27FC236}">
                <a16:creationId xmlns:a16="http://schemas.microsoft.com/office/drawing/2014/main" id="{440FE1D3-E64F-804F-9A05-7606FC10918A}"/>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83546" y="3527137"/>
            <a:ext cx="959811" cy="8736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et ongelooflijke verhaal van de Post-it® - be-mastics.be">
            <a:extLst>
              <a:ext uri="{FF2B5EF4-FFF2-40B4-BE49-F238E27FC236}">
                <a16:creationId xmlns:a16="http://schemas.microsoft.com/office/drawing/2014/main" id="{8B6F308E-856E-24F5-B557-1239E2CCAC4E}"/>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493437" y="2513701"/>
            <a:ext cx="959811" cy="87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Opstart week 3</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026" name="Picture 2" descr="Creation route ">
            <a:extLst>
              <a:ext uri="{FF2B5EF4-FFF2-40B4-BE49-F238E27FC236}">
                <a16:creationId xmlns:a16="http://schemas.microsoft.com/office/drawing/2014/main" id="{1DFC96C9-53C3-4D3C-ABAA-54C28104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reation route ">
            <a:extLst>
              <a:ext uri="{FF2B5EF4-FFF2-40B4-BE49-F238E27FC236}">
                <a16:creationId xmlns:a16="http://schemas.microsoft.com/office/drawing/2014/main" id="{101D3FEF-F943-43A1-9AE7-9CDEE070E0EC}"/>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1683"/>
          <a:stretch/>
        </p:blipFill>
        <p:spPr bwMode="auto">
          <a:xfrm>
            <a:off x="6301212" y="0"/>
            <a:ext cx="5890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C4FACCA-8AC4-45A1-A0F5-11AEDEF14412}"/>
              </a:ext>
            </a:extLst>
          </p:cNvPr>
          <p:cNvSpPr txBox="1"/>
          <p:nvPr/>
        </p:nvSpPr>
        <p:spPr>
          <a:xfrm>
            <a:off x="6954724" y="978595"/>
            <a:ext cx="4724246" cy="5016758"/>
          </a:xfrm>
          <a:prstGeom prst="rect">
            <a:avLst/>
          </a:prstGeom>
          <a:solidFill>
            <a:schemeClr val="accent1">
              <a:alpha val="50000"/>
            </a:schemeClr>
          </a:solidFill>
          <a:ln w="5715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3200" b="1" dirty="0"/>
              <a:t>Week 5 en 6: Design</a:t>
            </a:r>
          </a:p>
          <a:p>
            <a:pPr marL="514350" indent="-514350">
              <a:buFont typeface="+mj-lt"/>
              <a:buAutoNum type="arabicPeriod"/>
            </a:pPr>
            <a:r>
              <a:rPr lang="nl-NL" sz="3200" b="1" dirty="0" err="1"/>
              <a:t>Pains</a:t>
            </a:r>
            <a:r>
              <a:rPr lang="nl-NL" sz="3200" dirty="0"/>
              <a:t> &amp; </a:t>
            </a:r>
            <a:r>
              <a:rPr lang="nl-NL" sz="3200" b="1" dirty="0" err="1"/>
              <a:t>Gains</a:t>
            </a:r>
            <a:r>
              <a:rPr lang="nl-NL" sz="3200" dirty="0"/>
              <a:t> helder</a:t>
            </a:r>
          </a:p>
          <a:p>
            <a:pPr marL="514350" indent="-514350">
              <a:buFont typeface="+mj-lt"/>
              <a:buAutoNum type="arabicPeriod"/>
            </a:pPr>
            <a:r>
              <a:rPr lang="nl-NL" sz="3200" dirty="0"/>
              <a:t>Uitwerken </a:t>
            </a:r>
            <a:r>
              <a:rPr lang="nl-NL" sz="3200" b="1" dirty="0"/>
              <a:t>conceptontwerp</a:t>
            </a:r>
          </a:p>
          <a:p>
            <a:pPr marL="514350" indent="-514350">
              <a:buFont typeface="+mj-lt"/>
              <a:buAutoNum type="arabicPeriod"/>
            </a:pPr>
            <a:r>
              <a:rPr lang="nl-NL" sz="3200" b="1" dirty="0" err="1"/>
              <a:t>Pretotype</a:t>
            </a:r>
            <a:r>
              <a:rPr lang="nl-NL" sz="3200" dirty="0"/>
              <a:t> maken</a:t>
            </a:r>
          </a:p>
          <a:p>
            <a:pPr marL="514350" indent="-514350">
              <a:buFont typeface="+mj-lt"/>
              <a:buAutoNum type="arabicPeriod"/>
            </a:pPr>
            <a:r>
              <a:rPr lang="nl-NL" sz="3200" b="1" dirty="0"/>
              <a:t>Testen</a:t>
            </a:r>
            <a:r>
              <a:rPr lang="nl-NL" sz="3200" dirty="0"/>
              <a:t>!</a:t>
            </a:r>
          </a:p>
          <a:p>
            <a:pPr marL="514350" indent="-514350">
              <a:buFont typeface="+mj-lt"/>
              <a:buAutoNum type="arabicPeriod"/>
            </a:pPr>
            <a:r>
              <a:rPr lang="nl-NL" sz="3200" dirty="0"/>
              <a:t>Aanpassen </a:t>
            </a:r>
            <a:r>
              <a:rPr lang="nl-NL" sz="3200" b="1" dirty="0"/>
              <a:t>marketingmix</a:t>
            </a:r>
          </a:p>
          <a:p>
            <a:pPr marL="514350" indent="-514350">
              <a:buFont typeface="+mj-lt"/>
              <a:buAutoNum type="arabicPeriod"/>
            </a:pPr>
            <a:r>
              <a:rPr lang="nl-NL" sz="3200" b="1" dirty="0" err="1"/>
              <a:t>Pretotype</a:t>
            </a:r>
            <a:r>
              <a:rPr lang="nl-NL" sz="3200" dirty="0"/>
              <a:t> </a:t>
            </a:r>
            <a:r>
              <a:rPr lang="nl-NL" sz="3200" dirty="0">
                <a:sym typeface="Wingdings" pitchFamily="2" charset="2"/>
              </a:rPr>
              <a:t> </a:t>
            </a:r>
            <a:r>
              <a:rPr lang="nl-NL" sz="3200" b="1" dirty="0">
                <a:sym typeface="Wingdings" pitchFamily="2" charset="2"/>
              </a:rPr>
              <a:t>Prototype</a:t>
            </a:r>
          </a:p>
          <a:p>
            <a:pPr marL="514350" indent="-514350">
              <a:buFont typeface="+mj-lt"/>
              <a:buAutoNum type="arabicPeriod"/>
            </a:pPr>
            <a:endParaRPr lang="nl-NL" sz="3200" dirty="0"/>
          </a:p>
        </p:txBody>
      </p:sp>
      <p:graphicFrame>
        <p:nvGraphicFramePr>
          <p:cNvPr id="8" name="Tabel 7">
            <a:extLst>
              <a:ext uri="{FF2B5EF4-FFF2-40B4-BE49-F238E27FC236}">
                <a16:creationId xmlns:a16="http://schemas.microsoft.com/office/drawing/2014/main" id="{BA936106-56C6-425D-8106-FF0373915A51}"/>
              </a:ext>
            </a:extLst>
          </p:cNvPr>
          <p:cNvGraphicFramePr>
            <a:graphicFrameLocks noGrp="1"/>
          </p:cNvGraphicFramePr>
          <p:nvPr/>
        </p:nvGraphicFramePr>
        <p:xfrm>
          <a:off x="415450" y="235827"/>
          <a:ext cx="2495148" cy="792079"/>
        </p:xfrm>
        <a:graphic>
          <a:graphicData uri="http://schemas.openxmlformats.org/drawingml/2006/table">
            <a:tbl>
              <a:tblPr firstRow="1" bandRow="1">
                <a:tableStyleId>{3B4B98B0-60AC-42C2-AFA5-B58CD77FA1E5}</a:tableStyleId>
              </a:tblPr>
              <a:tblGrid>
                <a:gridCol w="831716">
                  <a:extLst>
                    <a:ext uri="{9D8B030D-6E8A-4147-A177-3AD203B41FA5}">
                      <a16:colId xmlns:a16="http://schemas.microsoft.com/office/drawing/2014/main" val="3634986329"/>
                    </a:ext>
                  </a:extLst>
                </a:gridCol>
                <a:gridCol w="831716">
                  <a:extLst>
                    <a:ext uri="{9D8B030D-6E8A-4147-A177-3AD203B41FA5}">
                      <a16:colId xmlns:a16="http://schemas.microsoft.com/office/drawing/2014/main" val="3044286302"/>
                    </a:ext>
                  </a:extLst>
                </a:gridCol>
                <a:gridCol w="831716">
                  <a:extLst>
                    <a:ext uri="{9D8B030D-6E8A-4147-A177-3AD203B41FA5}">
                      <a16:colId xmlns:a16="http://schemas.microsoft.com/office/drawing/2014/main" val="3836099605"/>
                    </a:ext>
                  </a:extLst>
                </a:gridCol>
              </a:tblGrid>
              <a:tr h="792079">
                <a:tc>
                  <a:txBody>
                    <a:bodyPr/>
                    <a:lstStyle/>
                    <a:p>
                      <a:pPr marL="0" algn="ctr" defTabSz="914400" rtl="0" eaLnBrk="1" latinLnBrk="0" hangingPunct="1"/>
                      <a:r>
                        <a:rPr lang="nl-NL" sz="1600" b="1" kern="1200" dirty="0">
                          <a:solidFill>
                            <a:srgbClr val="002060"/>
                          </a:solidFill>
                          <a:latin typeface="+mn-lt"/>
                          <a:ea typeface="+mn-ea"/>
                          <a:cs typeface="+mn-cs"/>
                        </a:rPr>
                        <a:t>Week 2</a:t>
                      </a:r>
                    </a:p>
                  </a:txBody>
                  <a:tcPr anchor="ctr"/>
                </a:tc>
                <a:tc>
                  <a:txBody>
                    <a:bodyPr/>
                    <a:lstStyle/>
                    <a:p>
                      <a:pPr algn="ctr"/>
                      <a:r>
                        <a:rPr lang="nl-NL" sz="1600" b="1" kern="1200" dirty="0">
                          <a:solidFill>
                            <a:srgbClr val="002060"/>
                          </a:solidFill>
                          <a:latin typeface="+mn-lt"/>
                          <a:ea typeface="+mn-ea"/>
                          <a:cs typeface="+mn-cs"/>
                        </a:rPr>
                        <a:t>Week 3</a:t>
                      </a:r>
                    </a:p>
                  </a:txBody>
                  <a:tcPr anchor="ctr"/>
                </a:tc>
                <a:tc>
                  <a:txBody>
                    <a:bodyPr/>
                    <a:lstStyle/>
                    <a:p>
                      <a:pPr algn="ctr"/>
                      <a:r>
                        <a:rPr lang="nl-NL" sz="1600" b="1" kern="1200" dirty="0">
                          <a:solidFill>
                            <a:srgbClr val="002060"/>
                          </a:solidFill>
                          <a:latin typeface="+mn-lt"/>
                          <a:ea typeface="+mn-ea"/>
                          <a:cs typeface="+mn-cs"/>
                        </a:rPr>
                        <a:t>Week 4</a:t>
                      </a:r>
                    </a:p>
                  </a:txBody>
                  <a:tcPr anchor="ctr"/>
                </a:tc>
                <a:extLst>
                  <a:ext uri="{0D108BD9-81ED-4DB2-BD59-A6C34878D82A}">
                    <a16:rowId xmlns:a16="http://schemas.microsoft.com/office/drawing/2014/main" val="36826908"/>
                  </a:ext>
                </a:extLst>
              </a:tr>
            </a:tbl>
          </a:graphicData>
        </a:graphic>
      </p:graphicFrame>
      <p:graphicFrame>
        <p:nvGraphicFramePr>
          <p:cNvPr id="9" name="Tabel 8">
            <a:extLst>
              <a:ext uri="{FF2B5EF4-FFF2-40B4-BE49-F238E27FC236}">
                <a16:creationId xmlns:a16="http://schemas.microsoft.com/office/drawing/2014/main" id="{4AE8B406-CE01-43A4-B617-66BC4D5E203F}"/>
              </a:ext>
            </a:extLst>
          </p:cNvPr>
          <p:cNvGraphicFramePr>
            <a:graphicFrameLocks noGrp="1"/>
          </p:cNvGraphicFramePr>
          <p:nvPr>
            <p:extLst>
              <p:ext uri="{D42A27DB-BD31-4B8C-83A1-F6EECF244321}">
                <p14:modId xmlns:p14="http://schemas.microsoft.com/office/powerpoint/2010/main" val="3445378901"/>
              </p:ext>
            </p:extLst>
          </p:nvPr>
        </p:nvGraphicFramePr>
        <p:xfrm>
          <a:off x="3835848" y="807427"/>
          <a:ext cx="1780137" cy="709057"/>
        </p:xfrm>
        <a:graphic>
          <a:graphicData uri="http://schemas.openxmlformats.org/drawingml/2006/table">
            <a:tbl>
              <a:tblPr firstRow="1" bandRow="1">
                <a:tableStyleId>{3B4B98B0-60AC-42C2-AFA5-B58CD77FA1E5}</a:tableStyleId>
              </a:tblPr>
              <a:tblGrid>
                <a:gridCol w="902201">
                  <a:extLst>
                    <a:ext uri="{9D8B030D-6E8A-4147-A177-3AD203B41FA5}">
                      <a16:colId xmlns:a16="http://schemas.microsoft.com/office/drawing/2014/main" val="175856820"/>
                    </a:ext>
                  </a:extLst>
                </a:gridCol>
                <a:gridCol w="877936">
                  <a:extLst>
                    <a:ext uri="{9D8B030D-6E8A-4147-A177-3AD203B41FA5}">
                      <a16:colId xmlns:a16="http://schemas.microsoft.com/office/drawing/2014/main" val="267145730"/>
                    </a:ext>
                  </a:extLst>
                </a:gridCol>
              </a:tblGrid>
              <a:tr h="709057">
                <a:tc>
                  <a:txBody>
                    <a:bodyPr/>
                    <a:lstStyle/>
                    <a:p>
                      <a:pPr algn="ctr"/>
                      <a:r>
                        <a:rPr lang="nl-NL" sz="1600" b="1" kern="1200" dirty="0">
                          <a:solidFill>
                            <a:srgbClr val="002060"/>
                          </a:solidFill>
                          <a:latin typeface="+mn-lt"/>
                          <a:ea typeface="+mn-ea"/>
                          <a:cs typeface="+mn-cs"/>
                        </a:rPr>
                        <a:t>Week 4</a:t>
                      </a:r>
                    </a:p>
                  </a:txBody>
                  <a:tcPr anchor="ctr"/>
                </a:tc>
                <a:tc>
                  <a:txBody>
                    <a:bodyPr/>
                    <a:lstStyle/>
                    <a:p>
                      <a:pPr algn="ctr"/>
                      <a:r>
                        <a:rPr lang="nl-NL" sz="1600" dirty="0">
                          <a:solidFill>
                            <a:srgbClr val="002060"/>
                          </a:solidFill>
                        </a:rPr>
                        <a:t>Week 5</a:t>
                      </a:r>
                    </a:p>
                  </a:txBody>
                  <a:tcPr anchor="ctr"/>
                </a:tc>
                <a:extLst>
                  <a:ext uri="{0D108BD9-81ED-4DB2-BD59-A6C34878D82A}">
                    <a16:rowId xmlns:a16="http://schemas.microsoft.com/office/drawing/2014/main" val="1970941653"/>
                  </a:ext>
                </a:extLst>
              </a:tr>
            </a:tbl>
          </a:graphicData>
        </a:graphic>
      </p:graphicFrame>
    </p:spTree>
    <p:extLst>
      <p:ext uri="{BB962C8B-B14F-4D97-AF65-F5344CB8AC3E}">
        <p14:creationId xmlns:p14="http://schemas.microsoft.com/office/powerpoint/2010/main" val="121615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F4E9E5CD-3D98-416C-90FA-C7FFC17E3D5D}"/>
              </a:ext>
            </a:extLst>
          </p:cNvPr>
          <p:cNvGrpSpPr/>
          <p:nvPr/>
        </p:nvGrpSpPr>
        <p:grpSpPr>
          <a:xfrm>
            <a:off x="1219200" y="1376482"/>
            <a:ext cx="9753600" cy="3733800"/>
            <a:chOff x="1219200" y="1376482"/>
            <a:chExt cx="9753600" cy="3733800"/>
          </a:xfrm>
        </p:grpSpPr>
        <p:grpSp>
          <p:nvGrpSpPr>
            <p:cNvPr id="8" name="Groep 7">
              <a:extLst>
                <a:ext uri="{FF2B5EF4-FFF2-40B4-BE49-F238E27FC236}">
                  <a16:creationId xmlns:a16="http://schemas.microsoft.com/office/drawing/2014/main" id="{C5A20F76-7DF8-4F81-8ABF-90C4BF7251C7}"/>
                </a:ext>
              </a:extLst>
            </p:cNvPr>
            <p:cNvGrpSpPr/>
            <p:nvPr/>
          </p:nvGrpSpPr>
          <p:grpSpPr>
            <a:xfrm>
              <a:off x="1219200" y="1376482"/>
              <a:ext cx="9753600" cy="3733800"/>
              <a:chOff x="1219200" y="1825625"/>
              <a:chExt cx="9753600" cy="3733800"/>
            </a:xfrm>
          </p:grpSpPr>
          <p:pic>
            <p:nvPicPr>
              <p:cNvPr id="3" name="Picture 2" descr="Afbeeldingsresultaat voor adoptiecurve">
                <a:extLst>
                  <a:ext uri="{FF2B5EF4-FFF2-40B4-BE49-F238E27FC236}">
                    <a16:creationId xmlns:a16="http://schemas.microsoft.com/office/drawing/2014/main" id="{F4D7E151-0484-47F9-9BC5-39B93685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5625"/>
                <a:ext cx="9753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5CAC0A3D-FAB6-431F-AD61-D3585C1A3B2A}"/>
                  </a:ext>
                </a:extLst>
              </p:cNvPr>
              <p:cNvSpPr/>
              <p:nvPr/>
            </p:nvSpPr>
            <p:spPr>
              <a:xfrm>
                <a:off x="2366682" y="3254188"/>
                <a:ext cx="1389530" cy="663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0" name="Rechthoek 9">
              <a:extLst>
                <a:ext uri="{FF2B5EF4-FFF2-40B4-BE49-F238E27FC236}">
                  <a16:creationId xmlns:a16="http://schemas.microsoft.com/office/drawing/2014/main" id="{96722BFA-5B47-4879-9AED-1EB9F65A0593}"/>
                </a:ext>
              </a:extLst>
            </p:cNvPr>
            <p:cNvSpPr/>
            <p:nvPr/>
          </p:nvSpPr>
          <p:spPr>
            <a:xfrm>
              <a:off x="1219200" y="4850758"/>
              <a:ext cx="1497106" cy="186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4DDF78F0-5F83-9E4A-B87A-D1D2B8CE4C6A}"/>
              </a:ext>
            </a:extLst>
          </p:cNvPr>
          <p:cNvSpPr>
            <a:spLocks noGrp="1"/>
          </p:cNvSpPr>
          <p:nvPr>
            <p:ph type="title"/>
          </p:nvPr>
        </p:nvSpPr>
        <p:spPr/>
        <p:txBody>
          <a:bodyPr>
            <a:normAutofit/>
          </a:bodyPr>
          <a:lstStyle/>
          <a:p>
            <a:r>
              <a:rPr lang="nl-NL" b="1" dirty="0">
                <a:solidFill>
                  <a:srgbClr val="0070C0"/>
                </a:solidFill>
                <a:latin typeface="Arial" panose="020B0604020202020204" pitchFamily="34" charset="0"/>
                <a:cs typeface="Arial" panose="020B0604020202020204" pitchFamily="34" charset="0"/>
              </a:rPr>
              <a:t>Adoptiecurve</a:t>
            </a:r>
          </a:p>
        </p:txBody>
      </p:sp>
      <p:sp>
        <p:nvSpPr>
          <p:cNvPr id="5" name="Tekstvak 4">
            <a:extLst>
              <a:ext uri="{FF2B5EF4-FFF2-40B4-BE49-F238E27FC236}">
                <a16:creationId xmlns:a16="http://schemas.microsoft.com/office/drawing/2014/main" id="{F6377D0C-13D8-4737-9C69-D61BA180087C}"/>
              </a:ext>
            </a:extLst>
          </p:cNvPr>
          <p:cNvSpPr txBox="1"/>
          <p:nvPr/>
        </p:nvSpPr>
        <p:spPr>
          <a:xfrm>
            <a:off x="1313330" y="5476636"/>
            <a:ext cx="3074894" cy="1200329"/>
          </a:xfrm>
          <a:prstGeom prst="rect">
            <a:avLst/>
          </a:prstGeom>
          <a:noFill/>
        </p:spPr>
        <p:txBody>
          <a:bodyPr wrap="square" rtlCol="0">
            <a:spAutoFit/>
          </a:bodyPr>
          <a:lstStyle/>
          <a:p>
            <a:pPr algn="ctr"/>
            <a:r>
              <a:rPr lang="nl-NL" dirty="0"/>
              <a:t>Risiconemers</a:t>
            </a:r>
          </a:p>
          <a:p>
            <a:pPr algn="ctr"/>
            <a:r>
              <a:rPr lang="nl-NL" dirty="0"/>
              <a:t>Nieuwe uitdaging</a:t>
            </a:r>
          </a:p>
          <a:p>
            <a:pPr algn="ctr"/>
            <a:r>
              <a:rPr lang="nl-NL" dirty="0"/>
              <a:t>Trendsetters / trendvolgers</a:t>
            </a:r>
          </a:p>
          <a:p>
            <a:pPr algn="ctr"/>
            <a:endParaRPr lang="nl-NL" dirty="0"/>
          </a:p>
        </p:txBody>
      </p:sp>
      <p:pic>
        <p:nvPicPr>
          <p:cNvPr id="16" name="Picture 2" descr="Afbeeldingsresultaat voor adoptiecurve">
            <a:extLst>
              <a:ext uri="{FF2B5EF4-FFF2-40B4-BE49-F238E27FC236}">
                <a16:creationId xmlns:a16="http://schemas.microsoft.com/office/drawing/2014/main" id="{848AE431-2B84-4208-A423-983B61B27569}"/>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353"/>
          <a:stretch/>
        </p:blipFill>
        <p:spPr bwMode="auto">
          <a:xfrm>
            <a:off x="4374776" y="1376482"/>
            <a:ext cx="659802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adoptiecurve">
            <a:extLst>
              <a:ext uri="{FF2B5EF4-FFF2-40B4-BE49-F238E27FC236}">
                <a16:creationId xmlns:a16="http://schemas.microsoft.com/office/drawing/2014/main" id="{BEAEF69E-CF10-41B7-B55E-0BF62F061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0" t="42581" r="73437" b="44453"/>
          <a:stretch/>
        </p:blipFill>
        <p:spPr bwMode="auto">
          <a:xfrm>
            <a:off x="2850777" y="4850758"/>
            <a:ext cx="1326776" cy="4840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adoptiecurve">
            <a:extLst>
              <a:ext uri="{FF2B5EF4-FFF2-40B4-BE49-F238E27FC236}">
                <a16:creationId xmlns:a16="http://schemas.microsoft.com/office/drawing/2014/main" id="{4A31633B-EFE3-408C-B0D2-A839B1ED6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42" r="84651"/>
          <a:stretch/>
        </p:blipFill>
        <p:spPr bwMode="auto">
          <a:xfrm>
            <a:off x="1219200" y="4944233"/>
            <a:ext cx="1497106" cy="29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5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a:xfrm>
            <a:off x="838200" y="338748"/>
            <a:ext cx="10515600" cy="1325563"/>
          </a:xfrm>
        </p:spPr>
        <p:txBody>
          <a:bodyPr>
            <a:normAutofit/>
          </a:bodyPr>
          <a:lstStyle/>
          <a:p>
            <a:r>
              <a:rPr lang="nl-NL" sz="4000" b="1" dirty="0">
                <a:solidFill>
                  <a:srgbClr val="0070C0"/>
                </a:solidFill>
                <a:latin typeface="Arial" panose="020B0604020202020204" pitchFamily="34" charset="0"/>
                <a:cs typeface="Arial" panose="020B0604020202020204" pitchFamily="34" charset="0"/>
              </a:rPr>
              <a:t>Afnemers – profielschets / persona</a:t>
            </a:r>
          </a:p>
        </p:txBody>
      </p:sp>
      <p:pic>
        <p:nvPicPr>
          <p:cNvPr id="1026" name="Picture 2">
            <a:extLst>
              <a:ext uri="{FF2B5EF4-FFF2-40B4-BE49-F238E27FC236}">
                <a16:creationId xmlns:a16="http://schemas.microsoft.com/office/drawing/2014/main" id="{D38E0DAF-AD6E-4CD0-1815-CB9F73C45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18" y="1406769"/>
            <a:ext cx="3848670" cy="545123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93B4BC9F-B479-D38F-28FA-E1C507C79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60684"/>
            <a:ext cx="6096000" cy="3429000"/>
          </a:xfrm>
          <a:prstGeom prst="rect">
            <a:avLst/>
          </a:prstGeom>
        </p:spPr>
      </p:pic>
    </p:spTree>
    <p:extLst>
      <p:ext uri="{BB962C8B-B14F-4D97-AF65-F5344CB8AC3E}">
        <p14:creationId xmlns:p14="http://schemas.microsoft.com/office/powerpoint/2010/main" val="293975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c model marketingmix">
            <a:extLst>
              <a:ext uri="{FF2B5EF4-FFF2-40B4-BE49-F238E27FC236}">
                <a16:creationId xmlns:a16="http://schemas.microsoft.com/office/drawing/2014/main" id="{32840302-278E-4B10-A1F7-56EF214C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96" y="2014082"/>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17AF5EAC-9731-4FD7-808D-FCF34772A06C}"/>
              </a:ext>
            </a:extLst>
          </p:cNvPr>
          <p:cNvSpPr/>
          <p:nvPr/>
        </p:nvSpPr>
        <p:spPr>
          <a:xfrm>
            <a:off x="3119743" y="5109904"/>
            <a:ext cx="6320232" cy="1015663"/>
          </a:xfrm>
          <a:prstGeom prst="rect">
            <a:avLst/>
          </a:prstGeom>
        </p:spPr>
        <p:txBody>
          <a:bodyPr wrap="square">
            <a:spAutoFit/>
          </a:bodyPr>
          <a:lstStyle/>
          <a:p>
            <a:pPr algn="ctr"/>
            <a:r>
              <a:rPr lang="nl-NL" sz="2400" b="1" dirty="0">
                <a:solidFill>
                  <a:srgbClr val="0070C0"/>
                </a:solidFill>
              </a:rPr>
              <a:t>Het 4C model voor je marketingmix</a:t>
            </a:r>
          </a:p>
          <a:p>
            <a:pPr algn="ctr"/>
            <a:endParaRPr lang="nl-NL" dirty="0">
              <a:hlinkClick r:id="rId3"/>
            </a:endParaRPr>
          </a:p>
          <a:p>
            <a:pPr algn="ctr"/>
            <a:r>
              <a:rPr lang="nl-NL" dirty="0">
                <a:hlinkClick r:id="rId3"/>
              </a:rPr>
              <a:t>https://www.marketingscriptie.nl/4c-model-marketingmix/</a:t>
            </a:r>
            <a:endParaRPr lang="nl-NL" dirty="0">
              <a:solidFill>
                <a:srgbClr val="4D4D4D"/>
              </a:solidFill>
              <a:latin typeface="Open Sans"/>
            </a:endParaRPr>
          </a:p>
        </p:txBody>
      </p:sp>
      <p:sp>
        <p:nvSpPr>
          <p:cNvPr id="5" name="Tijdelijke aanduiding voor inhoud 2">
            <a:extLst>
              <a:ext uri="{FF2B5EF4-FFF2-40B4-BE49-F238E27FC236}">
                <a16:creationId xmlns:a16="http://schemas.microsoft.com/office/drawing/2014/main" id="{D4ED81A4-E648-43DD-B803-853A47C3C83E}"/>
              </a:ext>
            </a:extLst>
          </p:cNvPr>
          <p:cNvSpPr txBox="1">
            <a:spLocks/>
          </p:cNvSpPr>
          <p:nvPr/>
        </p:nvSpPr>
        <p:spPr>
          <a:xfrm>
            <a:off x="623048" y="681318"/>
            <a:ext cx="6996951" cy="13837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b="1" dirty="0"/>
              <a:t>Marketingmix 4C’s</a:t>
            </a:r>
            <a:endParaRPr lang="nl-NL" dirty="0"/>
          </a:p>
          <a:p>
            <a:endParaRPr lang="nl-NL" dirty="0"/>
          </a:p>
        </p:txBody>
      </p:sp>
    </p:spTree>
    <p:extLst>
      <p:ext uri="{BB962C8B-B14F-4D97-AF65-F5344CB8AC3E}">
        <p14:creationId xmlns:p14="http://schemas.microsoft.com/office/powerpoint/2010/main" val="276471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D4ED81A4-E648-43DD-B803-853A47C3C83E}"/>
              </a:ext>
            </a:extLst>
          </p:cNvPr>
          <p:cNvSpPr txBox="1">
            <a:spLocks/>
          </p:cNvSpPr>
          <p:nvPr/>
        </p:nvSpPr>
        <p:spPr>
          <a:xfrm>
            <a:off x="623048" y="681318"/>
            <a:ext cx="6996951" cy="13837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a:p>
            <a:pPr marL="0" indent="0">
              <a:buFont typeface="Arial" panose="020B0604020202020204" pitchFamily="34" charset="0"/>
              <a:buNone/>
            </a:pPr>
            <a:r>
              <a:rPr lang="nl-NL" b="1" dirty="0"/>
              <a:t>Marketingmix 4C’s</a:t>
            </a:r>
            <a:endParaRPr lang="nl-NL" dirty="0"/>
          </a:p>
          <a:p>
            <a:endParaRPr lang="nl-NL" dirty="0"/>
          </a:p>
        </p:txBody>
      </p:sp>
      <p:grpSp>
        <p:nvGrpSpPr>
          <p:cNvPr id="18" name="Groep 17">
            <a:extLst>
              <a:ext uri="{FF2B5EF4-FFF2-40B4-BE49-F238E27FC236}">
                <a16:creationId xmlns:a16="http://schemas.microsoft.com/office/drawing/2014/main" id="{895384CC-CE04-4DB6-AC07-D5E8F50B142D}"/>
              </a:ext>
            </a:extLst>
          </p:cNvPr>
          <p:cNvGrpSpPr/>
          <p:nvPr/>
        </p:nvGrpSpPr>
        <p:grpSpPr>
          <a:xfrm>
            <a:off x="4396032" y="1868865"/>
            <a:ext cx="3223967" cy="4242062"/>
            <a:chOff x="2286019" y="2209701"/>
            <a:chExt cx="3223967" cy="4242062"/>
          </a:xfrm>
        </p:grpSpPr>
        <p:sp>
          <p:nvSpPr>
            <p:cNvPr id="2" name="Rechthoek: afgeronde hoeken 1">
              <a:extLst>
                <a:ext uri="{FF2B5EF4-FFF2-40B4-BE49-F238E27FC236}">
                  <a16:creationId xmlns:a16="http://schemas.microsoft.com/office/drawing/2014/main" id="{4111BFF3-81D1-4CB3-9410-4EE02381DC54}"/>
                </a:ext>
              </a:extLst>
            </p:cNvPr>
            <p:cNvSpPr/>
            <p:nvPr/>
          </p:nvSpPr>
          <p:spPr>
            <a:xfrm>
              <a:off x="2286019" y="2209701"/>
              <a:ext cx="3223967" cy="4242062"/>
            </a:xfrm>
            <a:prstGeom prst="round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400" dirty="0">
                  <a:solidFill>
                    <a:srgbClr val="C00000"/>
                  </a:solidFill>
                  <a:latin typeface="Times New Roman" panose="02020603050405020304" pitchFamily="18" charset="0"/>
                  <a:cs typeface="Times New Roman" panose="02020603050405020304" pitchFamily="18" charset="0"/>
                </a:rPr>
                <a:t>Jij</a:t>
              </a:r>
            </a:p>
            <a:p>
              <a:pPr algn="ctr"/>
              <a:r>
                <a:rPr lang="nl-NL" sz="1600" dirty="0">
                  <a:solidFill>
                    <a:schemeClr val="tx1"/>
                  </a:solidFill>
                </a:rPr>
                <a:t>Organisatiegericht businessmodelontwerp</a:t>
              </a:r>
            </a:p>
            <a:p>
              <a:pPr algn="ctr"/>
              <a:endParaRPr lang="nl-NL" sz="1200" dirty="0">
                <a:solidFill>
                  <a:schemeClr val="tx1"/>
                </a:solidFill>
              </a:endParaRPr>
            </a:p>
            <a:p>
              <a:pPr algn="ctr"/>
              <a:r>
                <a:rPr lang="nl-NL" sz="1200" dirty="0">
                  <a:solidFill>
                    <a:schemeClr val="tx1"/>
                  </a:solidFill>
                </a:rPr>
                <a:t>Wat kunnen we aan klanten verkopen?</a:t>
              </a:r>
            </a:p>
            <a:p>
              <a:pPr algn="ctr"/>
              <a:endParaRPr lang="nl-NL" sz="1200" dirty="0">
                <a:solidFill>
                  <a:schemeClr val="tx1"/>
                </a:solidFill>
              </a:endParaRPr>
            </a:p>
            <a:p>
              <a:pPr algn="ctr"/>
              <a:r>
                <a:rPr lang="nl-NL" sz="1200" dirty="0">
                  <a:solidFill>
                    <a:schemeClr val="tx1"/>
                  </a:solidFill>
                </a:rPr>
                <a:t>Hoe kunnen we klanten het meest efficiënt bereiken?</a:t>
              </a:r>
            </a:p>
            <a:p>
              <a:pPr algn="ctr"/>
              <a:endParaRPr lang="nl-NL" sz="1200" dirty="0">
                <a:solidFill>
                  <a:schemeClr val="tx1"/>
                </a:solidFill>
              </a:endParaRPr>
            </a:p>
            <a:p>
              <a:pPr algn="ctr"/>
              <a:r>
                <a:rPr lang="nl-NL" sz="1200" dirty="0">
                  <a:solidFill>
                    <a:schemeClr val="tx1"/>
                  </a:solidFill>
                </a:rPr>
                <a:t>Welke relaties moeten we opbouwen met klanten?</a:t>
              </a:r>
            </a:p>
          </p:txBody>
        </p:sp>
        <p:cxnSp>
          <p:nvCxnSpPr>
            <p:cNvPr id="8" name="Rechte verbindingslijn 7">
              <a:extLst>
                <a:ext uri="{FF2B5EF4-FFF2-40B4-BE49-F238E27FC236}">
                  <a16:creationId xmlns:a16="http://schemas.microsoft.com/office/drawing/2014/main" id="{1826E8F6-F6FD-4B71-9C38-290FDE626091}"/>
                </a:ext>
              </a:extLst>
            </p:cNvPr>
            <p:cNvCxnSpPr/>
            <p:nvPr/>
          </p:nvCxnSpPr>
          <p:spPr>
            <a:xfrm>
              <a:off x="2554663" y="3410146"/>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echte verbindingslijn 13">
              <a:extLst>
                <a:ext uri="{FF2B5EF4-FFF2-40B4-BE49-F238E27FC236}">
                  <a16:creationId xmlns:a16="http://schemas.microsoft.com/office/drawing/2014/main" id="{E963CB0B-AD74-44DC-8180-AF68EA586662}"/>
                </a:ext>
              </a:extLst>
            </p:cNvPr>
            <p:cNvCxnSpPr/>
            <p:nvPr/>
          </p:nvCxnSpPr>
          <p:spPr>
            <a:xfrm>
              <a:off x="2554663" y="3769936"/>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a:extLst>
                <a:ext uri="{FF2B5EF4-FFF2-40B4-BE49-F238E27FC236}">
                  <a16:creationId xmlns:a16="http://schemas.microsoft.com/office/drawing/2014/main" id="{8F9C7BC9-FC05-4506-89FA-67354F272A5A}"/>
                </a:ext>
              </a:extLst>
            </p:cNvPr>
            <p:cNvCxnSpPr/>
            <p:nvPr/>
          </p:nvCxnSpPr>
          <p:spPr>
            <a:xfrm>
              <a:off x="2554663" y="4336330"/>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1026" name="Picture 2" descr="Urmother - Red Drawn Cross Png | Full Size PNG Download | SeekPNG">
            <a:extLst>
              <a:ext uri="{FF2B5EF4-FFF2-40B4-BE49-F238E27FC236}">
                <a16:creationId xmlns:a16="http://schemas.microsoft.com/office/drawing/2014/main" id="{00842255-43C9-4B2B-8EFC-A7FF2F519306}"/>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902450" y="2013509"/>
            <a:ext cx="1964617" cy="39527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a:extLst>
              <a:ext uri="{FF2B5EF4-FFF2-40B4-BE49-F238E27FC236}">
                <a16:creationId xmlns:a16="http://schemas.microsoft.com/office/drawing/2014/main" id="{9872F4C5-890B-4179-AC48-75DBB45C47C7}"/>
              </a:ext>
            </a:extLst>
          </p:cNvPr>
          <p:cNvGrpSpPr/>
          <p:nvPr/>
        </p:nvGrpSpPr>
        <p:grpSpPr>
          <a:xfrm>
            <a:off x="6751162" y="1083938"/>
            <a:ext cx="3223967" cy="4337333"/>
            <a:chOff x="5817909" y="1969787"/>
            <a:chExt cx="3223967" cy="4337333"/>
          </a:xfrm>
        </p:grpSpPr>
        <p:sp>
          <p:nvSpPr>
            <p:cNvPr id="6" name="Rechthoek: afgeronde hoeken 5">
              <a:extLst>
                <a:ext uri="{FF2B5EF4-FFF2-40B4-BE49-F238E27FC236}">
                  <a16:creationId xmlns:a16="http://schemas.microsoft.com/office/drawing/2014/main" id="{901E28A7-A3F6-4BF5-BECA-58EC7D89A67D}"/>
                </a:ext>
              </a:extLst>
            </p:cNvPr>
            <p:cNvSpPr/>
            <p:nvPr/>
          </p:nvSpPr>
          <p:spPr>
            <a:xfrm>
              <a:off x="5817909" y="2065058"/>
              <a:ext cx="3223967" cy="4242062"/>
            </a:xfrm>
            <a:prstGeom prst="round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400" dirty="0">
                  <a:solidFill>
                    <a:srgbClr val="C00000"/>
                  </a:solidFill>
                  <a:latin typeface="Times New Roman" panose="02020603050405020304" pitchFamily="18" charset="0"/>
                  <a:cs typeface="Times New Roman" panose="02020603050405020304" pitchFamily="18" charset="0"/>
                </a:rPr>
                <a:t>Zij</a:t>
              </a:r>
            </a:p>
            <a:p>
              <a:pPr algn="ctr"/>
              <a:r>
                <a:rPr lang="nl-NL" sz="1600" dirty="0">
                  <a:solidFill>
                    <a:schemeClr val="tx1"/>
                  </a:solidFill>
                </a:rPr>
                <a:t>Klantgericht</a:t>
              </a:r>
            </a:p>
            <a:p>
              <a:pPr algn="ctr"/>
              <a:r>
                <a:rPr lang="nl-NL" sz="1600" dirty="0">
                  <a:solidFill>
                    <a:schemeClr val="tx1"/>
                  </a:solidFill>
                </a:rPr>
                <a:t>businessmodelontwerp</a:t>
              </a:r>
            </a:p>
            <a:p>
              <a:pPr algn="ctr"/>
              <a:endParaRPr lang="nl-NL" sz="1200" dirty="0">
                <a:solidFill>
                  <a:schemeClr val="tx1"/>
                </a:solidFill>
              </a:endParaRPr>
            </a:p>
            <a:p>
              <a:pPr algn="ctr"/>
              <a:r>
                <a:rPr lang="nl-NL" sz="1200" dirty="0">
                  <a:solidFill>
                    <a:schemeClr val="tx1"/>
                  </a:solidFill>
                </a:rPr>
                <a:t>Welke taak (taken) moet onze klant gedaan krijgen en hoe kunnen we daarbij helpen?</a:t>
              </a:r>
            </a:p>
            <a:p>
              <a:pPr algn="ctr"/>
              <a:endParaRPr lang="nl-NL" sz="1200" dirty="0">
                <a:solidFill>
                  <a:schemeClr val="tx1"/>
                </a:solidFill>
              </a:endParaRPr>
            </a:p>
            <a:p>
              <a:pPr algn="ctr"/>
              <a:r>
                <a:rPr lang="nl-NL" sz="1200" dirty="0">
                  <a:solidFill>
                    <a:schemeClr val="tx1"/>
                  </a:solidFill>
                </a:rPr>
                <a:t>Welke aspiraties heeft onze klant en hoe kunnen we hem helpen daaraan te voldoen?</a:t>
              </a:r>
            </a:p>
            <a:p>
              <a:pPr algn="ctr"/>
              <a:endParaRPr lang="nl-NL" sz="1200" dirty="0">
                <a:solidFill>
                  <a:schemeClr val="tx1"/>
                </a:solidFill>
              </a:endParaRPr>
            </a:p>
            <a:p>
              <a:pPr algn="ctr"/>
              <a:r>
                <a:rPr lang="nl-NL" sz="1200" dirty="0">
                  <a:solidFill>
                    <a:schemeClr val="tx1"/>
                  </a:solidFill>
                </a:rPr>
                <a:t>Hoe worden onze klanten het liefst aangesproken? Hoe passen we, als bedrijf, het beste in hun routines?</a:t>
              </a:r>
            </a:p>
            <a:p>
              <a:pPr algn="ctr"/>
              <a:endParaRPr lang="nl-NL" sz="1200" dirty="0">
                <a:solidFill>
                  <a:schemeClr val="tx1"/>
                </a:solidFill>
              </a:endParaRPr>
            </a:p>
            <a:p>
              <a:pPr algn="ctr"/>
              <a:r>
                <a:rPr lang="nl-NL" sz="1200" dirty="0">
                  <a:solidFill>
                    <a:schemeClr val="tx1"/>
                  </a:solidFill>
                </a:rPr>
                <a:t>Wat voor relatie verwachten onze klanten dat we met hen opbouwen?</a:t>
              </a:r>
            </a:p>
            <a:p>
              <a:pPr algn="ctr"/>
              <a:endParaRPr lang="nl-NL" sz="1200" dirty="0">
                <a:solidFill>
                  <a:schemeClr val="tx1"/>
                </a:solidFill>
              </a:endParaRPr>
            </a:p>
            <a:p>
              <a:pPr algn="ctr"/>
              <a:r>
                <a:rPr lang="nl-NL" sz="1200" dirty="0">
                  <a:solidFill>
                    <a:schemeClr val="tx1"/>
                  </a:solidFill>
                </a:rPr>
                <a:t>Voor welke waarde(n) zijn klanten echt bereid te betalen?</a:t>
              </a:r>
            </a:p>
          </p:txBody>
        </p:sp>
        <p:cxnSp>
          <p:nvCxnSpPr>
            <p:cNvPr id="9" name="Rechte verbindingslijn 8">
              <a:extLst>
                <a:ext uri="{FF2B5EF4-FFF2-40B4-BE49-F238E27FC236}">
                  <a16:creationId xmlns:a16="http://schemas.microsoft.com/office/drawing/2014/main" id="{663BD216-ECA6-4D8F-8261-624D1B142653}"/>
                </a:ext>
              </a:extLst>
            </p:cNvPr>
            <p:cNvCxnSpPr/>
            <p:nvPr/>
          </p:nvCxnSpPr>
          <p:spPr>
            <a:xfrm>
              <a:off x="6095999" y="5758991"/>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00486E0A-752F-436B-ACB3-F9AEE88CCB0D}"/>
                </a:ext>
              </a:extLst>
            </p:cNvPr>
            <p:cNvCxnSpPr/>
            <p:nvPr/>
          </p:nvCxnSpPr>
          <p:spPr>
            <a:xfrm>
              <a:off x="6096000" y="5223235"/>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Rechte verbindingslijn 10">
              <a:extLst>
                <a:ext uri="{FF2B5EF4-FFF2-40B4-BE49-F238E27FC236}">
                  <a16:creationId xmlns:a16="http://schemas.microsoft.com/office/drawing/2014/main" id="{DE7C707B-C3FC-41EC-8121-5A7F1A052319}"/>
                </a:ext>
              </a:extLst>
            </p:cNvPr>
            <p:cNvCxnSpPr/>
            <p:nvPr/>
          </p:nvCxnSpPr>
          <p:spPr>
            <a:xfrm>
              <a:off x="6015871" y="4489516"/>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echte verbindingslijn 11">
              <a:extLst>
                <a:ext uri="{FF2B5EF4-FFF2-40B4-BE49-F238E27FC236}">
                  <a16:creationId xmlns:a16="http://schemas.microsoft.com/office/drawing/2014/main" id="{9289099E-7640-4B54-AA2D-AC690710C1AF}"/>
                </a:ext>
              </a:extLst>
            </p:cNvPr>
            <p:cNvCxnSpPr/>
            <p:nvPr/>
          </p:nvCxnSpPr>
          <p:spPr>
            <a:xfrm>
              <a:off x="5992304" y="3842993"/>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echte verbindingslijn 12">
              <a:extLst>
                <a:ext uri="{FF2B5EF4-FFF2-40B4-BE49-F238E27FC236}">
                  <a16:creationId xmlns:a16="http://schemas.microsoft.com/office/drawing/2014/main" id="{ECA19C8A-1C0B-4FD4-82EC-2D121FE1C86A}"/>
                </a:ext>
              </a:extLst>
            </p:cNvPr>
            <p:cNvCxnSpPr/>
            <p:nvPr/>
          </p:nvCxnSpPr>
          <p:spPr>
            <a:xfrm>
              <a:off x="5992304" y="3220039"/>
              <a:ext cx="2828041"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30" name="Picture 6" descr="thin-black-line - Žirovnica">
              <a:extLst>
                <a:ext uri="{FF2B5EF4-FFF2-40B4-BE49-F238E27FC236}">
                  <a16:creationId xmlns:a16="http://schemas.microsoft.com/office/drawing/2014/main" id="{BB219F8A-E143-46F5-AE70-4888BD5D9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71" b="37788"/>
            <a:stretch/>
          </p:blipFill>
          <p:spPr bwMode="auto">
            <a:xfrm rot="21431743">
              <a:off x="6511043" y="2731471"/>
              <a:ext cx="1790562" cy="569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awn Set 1 Collection | Noun Project">
              <a:extLst>
                <a:ext uri="{FF2B5EF4-FFF2-40B4-BE49-F238E27FC236}">
                  <a16:creationId xmlns:a16="http://schemas.microsoft.com/office/drawing/2014/main" id="{F5284DF2-81BD-4AD8-93A5-7910D818B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5980">
              <a:off x="7329332" y="1969787"/>
              <a:ext cx="896812" cy="8968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57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3048" y="681318"/>
            <a:ext cx="6996951" cy="1383740"/>
          </a:xfrm>
        </p:spPr>
        <p:txBody>
          <a:bodyPr/>
          <a:lstStyle/>
          <a:p>
            <a:pPr marL="0" indent="0">
              <a:buNone/>
            </a:pPr>
            <a:endParaRPr lang="nl-NL" dirty="0"/>
          </a:p>
          <a:p>
            <a:pPr marL="0" indent="0">
              <a:buNone/>
            </a:pPr>
            <a:r>
              <a:rPr lang="nl-NL" b="1" dirty="0" err="1"/>
              <a:t>Empathy</a:t>
            </a:r>
            <a:r>
              <a:rPr lang="nl-NL" b="1" dirty="0"/>
              <a:t> map</a:t>
            </a:r>
            <a:endParaRPr lang="nl-NL" dirty="0"/>
          </a:p>
          <a:p>
            <a:endParaRPr lang="nl-NL" dirty="0"/>
          </a:p>
        </p:txBody>
      </p:sp>
      <p:pic>
        <p:nvPicPr>
          <p:cNvPr id="6" name="Tijdelijke aanduiding voor inhoud 4"/>
          <p:cNvPicPr>
            <a:picLocks noGrp="1" noChangeAspect="1"/>
          </p:cNvPicPr>
          <p:nvPr>
            <p:ph sz="half" idx="1"/>
          </p:nvPr>
        </p:nvPicPr>
        <p:blipFill rotWithShape="1">
          <a:blip r:embed="rId3"/>
          <a:srcRect l="7281" t="8345" r="38917" b="19888"/>
          <a:stretch/>
        </p:blipFill>
        <p:spPr>
          <a:xfrm>
            <a:off x="6715350" y="2065058"/>
            <a:ext cx="5080100" cy="3809862"/>
          </a:xfrm>
          <a:prstGeom prst="rect">
            <a:avLst/>
          </a:prstGeom>
        </p:spPr>
      </p:pic>
      <p:pic>
        <p:nvPicPr>
          <p:cNvPr id="9" name="Tijdelijke aanduiding voor inhoud 4"/>
          <p:cNvPicPr>
            <a:picLocks noGrp="1" noChangeAspect="1"/>
          </p:cNvPicPr>
          <p:nvPr>
            <p:ph sz="half" idx="1"/>
          </p:nvPr>
        </p:nvPicPr>
        <p:blipFill rotWithShape="1">
          <a:blip r:embed="rId4"/>
          <a:srcRect l="7445" t="8776" r="39154" b="19291"/>
          <a:stretch/>
        </p:blipFill>
        <p:spPr>
          <a:xfrm>
            <a:off x="699052" y="2065058"/>
            <a:ext cx="5030647" cy="3809862"/>
          </a:xfrm>
          <a:prstGeom prst="rect">
            <a:avLst/>
          </a:prstGeom>
        </p:spPr>
      </p:pic>
      <p:cxnSp>
        <p:nvCxnSpPr>
          <p:cNvPr id="4" name="Rechte verbindingslijn met pijl 3"/>
          <p:cNvCxnSpPr/>
          <p:nvPr/>
        </p:nvCxnSpPr>
        <p:spPr>
          <a:xfrm>
            <a:off x="4483177" y="3270325"/>
            <a:ext cx="3726545" cy="19527"/>
          </a:xfrm>
          <a:prstGeom prst="straightConnector1">
            <a:avLst/>
          </a:prstGeom>
          <a:ln w="698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4483177" y="4679943"/>
            <a:ext cx="3726545" cy="19527"/>
          </a:xfrm>
          <a:prstGeom prst="straightConnector1">
            <a:avLst/>
          </a:prstGeom>
          <a:ln w="698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3048" y="681318"/>
            <a:ext cx="6996951" cy="1383740"/>
          </a:xfrm>
        </p:spPr>
        <p:txBody>
          <a:bodyPr/>
          <a:lstStyle/>
          <a:p>
            <a:pPr marL="0" indent="0">
              <a:buNone/>
            </a:pPr>
            <a:endParaRPr lang="nl-NL" dirty="0"/>
          </a:p>
          <a:p>
            <a:pPr marL="0" indent="0">
              <a:buNone/>
            </a:pPr>
            <a:r>
              <a:rPr lang="nl-NL" b="1" dirty="0"/>
              <a:t>Opdracht</a:t>
            </a:r>
            <a:endParaRPr lang="nl-NL" dirty="0"/>
          </a:p>
          <a:p>
            <a:endParaRPr lang="nl-NL" dirty="0"/>
          </a:p>
        </p:txBody>
      </p:sp>
      <p:pic>
        <p:nvPicPr>
          <p:cNvPr id="6" name="Tijdelijke aanduiding voor inhoud 4"/>
          <p:cNvPicPr>
            <a:picLocks noGrp="1" noChangeAspect="1"/>
          </p:cNvPicPr>
          <p:nvPr>
            <p:ph sz="half" idx="1"/>
          </p:nvPr>
        </p:nvPicPr>
        <p:blipFill rotWithShape="1">
          <a:blip r:embed="rId3"/>
          <a:srcRect l="7281" t="8345" r="38917" b="19888"/>
          <a:stretch/>
        </p:blipFill>
        <p:spPr>
          <a:xfrm>
            <a:off x="6681794" y="1825625"/>
            <a:ext cx="5080100" cy="3809862"/>
          </a:xfrm>
          <a:prstGeom prst="rect">
            <a:avLst/>
          </a:prstGeom>
        </p:spPr>
      </p:pic>
      <p:sp>
        <p:nvSpPr>
          <p:cNvPr id="5" name="Tijdelijke aanduiding voor inhoud 4">
            <a:extLst>
              <a:ext uri="{FF2B5EF4-FFF2-40B4-BE49-F238E27FC236}">
                <a16:creationId xmlns:a16="http://schemas.microsoft.com/office/drawing/2014/main" id="{617A64FB-04B2-44DF-8B7C-64CC20B0DB88}"/>
              </a:ext>
            </a:extLst>
          </p:cNvPr>
          <p:cNvSpPr>
            <a:spLocks noGrp="1"/>
          </p:cNvSpPr>
          <p:nvPr>
            <p:ph sz="half" idx="1"/>
          </p:nvPr>
        </p:nvSpPr>
        <p:spPr>
          <a:xfrm>
            <a:off x="838200" y="1825625"/>
            <a:ext cx="5181600" cy="4094408"/>
          </a:xfrm>
        </p:spPr>
        <p:txBody>
          <a:bodyPr>
            <a:normAutofit lnSpcReduction="10000"/>
          </a:bodyPr>
          <a:lstStyle/>
          <a:p>
            <a:pPr marL="0" indent="0" algn="just">
              <a:buNone/>
            </a:pPr>
            <a:r>
              <a:rPr lang="nl-NL" sz="1800" dirty="0"/>
              <a:t>De ‘</a:t>
            </a:r>
            <a:r>
              <a:rPr lang="nl-NL" sz="1800" b="1" dirty="0" err="1"/>
              <a:t>gain</a:t>
            </a:r>
            <a:r>
              <a:rPr lang="nl-NL" sz="1800" dirty="0"/>
              <a:t>’ is de uitkomst die klant wil, verwacht of verrast door zou zijn. Denk hierbij aan kosten besparing, positieve emotie, gebruiksgemak, sociale status enz.</a:t>
            </a:r>
            <a:endParaRPr lang="nl-NL" dirty="0"/>
          </a:p>
          <a:p>
            <a:pPr marL="514350" indent="-514350" algn="just">
              <a:buFont typeface="+mj-lt"/>
              <a:buAutoNum type="alphaLcParenR"/>
            </a:pPr>
            <a:r>
              <a:rPr lang="nl-NL" sz="1800" dirty="0"/>
              <a:t>Welke ‘</a:t>
            </a:r>
            <a:r>
              <a:rPr lang="nl-NL" sz="1800" dirty="0" err="1"/>
              <a:t>gain</a:t>
            </a:r>
            <a:r>
              <a:rPr lang="nl-NL" sz="1800" dirty="0"/>
              <a:t>’ hoopt jullie klant te bereiken?</a:t>
            </a:r>
          </a:p>
          <a:p>
            <a:pPr marL="514350" indent="-514350" algn="just">
              <a:buFont typeface="+mj-lt"/>
              <a:buAutoNum type="alphaLcParenR"/>
            </a:pPr>
            <a:endParaRPr lang="nl-NL" sz="1800" dirty="0"/>
          </a:p>
          <a:p>
            <a:pPr marL="0" indent="0" algn="just">
              <a:buNone/>
            </a:pPr>
            <a:r>
              <a:rPr lang="nl-NL" sz="1800" dirty="0"/>
              <a:t>De ‘</a:t>
            </a:r>
            <a:r>
              <a:rPr lang="nl-NL" sz="1800" b="1" dirty="0" err="1"/>
              <a:t>pain</a:t>
            </a:r>
            <a:r>
              <a:rPr lang="nl-NL" sz="1800" dirty="0"/>
              <a:t>’ zijn de onplezierige neveneffecten of bijkomstigheden zoals kosten, negatieve emoties of risico’s. </a:t>
            </a:r>
          </a:p>
          <a:p>
            <a:pPr marL="514350" indent="-514350" algn="just">
              <a:buFont typeface="+mj-lt"/>
              <a:buAutoNum type="alphaLcParenR" startAt="2"/>
            </a:pPr>
            <a:r>
              <a:rPr lang="nl-NL" sz="1800" dirty="0"/>
              <a:t>Welke ‘</a:t>
            </a:r>
            <a:r>
              <a:rPr lang="nl-NL" sz="1800" dirty="0" err="1"/>
              <a:t>pain</a:t>
            </a:r>
            <a:r>
              <a:rPr lang="nl-NL" sz="1800" dirty="0"/>
              <a:t>’ zal jullie klant gaan ervaren?</a:t>
            </a:r>
          </a:p>
          <a:p>
            <a:pPr marL="514350" indent="-514350" algn="just">
              <a:buFont typeface="+mj-lt"/>
              <a:buAutoNum type="alphaLcParenR" startAt="2"/>
            </a:pPr>
            <a:endParaRPr lang="nl-NL" sz="1800" dirty="0"/>
          </a:p>
          <a:p>
            <a:pPr marL="514350" indent="-514350" algn="just">
              <a:buFont typeface="+mj-lt"/>
              <a:buAutoNum type="alphaLcParenR" startAt="2"/>
            </a:pPr>
            <a:r>
              <a:rPr lang="nl-NL" sz="1800" dirty="0"/>
              <a:t>Verwerk bovenstaande antwoorden bij ‘Klantsegmenten’ van het </a:t>
            </a:r>
            <a:r>
              <a:rPr lang="nl-NL" sz="1800" dirty="0" err="1"/>
              <a:t>Sustainable</a:t>
            </a:r>
            <a:r>
              <a:rPr lang="nl-NL" sz="1800" dirty="0"/>
              <a:t> Business Model Canvas</a:t>
            </a:r>
          </a:p>
        </p:txBody>
      </p:sp>
    </p:spTree>
    <p:extLst>
      <p:ext uri="{BB962C8B-B14F-4D97-AF65-F5344CB8AC3E}">
        <p14:creationId xmlns:p14="http://schemas.microsoft.com/office/powerpoint/2010/main" val="416140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3048" y="681318"/>
            <a:ext cx="6996951" cy="1383740"/>
          </a:xfrm>
        </p:spPr>
        <p:txBody>
          <a:bodyPr/>
          <a:lstStyle/>
          <a:p>
            <a:pPr marL="0" indent="0">
              <a:buNone/>
            </a:pPr>
            <a:endParaRPr lang="nl-NL" dirty="0"/>
          </a:p>
          <a:p>
            <a:pPr marL="0" indent="0">
              <a:buNone/>
            </a:pPr>
            <a:r>
              <a:rPr lang="nl-NL" b="1" dirty="0"/>
              <a:t>Opdracht</a:t>
            </a:r>
            <a:endParaRPr lang="nl-NL" dirty="0"/>
          </a:p>
          <a:p>
            <a:endParaRPr lang="nl-NL" dirty="0"/>
          </a:p>
        </p:txBody>
      </p:sp>
      <p:sp>
        <p:nvSpPr>
          <p:cNvPr id="5" name="Tijdelijke aanduiding voor inhoud 4">
            <a:extLst>
              <a:ext uri="{FF2B5EF4-FFF2-40B4-BE49-F238E27FC236}">
                <a16:creationId xmlns:a16="http://schemas.microsoft.com/office/drawing/2014/main" id="{617A64FB-04B2-44DF-8B7C-64CC20B0DB88}"/>
              </a:ext>
            </a:extLst>
          </p:cNvPr>
          <p:cNvSpPr>
            <a:spLocks noGrp="1"/>
          </p:cNvSpPr>
          <p:nvPr>
            <p:ph sz="half" idx="1"/>
          </p:nvPr>
        </p:nvSpPr>
        <p:spPr/>
        <p:txBody>
          <a:bodyPr/>
          <a:lstStyle/>
          <a:p>
            <a:pPr marL="514350" indent="-514350" algn="just">
              <a:buFont typeface="+mj-lt"/>
              <a:buAutoNum type="alphaLcParenR" startAt="4"/>
            </a:pPr>
            <a:r>
              <a:rPr lang="nl-NL" sz="1800" dirty="0"/>
              <a:t>Hoe vergroot jullie product / dienst de ‘</a:t>
            </a:r>
            <a:r>
              <a:rPr lang="nl-NL" sz="1800" dirty="0" err="1"/>
              <a:t>gain</a:t>
            </a:r>
            <a:r>
              <a:rPr lang="nl-NL" sz="1800" dirty="0"/>
              <a:t>’ van jullie klant</a:t>
            </a:r>
          </a:p>
          <a:p>
            <a:pPr marL="514350" indent="-514350" algn="just">
              <a:buFont typeface="+mj-lt"/>
              <a:buAutoNum type="alphaLcParenR" startAt="4"/>
            </a:pPr>
            <a:r>
              <a:rPr lang="nl-NL" sz="1800" dirty="0"/>
              <a:t>Hoe verlicht jullie product / dienst de ‘</a:t>
            </a:r>
            <a:r>
              <a:rPr lang="nl-NL" sz="1800" dirty="0" err="1"/>
              <a:t>pain</a:t>
            </a:r>
            <a:r>
              <a:rPr lang="nl-NL" sz="1800" dirty="0"/>
              <a:t>’ van jullie klant?</a:t>
            </a:r>
          </a:p>
          <a:p>
            <a:pPr marL="514350" indent="-514350" algn="just">
              <a:buFont typeface="+mj-lt"/>
              <a:buAutoNum type="alphaLcParenR" startAt="4"/>
            </a:pPr>
            <a:endParaRPr lang="nl-NL" sz="1800" dirty="0"/>
          </a:p>
          <a:p>
            <a:pPr marL="514350" indent="-514350" algn="just">
              <a:buFont typeface="+mj-lt"/>
              <a:buAutoNum type="alphaLcParenR" startAt="4"/>
            </a:pPr>
            <a:r>
              <a:rPr lang="nl-NL" sz="1800" dirty="0"/>
              <a:t>Verwerk de antwoorden bij de ‘waarde propositie’ van het </a:t>
            </a:r>
            <a:r>
              <a:rPr lang="nl-NL" sz="1800" dirty="0" err="1"/>
              <a:t>Sustainable</a:t>
            </a:r>
            <a:r>
              <a:rPr lang="nl-NL" sz="1800" dirty="0"/>
              <a:t> Business Model Canvas</a:t>
            </a:r>
          </a:p>
        </p:txBody>
      </p:sp>
      <p:pic>
        <p:nvPicPr>
          <p:cNvPr id="8" name="Tijdelijke aanduiding voor inhoud 4">
            <a:extLst>
              <a:ext uri="{FF2B5EF4-FFF2-40B4-BE49-F238E27FC236}">
                <a16:creationId xmlns:a16="http://schemas.microsoft.com/office/drawing/2014/main" id="{7C13F963-E902-4830-8933-3E8381CF0A9C}"/>
              </a:ext>
            </a:extLst>
          </p:cNvPr>
          <p:cNvPicPr>
            <a:picLocks noChangeAspect="1"/>
          </p:cNvPicPr>
          <p:nvPr/>
        </p:nvPicPr>
        <p:blipFill rotWithShape="1">
          <a:blip r:embed="rId3"/>
          <a:srcRect l="7445" t="8776" r="39154" b="19291"/>
          <a:stretch/>
        </p:blipFill>
        <p:spPr bwMode="auto">
          <a:xfrm>
            <a:off x="6671227" y="1825625"/>
            <a:ext cx="5030647" cy="3809862"/>
          </a:xfrm>
          <a:prstGeom prst="rect">
            <a:avLst/>
          </a:prstGeom>
          <a:noFill/>
          <a:ln w="9525">
            <a:noFill/>
            <a:miter lim="800000"/>
            <a:headEnd/>
            <a:tailEnd/>
          </a:ln>
        </p:spPr>
      </p:pic>
    </p:spTree>
    <p:extLst>
      <p:ext uri="{BB962C8B-B14F-4D97-AF65-F5344CB8AC3E}">
        <p14:creationId xmlns:p14="http://schemas.microsoft.com/office/powerpoint/2010/main" val="359891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335F5-E7FC-FF4B-B102-567A18CDF05E}"/>
              </a:ext>
            </a:extLst>
          </p:cNvPr>
          <p:cNvSpPr>
            <a:spLocks noGrp="1"/>
          </p:cNvSpPr>
          <p:nvPr>
            <p:ph type="title"/>
          </p:nvPr>
        </p:nvSpPr>
        <p:spPr>
          <a:xfrm>
            <a:off x="838200" y="571313"/>
            <a:ext cx="10515600" cy="1325563"/>
          </a:xfrm>
        </p:spPr>
        <p:txBody>
          <a:bodyPr/>
          <a:lstStyle/>
          <a:p>
            <a:r>
              <a:rPr lang="nl-NL" b="1" dirty="0">
                <a:solidFill>
                  <a:srgbClr val="0070C0"/>
                </a:solidFill>
                <a:latin typeface="Arial" panose="020B0604020202020204" pitchFamily="34" charset="0"/>
                <a:cs typeface="Arial" panose="020B0604020202020204" pitchFamily="34" charset="0"/>
              </a:rPr>
              <a:t>Feedback friends LA 1 Analyse</a:t>
            </a:r>
          </a:p>
        </p:txBody>
      </p:sp>
      <p:sp>
        <p:nvSpPr>
          <p:cNvPr id="3" name="Tekstvak 2">
            <a:extLst>
              <a:ext uri="{FF2B5EF4-FFF2-40B4-BE49-F238E27FC236}">
                <a16:creationId xmlns:a16="http://schemas.microsoft.com/office/drawing/2014/main" id="{648107BC-2670-4B49-B14B-947D9849B4D4}"/>
              </a:ext>
            </a:extLst>
          </p:cNvPr>
          <p:cNvSpPr txBox="1"/>
          <p:nvPr/>
        </p:nvSpPr>
        <p:spPr>
          <a:xfrm>
            <a:off x="838200" y="1765594"/>
            <a:ext cx="10704121" cy="2308324"/>
          </a:xfrm>
          <a:prstGeom prst="rect">
            <a:avLst/>
          </a:prstGeom>
          <a:noFill/>
        </p:spPr>
        <p:txBody>
          <a:bodyPr wrap="square" rtlCol="0">
            <a:spAutoFit/>
          </a:bodyPr>
          <a:lstStyle/>
          <a:p>
            <a:r>
              <a:rPr lang="nl-NL" dirty="0"/>
              <a:t>Dinsdag </a:t>
            </a:r>
            <a:r>
              <a:rPr lang="nl-NL" b="1" dirty="0"/>
              <a:t>13 december </a:t>
            </a:r>
            <a:r>
              <a:rPr lang="nl-NL" dirty="0"/>
              <a:t>eerste bijeenkomst. Het niveau van feedback geven is </a:t>
            </a:r>
            <a:r>
              <a:rPr lang="nl-NL" b="1" dirty="0"/>
              <a:t>aanvulling</a:t>
            </a:r>
            <a:r>
              <a:rPr lang="nl-NL" dirty="0"/>
              <a:t>. Dit betekend dat je tijdens de bijeenkomst nieuwe aanvullende informatie geeft die betrekking heeft op het leerdoel van </a:t>
            </a:r>
            <a:r>
              <a:rPr lang="nl-NL" i="1" dirty="0"/>
              <a:t>LA 1 Analyse. </a:t>
            </a:r>
            <a:r>
              <a:rPr lang="nl-NL" dirty="0"/>
              <a:t>Onderstaande modellen worden behandeld en zijn daarmee </a:t>
            </a:r>
            <a:r>
              <a:rPr lang="nl-NL" b="1" i="1" dirty="0"/>
              <a:t>geen</a:t>
            </a:r>
            <a:r>
              <a:rPr lang="nl-NL" dirty="0"/>
              <a:t> nieuwe informatie:</a:t>
            </a:r>
          </a:p>
          <a:p>
            <a:endParaRPr lang="nl-NL" dirty="0"/>
          </a:p>
          <a:p>
            <a:pPr marL="285750" indent="-285750">
              <a:buFont typeface="Wingdings" panose="05000000000000000000" pitchFamily="2" charset="2"/>
              <a:buChar char="§"/>
            </a:pPr>
            <a:r>
              <a:rPr lang="nl-NL" dirty="0"/>
              <a:t>DESTEP analyse</a:t>
            </a:r>
          </a:p>
          <a:p>
            <a:pPr marL="285750" indent="-285750">
              <a:buFont typeface="Wingdings" panose="05000000000000000000" pitchFamily="2" charset="2"/>
              <a:buChar char="§"/>
            </a:pPr>
            <a:r>
              <a:rPr lang="nl-NL" dirty="0"/>
              <a:t>ABCD analyse</a:t>
            </a:r>
          </a:p>
          <a:p>
            <a:pPr marL="285750" indent="-285750">
              <a:buFont typeface="Wingdings" panose="05000000000000000000" pitchFamily="2" charset="2"/>
              <a:buChar char="§"/>
            </a:pPr>
            <a:r>
              <a:rPr lang="nl-NL" dirty="0"/>
              <a:t>16 </a:t>
            </a:r>
            <a:r>
              <a:rPr lang="nl-NL" dirty="0" err="1"/>
              <a:t>Personalities</a:t>
            </a:r>
            <a:r>
              <a:rPr lang="nl-NL" dirty="0"/>
              <a:t> test</a:t>
            </a:r>
          </a:p>
          <a:p>
            <a:pPr marL="285750" indent="-285750">
              <a:buFont typeface="Wingdings" panose="05000000000000000000" pitchFamily="2" charset="2"/>
              <a:buChar char="§"/>
            </a:pPr>
            <a:r>
              <a:rPr lang="nl-NL" dirty="0"/>
              <a:t>Adviseur duurzame leefomgeving rollen (ADL rollen)</a:t>
            </a:r>
          </a:p>
        </p:txBody>
      </p:sp>
      <p:sp>
        <p:nvSpPr>
          <p:cNvPr id="4" name="Text Box 7">
            <a:extLst>
              <a:ext uri="{FF2B5EF4-FFF2-40B4-BE49-F238E27FC236}">
                <a16:creationId xmlns:a16="http://schemas.microsoft.com/office/drawing/2014/main" id="{76D61E70-0131-44E5-8E29-7D590BAC2F37}"/>
              </a:ext>
            </a:extLst>
          </p:cNvPr>
          <p:cNvSpPr txBox="1">
            <a:spLocks noChangeArrowheads="1"/>
          </p:cNvSpPr>
          <p:nvPr/>
        </p:nvSpPr>
        <p:spPr bwMode="auto">
          <a:xfrm>
            <a:off x="3718374" y="4252536"/>
            <a:ext cx="4943772"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400" b="1" dirty="0">
                <a:solidFill>
                  <a:srgbClr val="000644"/>
                </a:solidFill>
                <a:latin typeface="Arial" panose="020B0604020202020204" pitchFamily="34" charset="0"/>
                <a:cs typeface="Arial" panose="020B0604020202020204" pitchFamily="34" charset="0"/>
              </a:rPr>
              <a:t>Leerdoel </a:t>
            </a:r>
          </a:p>
          <a:p>
            <a:r>
              <a:rPr lang="nl-NL" sz="1400" dirty="0">
                <a:latin typeface="+mn-lt"/>
              </a:rPr>
              <a:t>Het uitvoeren van een brede analyse van de omgeving waarin je als ondernemer actief bent op macro-, </a:t>
            </a:r>
            <a:r>
              <a:rPr lang="nl-NL" sz="1400" dirty="0" err="1">
                <a:latin typeface="+mn-lt"/>
              </a:rPr>
              <a:t>meso</a:t>
            </a:r>
            <a:r>
              <a:rPr lang="nl-NL" sz="1400" dirty="0">
                <a:latin typeface="+mn-lt"/>
              </a:rPr>
              <a:t>- en microniveau. </a:t>
            </a:r>
          </a:p>
        </p:txBody>
      </p:sp>
      <p:pic>
        <p:nvPicPr>
          <p:cNvPr id="5" name="Afbeelding 4">
            <a:extLst>
              <a:ext uri="{FF2B5EF4-FFF2-40B4-BE49-F238E27FC236}">
                <a16:creationId xmlns:a16="http://schemas.microsoft.com/office/drawing/2014/main" id="{209F1C13-DA3D-45D1-9035-F01D93478D2F}"/>
              </a:ext>
            </a:extLst>
          </p:cNvPr>
          <p:cNvPicPr>
            <a:picLocks noChangeAspect="1"/>
          </p:cNvPicPr>
          <p:nvPr/>
        </p:nvPicPr>
        <p:blipFill rotWithShape="1">
          <a:blip r:embed="rId2"/>
          <a:srcRect l="21805" r="10840"/>
          <a:stretch/>
        </p:blipFill>
        <p:spPr>
          <a:xfrm>
            <a:off x="3155785" y="4226456"/>
            <a:ext cx="385812" cy="531573"/>
          </a:xfrm>
          <a:prstGeom prst="rect">
            <a:avLst/>
          </a:prstGeom>
        </p:spPr>
      </p:pic>
    </p:spTree>
    <p:extLst>
      <p:ext uri="{BB962C8B-B14F-4D97-AF65-F5344CB8AC3E}">
        <p14:creationId xmlns:p14="http://schemas.microsoft.com/office/powerpoint/2010/main" val="164616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335F5-E7FC-FF4B-B102-567A18CDF05E}"/>
              </a:ext>
            </a:extLst>
          </p:cNvPr>
          <p:cNvSpPr>
            <a:spLocks noGrp="1"/>
          </p:cNvSpPr>
          <p:nvPr>
            <p:ph type="title"/>
          </p:nvPr>
        </p:nvSpPr>
        <p:spPr>
          <a:xfrm>
            <a:off x="838200" y="571313"/>
            <a:ext cx="10515600" cy="1325563"/>
          </a:xfrm>
        </p:spPr>
        <p:txBody>
          <a:bodyPr/>
          <a:lstStyle/>
          <a:p>
            <a:r>
              <a:rPr lang="nl-NL" b="1" dirty="0">
                <a:solidFill>
                  <a:srgbClr val="0070C0"/>
                </a:solidFill>
                <a:latin typeface="Arial" panose="020B0604020202020204" pitchFamily="34" charset="0"/>
                <a:cs typeface="Arial" panose="020B0604020202020204" pitchFamily="34" charset="0"/>
              </a:rPr>
              <a:t>Feedback friends LA 1 Analyse</a:t>
            </a:r>
          </a:p>
        </p:txBody>
      </p:sp>
      <p:pic>
        <p:nvPicPr>
          <p:cNvPr id="7" name="Afbeelding 6">
            <a:extLst>
              <a:ext uri="{FF2B5EF4-FFF2-40B4-BE49-F238E27FC236}">
                <a16:creationId xmlns:a16="http://schemas.microsoft.com/office/drawing/2014/main" id="{2FE223AF-2140-2397-D95B-B878C8940787}"/>
              </a:ext>
            </a:extLst>
          </p:cNvPr>
          <p:cNvPicPr>
            <a:picLocks noChangeAspect="1"/>
          </p:cNvPicPr>
          <p:nvPr/>
        </p:nvPicPr>
        <p:blipFill>
          <a:blip r:embed="rId2"/>
          <a:stretch>
            <a:fillRect/>
          </a:stretch>
        </p:blipFill>
        <p:spPr>
          <a:xfrm>
            <a:off x="6484806" y="2337019"/>
            <a:ext cx="4737921" cy="363348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a:extLst>
              <a:ext uri="{FF2B5EF4-FFF2-40B4-BE49-F238E27FC236}">
                <a16:creationId xmlns:a16="http://schemas.microsoft.com/office/drawing/2014/main" id="{E3B13A58-0D0E-6A1F-EDF5-4FAF8CB15F16}"/>
              </a:ext>
            </a:extLst>
          </p:cNvPr>
          <p:cNvPicPr>
            <a:picLocks noChangeAspect="1"/>
          </p:cNvPicPr>
          <p:nvPr/>
        </p:nvPicPr>
        <p:blipFill>
          <a:blip r:embed="rId3"/>
          <a:stretch>
            <a:fillRect/>
          </a:stretch>
        </p:blipFill>
        <p:spPr>
          <a:xfrm>
            <a:off x="905434" y="2337019"/>
            <a:ext cx="5238980" cy="3633486"/>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vak 9">
            <a:extLst>
              <a:ext uri="{FF2B5EF4-FFF2-40B4-BE49-F238E27FC236}">
                <a16:creationId xmlns:a16="http://schemas.microsoft.com/office/drawing/2014/main" id="{FCE2D19C-0F82-DE52-B4AB-161F533FF877}"/>
              </a:ext>
            </a:extLst>
          </p:cNvPr>
          <p:cNvSpPr txBox="1"/>
          <p:nvPr/>
        </p:nvSpPr>
        <p:spPr>
          <a:xfrm>
            <a:off x="905433" y="1690688"/>
            <a:ext cx="9988235" cy="707886"/>
          </a:xfrm>
          <a:prstGeom prst="rect">
            <a:avLst/>
          </a:prstGeom>
          <a:noFill/>
        </p:spPr>
        <p:txBody>
          <a:bodyPr wrap="square">
            <a:spAutoFit/>
          </a:bodyPr>
          <a:lstStyle/>
          <a:p>
            <a:pPr algn="l"/>
            <a:r>
              <a:rPr lang="nl-NL" sz="2000" b="0" i="0" dirty="0">
                <a:solidFill>
                  <a:srgbClr val="242424"/>
                </a:solidFill>
                <a:effectLst/>
                <a:latin typeface="Avenir-Heavy"/>
              </a:rPr>
              <a:t>Zie Wikiwijs &gt; ‘</a:t>
            </a:r>
            <a:r>
              <a:rPr lang="nl-NL" sz="2000" b="0" i="1" dirty="0">
                <a:solidFill>
                  <a:srgbClr val="0070C0"/>
                </a:solidFill>
                <a:effectLst/>
                <a:latin typeface="Avenir-Heavy"/>
              </a:rPr>
              <a:t>Leerarrangementen en feedback</a:t>
            </a:r>
            <a:r>
              <a:rPr lang="nl-NL" sz="2000" b="0" i="1" dirty="0">
                <a:solidFill>
                  <a:srgbClr val="242424"/>
                </a:solidFill>
                <a:effectLst/>
                <a:latin typeface="Avenir-Heavy"/>
              </a:rPr>
              <a:t>’ </a:t>
            </a:r>
            <a:r>
              <a:rPr lang="nl-NL" sz="2000" b="0" dirty="0">
                <a:solidFill>
                  <a:srgbClr val="242424"/>
                </a:solidFill>
                <a:effectLst/>
                <a:latin typeface="Avenir-Heavy"/>
              </a:rPr>
              <a:t>&gt;</a:t>
            </a:r>
            <a:r>
              <a:rPr lang="nl-NL" sz="2000" b="0" i="1" dirty="0">
                <a:solidFill>
                  <a:srgbClr val="242424"/>
                </a:solidFill>
                <a:effectLst/>
                <a:latin typeface="Avenir-Heavy"/>
              </a:rPr>
              <a:t> ‘</a:t>
            </a:r>
            <a:r>
              <a:rPr lang="nl-NL" sz="2000" b="0" i="1" dirty="0">
                <a:solidFill>
                  <a:srgbClr val="0070C0"/>
                </a:solidFill>
                <a:effectLst/>
                <a:latin typeface="Avenir-Heavy"/>
              </a:rPr>
              <a:t>Invulformat</a:t>
            </a:r>
            <a:r>
              <a:rPr lang="nl-NL" sz="2000" b="0" i="1" dirty="0">
                <a:solidFill>
                  <a:srgbClr val="242424"/>
                </a:solidFill>
                <a:effectLst/>
                <a:latin typeface="Avenir-Heavy"/>
              </a:rPr>
              <a:t>’</a:t>
            </a:r>
            <a:r>
              <a:rPr lang="nl-NL" sz="2000" b="0" dirty="0">
                <a:solidFill>
                  <a:srgbClr val="242424"/>
                </a:solidFill>
                <a:effectLst/>
                <a:latin typeface="Avenir-Heavy"/>
              </a:rPr>
              <a:t> en </a:t>
            </a:r>
            <a:r>
              <a:rPr lang="nl-NL" sz="2000" b="0" i="1" dirty="0">
                <a:solidFill>
                  <a:srgbClr val="242424"/>
                </a:solidFill>
                <a:effectLst/>
                <a:latin typeface="Avenir-Heavy"/>
              </a:rPr>
              <a:t>‘</a:t>
            </a:r>
            <a:r>
              <a:rPr lang="nl-NL" sz="2000" b="0" i="1" dirty="0">
                <a:solidFill>
                  <a:srgbClr val="0070C0"/>
                </a:solidFill>
                <a:effectLst/>
                <a:latin typeface="Avenir-Heavy"/>
              </a:rPr>
              <a:t>Format LA 1 Analyse</a:t>
            </a:r>
            <a:r>
              <a:rPr lang="nl-NL" sz="2000" b="0" i="1" dirty="0">
                <a:solidFill>
                  <a:srgbClr val="242424"/>
                </a:solidFill>
                <a:effectLst/>
                <a:latin typeface="Avenir-Heavy"/>
              </a:rPr>
              <a:t>’</a:t>
            </a:r>
            <a:br>
              <a:rPr lang="nl-NL" sz="2000" b="0" i="0" dirty="0">
                <a:solidFill>
                  <a:srgbClr val="242424"/>
                </a:solidFill>
                <a:effectLst/>
                <a:latin typeface="Avenir-Heavy"/>
              </a:rPr>
            </a:br>
            <a:endParaRPr lang="nl-NL" sz="2000" b="0" i="0" dirty="0">
              <a:solidFill>
                <a:srgbClr val="242424"/>
              </a:solidFill>
              <a:effectLst/>
              <a:latin typeface="Avenir-Roman"/>
            </a:endParaRPr>
          </a:p>
        </p:txBody>
      </p:sp>
    </p:spTree>
    <p:extLst>
      <p:ext uri="{BB962C8B-B14F-4D97-AF65-F5344CB8AC3E}">
        <p14:creationId xmlns:p14="http://schemas.microsoft.com/office/powerpoint/2010/main" val="190059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FEF1DEBF-42CE-64F0-7154-84B06A7B9BE3}"/>
              </a:ext>
            </a:extLst>
          </p:cNvPr>
          <p:cNvSpPr txBox="1"/>
          <p:nvPr/>
        </p:nvSpPr>
        <p:spPr>
          <a:xfrm>
            <a:off x="838199" y="998484"/>
            <a:ext cx="10515602" cy="5262979"/>
          </a:xfrm>
          <a:prstGeom prst="rect">
            <a:avLst/>
          </a:prstGeom>
          <a:noFill/>
        </p:spPr>
        <p:txBody>
          <a:bodyPr wrap="square">
            <a:spAutoFit/>
          </a:bodyPr>
          <a:lstStyle/>
          <a:p>
            <a:r>
              <a:rPr lang="nl-NL" sz="1200" dirty="0">
                <a:effectLst/>
                <a:latin typeface="Arial" panose="020B0604020202020204" pitchFamily="34" charset="0"/>
                <a:ea typeface="Arial" panose="020B0604020202020204" pitchFamily="34" charset="0"/>
              </a:rPr>
              <a:t>Iedere feedback friends bijeenkomst heeft als doel om inhoudelijke feedback te geven op elkaars product(en). In de gegeven feedback staat nieuwe informatie en deze informatie wordt toegepast op het product. Het proces en deelname aan het proces is het meest belangrijk. Het proces houdt in dat je voor het grootste gedeelte van de bijeenkomsten aanwezig bent geweest en een actieve bijdrage hebt geleverd.</a:t>
            </a:r>
          </a:p>
          <a:p>
            <a:r>
              <a:rPr lang="nl-NL" sz="1200" dirty="0">
                <a:effectLst/>
                <a:latin typeface="Arial" panose="020B0604020202020204" pitchFamily="34" charset="0"/>
                <a:ea typeface="Arial" panose="020B0604020202020204" pitchFamily="34" charset="0"/>
              </a:rPr>
              <a:t> </a:t>
            </a:r>
          </a:p>
          <a:p>
            <a:r>
              <a:rPr lang="nl-NL" sz="1200" dirty="0">
                <a:effectLst/>
                <a:latin typeface="Arial" panose="020B0604020202020204" pitchFamily="34" charset="0"/>
                <a:ea typeface="Arial" panose="020B0604020202020204" pitchFamily="34" charset="0"/>
              </a:rPr>
              <a:t>Bij LA1 Analyse heb je een verslag gemaakt met daarin een brede analyse van de omgeving waarin je als ondernemer actief bent op macro-, </a:t>
            </a:r>
            <a:r>
              <a:rPr lang="nl-NL" sz="1200" dirty="0" err="1">
                <a:effectLst/>
                <a:latin typeface="Arial" panose="020B0604020202020204" pitchFamily="34" charset="0"/>
                <a:ea typeface="Arial" panose="020B0604020202020204" pitchFamily="34" charset="0"/>
              </a:rPr>
              <a:t>meso</a:t>
            </a:r>
            <a:r>
              <a:rPr lang="nl-NL" sz="1200" dirty="0">
                <a:effectLst/>
                <a:latin typeface="Arial" panose="020B0604020202020204" pitchFamily="34" charset="0"/>
                <a:ea typeface="Arial" panose="020B0604020202020204" pitchFamily="34" charset="0"/>
              </a:rPr>
              <a:t>- en microniveau. In de voorbereiding voor de feedback friends bijeenkomst #1 is het de bedoeling dat je dit verslag van </a:t>
            </a:r>
            <a:r>
              <a:rPr lang="nl-NL" sz="1200" b="1" u="sng" dirty="0">
                <a:effectLst/>
                <a:latin typeface="Arial" panose="020B0604020202020204" pitchFamily="34" charset="0"/>
                <a:ea typeface="Arial" panose="020B0604020202020204" pitchFamily="34" charset="0"/>
              </a:rPr>
              <a:t>tenminste twee </a:t>
            </a:r>
            <a:r>
              <a:rPr lang="nl-NL" sz="1200" dirty="0">
                <a:effectLst/>
                <a:latin typeface="Arial" panose="020B0604020202020204" pitchFamily="34" charset="0"/>
                <a:ea typeface="Arial" panose="020B0604020202020204" pitchFamily="34" charset="0"/>
              </a:rPr>
              <a:t>medestudenten goed doorleest. Je schrijft hierop tenminste </a:t>
            </a:r>
            <a:r>
              <a:rPr lang="nl-NL" sz="1200" b="1" u="sng" dirty="0">
                <a:effectLst/>
                <a:latin typeface="Arial" panose="020B0604020202020204" pitchFamily="34" charset="0"/>
                <a:ea typeface="Arial" panose="020B0604020202020204" pitchFamily="34" charset="0"/>
              </a:rPr>
              <a:t>2x feedback.</a:t>
            </a:r>
            <a:r>
              <a:rPr lang="nl-NL" sz="1200" dirty="0">
                <a:effectLst/>
                <a:latin typeface="Arial" panose="020B0604020202020204" pitchFamily="34" charset="0"/>
                <a:ea typeface="Arial" panose="020B0604020202020204" pitchFamily="34" charset="0"/>
              </a:rPr>
              <a:t> Zo ga je te werk:</a:t>
            </a:r>
          </a:p>
          <a:p>
            <a:r>
              <a:rPr lang="nl-NL" sz="1200" dirty="0">
                <a:effectLst/>
                <a:latin typeface="Arial" panose="020B0604020202020204" pitchFamily="34" charset="0"/>
                <a:ea typeface="Arial" panose="020B0604020202020204" pitchFamily="34" charset="0"/>
              </a:rPr>
              <a:t> </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Vorm specialisatie-overstijgend een groep van 4, maximaal 5 studenten</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Je start een </a:t>
            </a:r>
            <a:r>
              <a:rPr lang="nl-NL" sz="1200" dirty="0" err="1">
                <a:effectLst/>
                <a:latin typeface="Arial" panose="020B0604020202020204" pitchFamily="34" charset="0"/>
                <a:ea typeface="Arial" panose="020B0604020202020204" pitchFamily="34" charset="0"/>
              </a:rPr>
              <a:t>groepschat</a:t>
            </a:r>
            <a:r>
              <a:rPr lang="nl-NL" sz="1200" dirty="0">
                <a:effectLst/>
                <a:latin typeface="Arial" panose="020B0604020202020204" pitchFamily="34" charset="0"/>
                <a:ea typeface="Arial" panose="020B0604020202020204" pitchFamily="34" charset="0"/>
              </a:rPr>
              <a:t> in Teams waarin je uiteraard elkaar toevoegt maar ook je expertdocent en de IBS verantwoordelijken Thomas en Valerie</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De deadlines van de </a:t>
            </a:r>
            <a:r>
              <a:rPr lang="nl-NL" sz="1200" dirty="0" err="1">
                <a:effectLst/>
                <a:latin typeface="Arial" panose="020B0604020202020204" pitchFamily="34" charset="0"/>
                <a:ea typeface="Arial" panose="020B0604020202020204" pitchFamily="34" charset="0"/>
              </a:rPr>
              <a:t>LA’s</a:t>
            </a:r>
            <a:r>
              <a:rPr lang="nl-NL" sz="1200" dirty="0">
                <a:effectLst/>
                <a:latin typeface="Arial" panose="020B0604020202020204" pitchFamily="34" charset="0"/>
                <a:ea typeface="Arial" panose="020B0604020202020204" pitchFamily="34" charset="0"/>
              </a:rPr>
              <a:t> zijn al bekend, zorg dat je deze van te voren duidelijk noteert </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Lever </a:t>
            </a:r>
            <a:r>
              <a:rPr lang="nl-NL" sz="1200" b="1" u="sng" dirty="0">
                <a:effectLst/>
                <a:latin typeface="Arial" panose="020B0604020202020204" pitchFamily="34" charset="0"/>
                <a:ea typeface="Arial" panose="020B0604020202020204" pitchFamily="34" charset="0"/>
              </a:rPr>
              <a:t>uiterlijk op 9 december 2022</a:t>
            </a:r>
            <a:r>
              <a:rPr lang="nl-NL" sz="1200" dirty="0">
                <a:effectLst/>
                <a:latin typeface="Arial" panose="020B0604020202020204" pitchFamily="34" charset="0"/>
                <a:ea typeface="Arial" panose="020B0604020202020204" pitchFamily="34" charset="0"/>
              </a:rPr>
              <a:t> het LA in bij ‘opdrachten’ in Teams maar ook in je </a:t>
            </a:r>
            <a:r>
              <a:rPr lang="nl-NL" sz="1200" dirty="0" err="1">
                <a:effectLst/>
                <a:latin typeface="Arial" panose="020B0604020202020204" pitchFamily="34" charset="0"/>
                <a:ea typeface="Arial" panose="020B0604020202020204" pitchFamily="34" charset="0"/>
              </a:rPr>
              <a:t>groepschat</a:t>
            </a:r>
            <a:r>
              <a:rPr lang="nl-NL" sz="1200" dirty="0">
                <a:effectLst/>
                <a:latin typeface="Arial" panose="020B0604020202020204" pitchFamily="34" charset="0"/>
                <a:ea typeface="Arial" panose="020B0604020202020204" pitchFamily="34" charset="0"/>
              </a:rPr>
              <a:t> in Teams. Op deze manier kunnen zowel je medestudenten, als expertdocent, als ook Thomas en Valerie zien dat je hebt voldaan aan de deadline</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Vervolgens verdeel je onderling de verslagen. LET OP! Je leest bij dit LA tenminste twee verslagen van medestudenten, meer mag uiteraard altijd </a:t>
            </a:r>
            <a:r>
              <a:rPr lang="nl-NL" sz="1200" dirty="0">
                <a:effectLst/>
                <a:latin typeface="Segoe UI Emoji" panose="020B0502040204020203" pitchFamily="34" charset="0"/>
                <a:ea typeface="Arial" panose="020B0604020202020204" pitchFamily="34" charset="0"/>
                <a:sym typeface="Segoe UI Emoji" panose="020B0502040204020203" pitchFamily="34" charset="0"/>
              </a:rPr>
              <a:t>😊</a:t>
            </a:r>
            <a:r>
              <a:rPr lang="nl-NL" sz="1200" dirty="0">
                <a:effectLst/>
                <a:latin typeface="Arial" panose="020B0604020202020204" pitchFamily="34" charset="0"/>
                <a:ea typeface="Arial" panose="020B0604020202020204" pitchFamily="34" charset="0"/>
              </a:rPr>
              <a:t>.</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Mocht iemand uit je groepje op de deadline zijn/ haar verslag niet hebben ingeleverd dan kan hij/ zij dus automatisch niet deelnemen aan de feedback friends bijeenkomst #1.</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Je gaat op zoek naar nieuwe informatie die gebruikt kan worden om het product inhoudelijk aan te vullen. De informatie is nieuw ten opzichte van de opdracht en de bijbehorende lessen. Om het nog specifieker te maken; je gaat onderzoek doen naar een andere methode/model om de omgeving te analyseren op macro,- </a:t>
            </a:r>
            <a:r>
              <a:rPr lang="nl-NL" sz="1200" dirty="0" err="1">
                <a:effectLst/>
                <a:latin typeface="Arial" panose="020B0604020202020204" pitchFamily="34" charset="0"/>
                <a:ea typeface="Arial" panose="020B0604020202020204" pitchFamily="34" charset="0"/>
              </a:rPr>
              <a:t>meso</a:t>
            </a:r>
            <a:r>
              <a:rPr lang="nl-NL" sz="1200" dirty="0">
                <a:effectLst/>
                <a:latin typeface="Arial" panose="020B0604020202020204" pitchFamily="34" charset="0"/>
                <a:ea typeface="Arial" panose="020B0604020202020204" pitchFamily="34" charset="0"/>
              </a:rPr>
              <a:t>- of microniveau. Je gaat op zoek naar </a:t>
            </a:r>
            <a:r>
              <a:rPr lang="nl-NL" sz="1200" u="sng" dirty="0">
                <a:effectLst/>
                <a:latin typeface="Arial" panose="020B0604020202020204" pitchFamily="34" charset="0"/>
                <a:ea typeface="Arial" panose="020B0604020202020204" pitchFamily="34" charset="0"/>
              </a:rPr>
              <a:t>nieuwe bronnen (artikelen, boeken, google </a:t>
            </a:r>
            <a:r>
              <a:rPr lang="nl-NL" sz="1200" u="sng" dirty="0" err="1">
                <a:effectLst/>
                <a:latin typeface="Arial" panose="020B0604020202020204" pitchFamily="34" charset="0"/>
                <a:ea typeface="Arial" panose="020B0604020202020204" pitchFamily="34" charset="0"/>
              </a:rPr>
              <a:t>scholar</a:t>
            </a:r>
            <a:r>
              <a:rPr lang="nl-NL" sz="1200" u="sng" dirty="0">
                <a:effectLst/>
                <a:latin typeface="Arial" panose="020B0604020202020204" pitchFamily="34" charset="0"/>
                <a:ea typeface="Arial" panose="020B0604020202020204" pitchFamily="34" charset="0"/>
              </a:rPr>
              <a:t> etc.)</a:t>
            </a:r>
            <a:r>
              <a:rPr lang="nl-NL" sz="1200" dirty="0">
                <a:effectLst/>
                <a:latin typeface="Arial" panose="020B0604020202020204" pitchFamily="34" charset="0"/>
                <a:ea typeface="Arial" panose="020B0604020202020204" pitchFamily="34" charset="0"/>
              </a:rPr>
              <a:t> die voorbeelden geven van modellen/ methoden om de omgeving waarin je als ondernemer actief bent te analyseren. Vervolgens pas je deze informatie toe op het verslag van je medestudent zodat hij/zij jouw gevonden informatie kan gebruiken om zijn/ haar verslag (nog) beter te maken. </a:t>
            </a: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Tijdens de feedback friends bijeenkomst #1 licht je jou gevonden informatie toe en deel je via jullie Teams-kanaal de gevonden informatie met elkaar middels onderstaand format. Tijdens de bijeenkomst ga je met elkaar in gesprek over o.a. wat voor soort feedback is het? Kan je door de verkregen feedback je eigen verslag verbeteren? Etc. etc.  </a:t>
            </a:r>
            <a:br>
              <a:rPr lang="nl-NL" sz="1200" dirty="0">
                <a:effectLst/>
                <a:latin typeface="Arial" panose="020B0604020202020204" pitchFamily="34" charset="0"/>
                <a:ea typeface="Arial" panose="020B0604020202020204" pitchFamily="34" charset="0"/>
              </a:rPr>
            </a:br>
            <a:r>
              <a:rPr lang="nl-NL" sz="1200" u="sng" dirty="0">
                <a:effectLst/>
                <a:latin typeface="Arial" panose="020B0604020202020204" pitchFamily="34" charset="0"/>
                <a:ea typeface="Arial" panose="020B0604020202020204" pitchFamily="34" charset="0"/>
              </a:rPr>
              <a:t>Vergeet de APA bronvermelding niet!</a:t>
            </a:r>
            <a:endParaRPr lang="nl-NL" sz="12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nl-NL" sz="1200" dirty="0">
                <a:effectLst/>
                <a:latin typeface="Arial" panose="020B0604020202020204" pitchFamily="34" charset="0"/>
                <a:ea typeface="Arial" panose="020B0604020202020204" pitchFamily="34" charset="0"/>
              </a:rPr>
              <a:t>Gebruik het invulformat feedback friends. Hierin kun jij de nieuwe gevonden informatie verwerken en daardoor ook makkelijker delen met je medestudent(en).</a:t>
            </a:r>
          </a:p>
        </p:txBody>
      </p:sp>
      <p:sp>
        <p:nvSpPr>
          <p:cNvPr id="13" name="Titel 1">
            <a:extLst>
              <a:ext uri="{FF2B5EF4-FFF2-40B4-BE49-F238E27FC236}">
                <a16:creationId xmlns:a16="http://schemas.microsoft.com/office/drawing/2014/main" id="{4B814673-9348-DA47-61D6-C47CAE43E13D}"/>
              </a:ext>
            </a:extLst>
          </p:cNvPr>
          <p:cNvSpPr>
            <a:spLocks noGrp="1"/>
          </p:cNvSpPr>
          <p:nvPr>
            <p:ph type="title"/>
          </p:nvPr>
        </p:nvSpPr>
        <p:spPr>
          <a:xfrm>
            <a:off x="838199" y="1"/>
            <a:ext cx="9009994" cy="924910"/>
          </a:xfrm>
        </p:spPr>
        <p:txBody>
          <a:bodyPr/>
          <a:lstStyle/>
          <a:p>
            <a:r>
              <a:rPr lang="nl-NL" b="1" dirty="0">
                <a:solidFill>
                  <a:srgbClr val="0070C0"/>
                </a:solidFill>
                <a:latin typeface="Arial" panose="020B0604020202020204" pitchFamily="34" charset="0"/>
                <a:cs typeface="Arial" panose="020B0604020202020204" pitchFamily="34" charset="0"/>
              </a:rPr>
              <a:t>Feedback friends LA 1 Analyse</a:t>
            </a:r>
          </a:p>
        </p:txBody>
      </p:sp>
    </p:spTree>
    <p:extLst>
      <p:ext uri="{BB962C8B-B14F-4D97-AF65-F5344CB8AC3E}">
        <p14:creationId xmlns:p14="http://schemas.microsoft.com/office/powerpoint/2010/main" val="327684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Business Model Canvas</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 Missie en visie</a:t>
            </a:r>
          </a:p>
          <a:p>
            <a:pPr>
              <a:buFont typeface="Wingdings" panose="05000000000000000000" pitchFamily="2" charset="2"/>
              <a:buChar char="q"/>
            </a:pPr>
            <a:r>
              <a:rPr lang="nl-NL" sz="1200" dirty="0">
                <a:solidFill>
                  <a:schemeClr val="bg1">
                    <a:lumMod val="65000"/>
                  </a:schemeClr>
                </a:solidFill>
                <a:latin typeface="Arial"/>
                <a:cs typeface="Arial"/>
              </a:rPr>
              <a:t> Nieuwe economie</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err="1">
                <a:solidFill>
                  <a:schemeClr val="bg1">
                    <a:lumMod val="65000"/>
                  </a:schemeClr>
                </a:solidFill>
                <a:latin typeface="Arial" panose="020B0604020202020204" pitchFamily="34" charset="0"/>
                <a:cs typeface="Arial" panose="020B0604020202020204" pitchFamily="34" charset="0"/>
              </a:rPr>
              <a:t>Qredits</a:t>
            </a:r>
            <a:endParaRPr lang="nl-NL" sz="1200" dirty="0">
              <a:solidFill>
                <a:schemeClr val="bg1">
                  <a:lumMod val="65000"/>
                </a:schemeClr>
              </a:solidFill>
              <a:latin typeface="Arial" panose="020B0604020202020204" pitchFamily="34" charset="0"/>
              <a:cs typeface="Arial" panose="020B0604020202020204" pitchFamily="34" charset="0"/>
            </a:endParaRPr>
          </a:p>
          <a:p>
            <a:pPr>
              <a:buFont typeface="Wingdings" pitchFamily="2" charset="2"/>
              <a:buChar char="ü"/>
            </a:pPr>
            <a:r>
              <a:rPr lang="nl-NL" sz="1200" b="1" dirty="0">
                <a:latin typeface="Arial" panose="020B0604020202020204" pitchFamily="34" charset="0"/>
                <a:cs typeface="Arial" panose="020B0604020202020204" pitchFamily="34" charset="0"/>
              </a:rPr>
              <a:t> Business Model Canvas</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Financieel management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32166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Persona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Empathy</a:t>
            </a:r>
            <a:r>
              <a:rPr lang="nl-NL" sz="1800" dirty="0">
                <a:latin typeface="Arial" panose="020B0604020202020204" pitchFamily="34" charset="0"/>
                <a:cs typeface="Arial" panose="020B0604020202020204" pitchFamily="34" charset="0"/>
              </a:rPr>
              <a:t> map</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Pains</a:t>
            </a:r>
            <a:r>
              <a:rPr lang="nl-NL" sz="1800" dirty="0">
                <a:latin typeface="Arial" panose="020B0604020202020204" pitchFamily="34" charset="0"/>
                <a:cs typeface="Arial" panose="020B0604020202020204" pitchFamily="34" charset="0"/>
              </a:rPr>
              <a:t> en </a:t>
            </a:r>
            <a:r>
              <a:rPr lang="nl-NL" sz="1800" dirty="0" err="1">
                <a:latin typeface="Arial" panose="020B0604020202020204" pitchFamily="34" charset="0"/>
                <a:cs typeface="Arial" panose="020B0604020202020204" pitchFamily="34" charset="0"/>
              </a:rPr>
              <a:t>gains</a:t>
            </a: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Perfect fit</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rgbClr val="000644"/>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Ondernemersverslag</a:t>
            </a:r>
          </a:p>
          <a:p>
            <a:pPr>
              <a:buFont typeface="Wingdings" panose="05000000000000000000" pitchFamily="2" charset="2"/>
              <a:buChar char="q"/>
            </a:pPr>
            <a:r>
              <a:rPr lang="nl-NL" sz="1200" dirty="0">
                <a:solidFill>
                  <a:schemeClr val="bg1">
                    <a:lumMod val="65000"/>
                  </a:schemeClr>
                </a:solidFill>
                <a:latin typeface="Arial"/>
                <a:cs typeface="Arial"/>
              </a:rPr>
              <a:t> Podcast</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C54018DF-9285-122D-96E2-828DAA81A448}"/>
              </a:ext>
            </a:extLst>
          </p:cNvPr>
          <p:cNvGrpSpPr/>
          <p:nvPr/>
        </p:nvGrpSpPr>
        <p:grpSpPr>
          <a:xfrm>
            <a:off x="140676" y="722298"/>
            <a:ext cx="10350134" cy="5837837"/>
            <a:chOff x="1172584" y="807423"/>
            <a:chExt cx="9291850" cy="5336817"/>
          </a:xfrm>
        </p:grpSpPr>
        <p:pic>
          <p:nvPicPr>
            <p:cNvPr id="3074" name="Picture 2">
              <a:extLst>
                <a:ext uri="{FF2B5EF4-FFF2-40B4-BE49-F238E27FC236}">
                  <a16:creationId xmlns:a16="http://schemas.microsoft.com/office/drawing/2014/main" id="{FDDD7234-4A04-24DA-D095-A0BC294D4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474" y="807423"/>
              <a:ext cx="8859960" cy="5243154"/>
            </a:xfrm>
            <a:prstGeom prst="rect">
              <a:avLst/>
            </a:prstGeom>
            <a:noFill/>
            <a:extLst>
              <a:ext uri="{909E8E84-426E-40DD-AFC4-6F175D3DCCD1}">
                <a14:hiddenFill xmlns:a14="http://schemas.microsoft.com/office/drawing/2010/main">
                  <a:solidFill>
                    <a:srgbClr val="FFFFFF"/>
                  </a:solidFill>
                </a14:hiddenFill>
              </a:ext>
            </a:extLst>
          </p:spPr>
        </p:pic>
        <p:sp>
          <p:nvSpPr>
            <p:cNvPr id="3" name="Gelijkbenige driehoek 2">
              <a:extLst>
                <a:ext uri="{FF2B5EF4-FFF2-40B4-BE49-F238E27FC236}">
                  <a16:creationId xmlns:a16="http://schemas.microsoft.com/office/drawing/2014/main" id="{05FFA41C-7ACC-8DCD-E64C-8A05ADB96924}"/>
                </a:ext>
              </a:extLst>
            </p:cNvPr>
            <p:cNvSpPr/>
            <p:nvPr/>
          </p:nvSpPr>
          <p:spPr>
            <a:xfrm rot="446793">
              <a:off x="1172584" y="3799012"/>
              <a:ext cx="7769109" cy="2345228"/>
            </a:xfrm>
            <a:prstGeom prst="triangle">
              <a:avLst>
                <a:gd name="adj" fmla="val 9768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itel 1">
            <a:extLst>
              <a:ext uri="{FF2B5EF4-FFF2-40B4-BE49-F238E27FC236}">
                <a16:creationId xmlns:a16="http://schemas.microsoft.com/office/drawing/2014/main" id="{88800D0D-C424-46CE-9AF3-4E27F2A9B476}"/>
              </a:ext>
            </a:extLst>
          </p:cNvPr>
          <p:cNvSpPr>
            <a:spLocks noGrp="1"/>
          </p:cNvSpPr>
          <p:nvPr>
            <p:ph type="title"/>
          </p:nvPr>
        </p:nvSpPr>
        <p:spPr>
          <a:xfrm>
            <a:off x="838200" y="306403"/>
            <a:ext cx="10515600" cy="1325563"/>
          </a:xfrm>
        </p:spPr>
        <p:txBody>
          <a:bodyPr>
            <a:normAutofit/>
          </a:bodyPr>
          <a:lstStyle/>
          <a:p>
            <a:r>
              <a:rPr lang="nl-NL" sz="5400" b="1" dirty="0">
                <a:latin typeface="Athletics" panose="02000000000000000000" pitchFamily="2" charset="0"/>
              </a:rPr>
              <a:t>Deze periode</a:t>
            </a:r>
          </a:p>
        </p:txBody>
      </p:sp>
      <p:sp>
        <p:nvSpPr>
          <p:cNvPr id="2" name="Tekstvak 1">
            <a:extLst>
              <a:ext uri="{FF2B5EF4-FFF2-40B4-BE49-F238E27FC236}">
                <a16:creationId xmlns:a16="http://schemas.microsoft.com/office/drawing/2014/main" id="{CCCBAA4A-FA84-F0BC-5139-65360A9B3928}"/>
              </a:ext>
            </a:extLst>
          </p:cNvPr>
          <p:cNvSpPr txBox="1"/>
          <p:nvPr/>
        </p:nvSpPr>
        <p:spPr>
          <a:xfrm>
            <a:off x="1219717" y="5749793"/>
            <a:ext cx="2114315" cy="707886"/>
          </a:xfrm>
          <a:prstGeom prst="rect">
            <a:avLst/>
          </a:prstGeom>
          <a:solidFill>
            <a:schemeClr val="bg1"/>
          </a:solidFill>
        </p:spPr>
        <p:txBody>
          <a:bodyPr wrap="square" rtlCol="0">
            <a:spAutoFit/>
          </a:bodyPr>
          <a:lstStyle/>
          <a:p>
            <a:r>
              <a:rPr lang="nl-NL" sz="2000" dirty="0">
                <a:solidFill>
                  <a:srgbClr val="002060"/>
                </a:solidFill>
                <a:latin typeface="Athletics Black" panose="02000000000000000000" pitchFamily="2" charset="0"/>
              </a:rPr>
              <a:t>Onderzoeksfase</a:t>
            </a:r>
            <a:endParaRPr lang="nl-NL" sz="2000" dirty="0">
              <a:solidFill>
                <a:srgbClr val="002060"/>
              </a:solidFill>
              <a:latin typeface="Athletics" panose="02000000000000000000" pitchFamily="2" charset="0"/>
            </a:endParaRPr>
          </a:p>
          <a:p>
            <a:r>
              <a:rPr lang="nl-NL" sz="2000" dirty="0">
                <a:solidFill>
                  <a:srgbClr val="002060"/>
                </a:solidFill>
                <a:latin typeface="Athletics" panose="02000000000000000000" pitchFamily="2" charset="0"/>
              </a:rPr>
              <a:t>Week 2, 3 en 4</a:t>
            </a:r>
          </a:p>
        </p:txBody>
      </p:sp>
      <p:sp>
        <p:nvSpPr>
          <p:cNvPr id="5" name="Tekstvak 4">
            <a:extLst>
              <a:ext uri="{FF2B5EF4-FFF2-40B4-BE49-F238E27FC236}">
                <a16:creationId xmlns:a16="http://schemas.microsoft.com/office/drawing/2014/main" id="{09757663-764B-0A84-0EBA-DA95767B8832}"/>
              </a:ext>
            </a:extLst>
          </p:cNvPr>
          <p:cNvSpPr txBox="1"/>
          <p:nvPr/>
        </p:nvSpPr>
        <p:spPr>
          <a:xfrm>
            <a:off x="3805540" y="5277436"/>
            <a:ext cx="1993093" cy="707886"/>
          </a:xfrm>
          <a:prstGeom prst="rect">
            <a:avLst/>
          </a:prstGeom>
          <a:solidFill>
            <a:schemeClr val="bg1"/>
          </a:solidFill>
        </p:spPr>
        <p:txBody>
          <a:bodyPr wrap="square" rtlCol="0">
            <a:spAutoFit/>
          </a:bodyPr>
          <a:lstStyle/>
          <a:p>
            <a:r>
              <a:rPr lang="nl-NL" sz="2000" dirty="0">
                <a:solidFill>
                  <a:srgbClr val="0070C0"/>
                </a:solidFill>
                <a:latin typeface="Athletics Black" panose="02000000000000000000" pitchFamily="2" charset="0"/>
              </a:rPr>
              <a:t>Ontwerpfase</a:t>
            </a:r>
          </a:p>
          <a:p>
            <a:r>
              <a:rPr lang="nl-NL" sz="2000" dirty="0">
                <a:solidFill>
                  <a:srgbClr val="0070C0"/>
                </a:solidFill>
                <a:latin typeface="Athletics" panose="02000000000000000000" pitchFamily="2" charset="0"/>
              </a:rPr>
              <a:t>Week 4, 5 en 6 </a:t>
            </a:r>
          </a:p>
        </p:txBody>
      </p:sp>
      <p:sp>
        <p:nvSpPr>
          <p:cNvPr id="7" name="Tekstvak 6">
            <a:extLst>
              <a:ext uri="{FF2B5EF4-FFF2-40B4-BE49-F238E27FC236}">
                <a16:creationId xmlns:a16="http://schemas.microsoft.com/office/drawing/2014/main" id="{02DD956E-18F5-1FD3-8ADA-0A274EBA70DB}"/>
              </a:ext>
            </a:extLst>
          </p:cNvPr>
          <p:cNvSpPr txBox="1"/>
          <p:nvPr/>
        </p:nvSpPr>
        <p:spPr>
          <a:xfrm>
            <a:off x="6273084" y="4863998"/>
            <a:ext cx="1802236" cy="707886"/>
          </a:xfrm>
          <a:prstGeom prst="rect">
            <a:avLst/>
          </a:prstGeom>
          <a:solidFill>
            <a:schemeClr val="bg1"/>
          </a:solidFill>
        </p:spPr>
        <p:txBody>
          <a:bodyPr wrap="square" rtlCol="0">
            <a:spAutoFit/>
          </a:bodyPr>
          <a:lstStyle/>
          <a:p>
            <a:r>
              <a:rPr lang="nl-NL" sz="2000" dirty="0">
                <a:solidFill>
                  <a:srgbClr val="00B0F0"/>
                </a:solidFill>
                <a:latin typeface="Athletics Black" panose="02000000000000000000" pitchFamily="2" charset="0"/>
              </a:rPr>
              <a:t>Realisatiefase</a:t>
            </a:r>
          </a:p>
          <a:p>
            <a:r>
              <a:rPr lang="nl-NL" sz="2000" dirty="0">
                <a:solidFill>
                  <a:srgbClr val="00B0F0"/>
                </a:solidFill>
                <a:latin typeface="Athletics" panose="02000000000000000000" pitchFamily="2" charset="0"/>
              </a:rPr>
              <a:t>Week 7 en 8</a:t>
            </a:r>
          </a:p>
        </p:txBody>
      </p:sp>
      <p:pic>
        <p:nvPicPr>
          <p:cNvPr id="3078" name="Picture 6" descr="Best Business Ideas For Aquarius">
            <a:extLst>
              <a:ext uri="{FF2B5EF4-FFF2-40B4-BE49-F238E27FC236}">
                <a16:creationId xmlns:a16="http://schemas.microsoft.com/office/drawing/2014/main" id="{A117383E-6814-8259-8107-84ACF7403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491" y="2417884"/>
            <a:ext cx="3118069" cy="227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Opstart week 3</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026" name="Picture 2" descr="Creation route ">
            <a:extLst>
              <a:ext uri="{FF2B5EF4-FFF2-40B4-BE49-F238E27FC236}">
                <a16:creationId xmlns:a16="http://schemas.microsoft.com/office/drawing/2014/main" id="{1DFC96C9-53C3-4D3C-ABAA-54C28104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reation route ">
            <a:extLst>
              <a:ext uri="{FF2B5EF4-FFF2-40B4-BE49-F238E27FC236}">
                <a16:creationId xmlns:a16="http://schemas.microsoft.com/office/drawing/2014/main" id="{101D3FEF-F943-43A1-9AE7-9CDEE070E0EC}"/>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250"/>
          <a:stretch/>
        </p:blipFill>
        <p:spPr bwMode="auto">
          <a:xfrm>
            <a:off x="3200400" y="0"/>
            <a:ext cx="8991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C4FACCA-8AC4-45A1-A0F5-11AEDEF14412}"/>
              </a:ext>
            </a:extLst>
          </p:cNvPr>
          <p:cNvSpPr txBox="1"/>
          <p:nvPr/>
        </p:nvSpPr>
        <p:spPr>
          <a:xfrm>
            <a:off x="3858439" y="1206317"/>
            <a:ext cx="7538934" cy="4955203"/>
          </a:xfrm>
          <a:prstGeom prst="rect">
            <a:avLst/>
          </a:prstGeom>
          <a:solidFill>
            <a:schemeClr val="accent1">
              <a:alpha val="50000"/>
            </a:schemeClr>
          </a:solidFill>
          <a:ln w="5715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3200" b="1" dirty="0"/>
              <a:t>Week 2, 3 en 4: Research</a:t>
            </a:r>
          </a:p>
          <a:p>
            <a:pPr marL="514350" indent="-514350">
              <a:buFont typeface="+mj-lt"/>
              <a:buAutoNum type="arabicPeriod"/>
            </a:pPr>
            <a:r>
              <a:rPr lang="nl-NL" sz="2800" dirty="0"/>
              <a:t>Onderzoek of </a:t>
            </a:r>
            <a:r>
              <a:rPr lang="nl-NL" sz="2800" b="1" dirty="0"/>
              <a:t>analyse</a:t>
            </a:r>
            <a:r>
              <a:rPr lang="nl-NL" sz="2800" dirty="0"/>
              <a:t> van de omgeving waarin je als ondernemer actief bent op </a:t>
            </a:r>
            <a:r>
              <a:rPr lang="nl-NL" sz="2800" b="1" dirty="0"/>
              <a:t>macro-</a:t>
            </a:r>
            <a:r>
              <a:rPr lang="nl-NL" sz="2800" dirty="0"/>
              <a:t>, </a:t>
            </a:r>
            <a:r>
              <a:rPr lang="nl-NL" sz="2800" b="1" dirty="0" err="1"/>
              <a:t>meso</a:t>
            </a:r>
            <a:r>
              <a:rPr lang="nl-NL" sz="2800" b="1" dirty="0"/>
              <a:t>-</a:t>
            </a:r>
            <a:r>
              <a:rPr lang="nl-NL" sz="2800" dirty="0"/>
              <a:t> en </a:t>
            </a:r>
            <a:r>
              <a:rPr lang="nl-NL" sz="2800" b="1" dirty="0"/>
              <a:t>microniveau</a:t>
            </a:r>
            <a:r>
              <a:rPr lang="nl-NL" sz="2800" dirty="0"/>
              <a:t>. </a:t>
            </a:r>
          </a:p>
          <a:p>
            <a:pPr marL="514350" indent="-514350">
              <a:buFont typeface="+mj-lt"/>
              <a:buAutoNum type="arabicPeriod"/>
            </a:pPr>
            <a:r>
              <a:rPr lang="nl-NL" sz="2800" dirty="0"/>
              <a:t>Resultaat van de analyse verwerken in een </a:t>
            </a:r>
            <a:r>
              <a:rPr lang="nl-NL" sz="2800" b="1" dirty="0"/>
              <a:t>SWOT analyse</a:t>
            </a:r>
          </a:p>
          <a:p>
            <a:pPr marL="514350" indent="-514350">
              <a:buFont typeface="+mj-lt"/>
              <a:buAutoNum type="arabicPeriod"/>
            </a:pPr>
            <a:r>
              <a:rPr lang="nl-NL" sz="2800" dirty="0"/>
              <a:t>Formuleren van de </a:t>
            </a:r>
            <a:r>
              <a:rPr lang="nl-NL" sz="2800" b="1" dirty="0"/>
              <a:t>Waarde propositie </a:t>
            </a:r>
            <a:r>
              <a:rPr lang="nl-NL" sz="2800" dirty="0"/>
              <a:t>(BMC) of ‘</a:t>
            </a:r>
            <a:r>
              <a:rPr lang="nl-NL" sz="2800" b="1" dirty="0"/>
              <a:t>Valuefit</a:t>
            </a:r>
            <a:r>
              <a:rPr lang="nl-NL" sz="2800" dirty="0"/>
              <a:t>’</a:t>
            </a:r>
          </a:p>
          <a:p>
            <a:pPr marL="514350" indent="-514350">
              <a:buFont typeface="+mj-lt"/>
              <a:buAutoNum type="arabicPeriod"/>
            </a:pPr>
            <a:r>
              <a:rPr lang="nl-NL" sz="2800" dirty="0"/>
              <a:t>Concretiseren van de </a:t>
            </a:r>
            <a:r>
              <a:rPr lang="nl-NL" sz="2800" b="1" dirty="0"/>
              <a:t>marketingmix</a:t>
            </a:r>
            <a:r>
              <a:rPr lang="nl-NL" sz="2800" dirty="0"/>
              <a:t> van het bedrijf</a:t>
            </a:r>
          </a:p>
          <a:p>
            <a:pPr marL="514350" indent="-514350">
              <a:buFont typeface="+mj-lt"/>
              <a:buAutoNum type="arabicPeriod"/>
            </a:pPr>
            <a:endParaRPr lang="nl-NL" sz="3200" dirty="0"/>
          </a:p>
        </p:txBody>
      </p:sp>
      <p:graphicFrame>
        <p:nvGraphicFramePr>
          <p:cNvPr id="8" name="Tabel 7">
            <a:extLst>
              <a:ext uri="{FF2B5EF4-FFF2-40B4-BE49-F238E27FC236}">
                <a16:creationId xmlns:a16="http://schemas.microsoft.com/office/drawing/2014/main" id="{BA936106-56C6-425D-8106-FF0373915A51}"/>
              </a:ext>
            </a:extLst>
          </p:cNvPr>
          <p:cNvGraphicFramePr>
            <a:graphicFrameLocks noGrp="1"/>
          </p:cNvGraphicFramePr>
          <p:nvPr>
            <p:extLst>
              <p:ext uri="{D42A27DB-BD31-4B8C-83A1-F6EECF244321}">
                <p14:modId xmlns:p14="http://schemas.microsoft.com/office/powerpoint/2010/main" val="684313113"/>
              </p:ext>
            </p:extLst>
          </p:nvPr>
        </p:nvGraphicFramePr>
        <p:xfrm>
          <a:off x="415450" y="235827"/>
          <a:ext cx="2495148" cy="792079"/>
        </p:xfrm>
        <a:graphic>
          <a:graphicData uri="http://schemas.openxmlformats.org/drawingml/2006/table">
            <a:tbl>
              <a:tblPr firstRow="1" bandRow="1">
                <a:tableStyleId>{3B4B98B0-60AC-42C2-AFA5-B58CD77FA1E5}</a:tableStyleId>
              </a:tblPr>
              <a:tblGrid>
                <a:gridCol w="831716">
                  <a:extLst>
                    <a:ext uri="{9D8B030D-6E8A-4147-A177-3AD203B41FA5}">
                      <a16:colId xmlns:a16="http://schemas.microsoft.com/office/drawing/2014/main" val="3634986329"/>
                    </a:ext>
                  </a:extLst>
                </a:gridCol>
                <a:gridCol w="831716">
                  <a:extLst>
                    <a:ext uri="{9D8B030D-6E8A-4147-A177-3AD203B41FA5}">
                      <a16:colId xmlns:a16="http://schemas.microsoft.com/office/drawing/2014/main" val="3044286302"/>
                    </a:ext>
                  </a:extLst>
                </a:gridCol>
                <a:gridCol w="831716">
                  <a:extLst>
                    <a:ext uri="{9D8B030D-6E8A-4147-A177-3AD203B41FA5}">
                      <a16:colId xmlns:a16="http://schemas.microsoft.com/office/drawing/2014/main" val="3836099605"/>
                    </a:ext>
                  </a:extLst>
                </a:gridCol>
              </a:tblGrid>
              <a:tr h="792079">
                <a:tc>
                  <a:txBody>
                    <a:bodyPr/>
                    <a:lstStyle/>
                    <a:p>
                      <a:pPr marL="0" algn="ctr" defTabSz="914400" rtl="0" eaLnBrk="1" latinLnBrk="0" hangingPunct="1"/>
                      <a:r>
                        <a:rPr lang="nl-NL" sz="1600" b="1" kern="1200" dirty="0">
                          <a:solidFill>
                            <a:srgbClr val="002060"/>
                          </a:solidFill>
                          <a:latin typeface="+mn-lt"/>
                          <a:ea typeface="+mn-ea"/>
                          <a:cs typeface="+mn-cs"/>
                        </a:rPr>
                        <a:t>Week 2</a:t>
                      </a:r>
                    </a:p>
                  </a:txBody>
                  <a:tcPr anchor="ctr"/>
                </a:tc>
                <a:tc>
                  <a:txBody>
                    <a:bodyPr/>
                    <a:lstStyle/>
                    <a:p>
                      <a:pPr algn="ctr"/>
                      <a:r>
                        <a:rPr lang="nl-NL" sz="1600" b="1" kern="1200" dirty="0">
                          <a:solidFill>
                            <a:srgbClr val="002060"/>
                          </a:solidFill>
                          <a:latin typeface="+mn-lt"/>
                          <a:ea typeface="+mn-ea"/>
                          <a:cs typeface="+mn-cs"/>
                        </a:rPr>
                        <a:t>Week 3</a:t>
                      </a:r>
                    </a:p>
                  </a:txBody>
                  <a:tcPr anchor="ctr"/>
                </a:tc>
                <a:tc>
                  <a:txBody>
                    <a:bodyPr/>
                    <a:lstStyle/>
                    <a:p>
                      <a:pPr algn="ctr"/>
                      <a:r>
                        <a:rPr lang="nl-NL" sz="1600" b="1" kern="1200" dirty="0">
                          <a:solidFill>
                            <a:srgbClr val="002060"/>
                          </a:solidFill>
                          <a:latin typeface="+mn-lt"/>
                          <a:ea typeface="+mn-ea"/>
                          <a:cs typeface="+mn-cs"/>
                        </a:rPr>
                        <a:t>Week 4</a:t>
                      </a:r>
                    </a:p>
                  </a:txBody>
                  <a:tcPr anchor="ctr"/>
                </a:tc>
                <a:extLst>
                  <a:ext uri="{0D108BD9-81ED-4DB2-BD59-A6C34878D82A}">
                    <a16:rowId xmlns:a16="http://schemas.microsoft.com/office/drawing/2014/main" val="36826908"/>
                  </a:ext>
                </a:extLst>
              </a:tr>
            </a:tbl>
          </a:graphicData>
        </a:graphic>
      </p:graphicFrame>
    </p:spTree>
    <p:extLst>
      <p:ext uri="{BB962C8B-B14F-4D97-AF65-F5344CB8AC3E}">
        <p14:creationId xmlns:p14="http://schemas.microsoft.com/office/powerpoint/2010/main" val="43732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BDBC5-A344-AF4A-BB62-D4EE43685B46}"/>
              </a:ext>
            </a:extLst>
          </p:cNvPr>
          <p:cNvSpPr>
            <a:spLocks noGrp="1"/>
          </p:cNvSpPr>
          <p:nvPr>
            <p:ph type="title"/>
          </p:nvPr>
        </p:nvSpPr>
        <p:spPr/>
        <p:txBody>
          <a:bodyPr/>
          <a:lstStyle/>
          <a:p>
            <a:r>
              <a:rPr lang="nl-NL" b="1" dirty="0">
                <a:solidFill>
                  <a:srgbClr val="0070C0"/>
                </a:solidFill>
                <a:latin typeface="Arial" panose="020B0604020202020204" pitchFamily="34" charset="0"/>
                <a:cs typeface="Arial" panose="020B0604020202020204" pitchFamily="34" charset="0"/>
              </a:rPr>
              <a:t>Vorige week</a:t>
            </a:r>
            <a:endParaRPr lang="nl-NL" dirty="0">
              <a:solidFill>
                <a:srgbClr val="0070C0"/>
              </a:solidFill>
            </a:endParaRPr>
          </a:p>
        </p:txBody>
      </p:sp>
      <p:pic>
        <p:nvPicPr>
          <p:cNvPr id="5" name="Picture 2" descr="SWOT analyse van A tot Z uitgelegd [update 2020]">
            <a:extLst>
              <a:ext uri="{FF2B5EF4-FFF2-40B4-BE49-F238E27FC236}">
                <a16:creationId xmlns:a16="http://schemas.microsoft.com/office/drawing/2014/main" id="{53CCC9F3-F0FE-C0C0-7F0B-5562E1288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16"/>
          <a:stretch/>
        </p:blipFill>
        <p:spPr bwMode="auto">
          <a:xfrm>
            <a:off x="1452867" y="1401057"/>
            <a:ext cx="9286266" cy="457952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E901138D-703E-69AF-0207-257E3128E169}"/>
              </a:ext>
            </a:extLst>
          </p:cNvPr>
          <p:cNvSpPr txBox="1"/>
          <p:nvPr/>
        </p:nvSpPr>
        <p:spPr>
          <a:xfrm>
            <a:off x="1799617" y="2567783"/>
            <a:ext cx="1789889" cy="1295868"/>
          </a:xfrm>
          <a:prstGeom prst="rect">
            <a:avLst/>
          </a:prstGeom>
          <a:noFill/>
        </p:spPr>
        <p:txBody>
          <a:bodyPr wrap="square" rtlCol="0">
            <a:spAutoFit/>
          </a:bodyPr>
          <a:lstStyle/>
          <a:p>
            <a:pPr algn="ctr">
              <a:lnSpc>
                <a:spcPct val="150000"/>
              </a:lnSpc>
            </a:pPr>
            <a:r>
              <a:rPr lang="nl-NL" dirty="0"/>
              <a:t>16 </a:t>
            </a:r>
            <a:r>
              <a:rPr lang="nl-NL" dirty="0" err="1"/>
              <a:t>Personalities</a:t>
            </a:r>
            <a:endParaRPr lang="nl-NL" dirty="0"/>
          </a:p>
          <a:p>
            <a:pPr algn="ctr">
              <a:lnSpc>
                <a:spcPct val="150000"/>
              </a:lnSpc>
            </a:pPr>
            <a:r>
              <a:rPr lang="nl-NL" dirty="0"/>
              <a:t>ADL rollen </a:t>
            </a:r>
          </a:p>
          <a:p>
            <a:pPr algn="ctr">
              <a:lnSpc>
                <a:spcPct val="150000"/>
              </a:lnSpc>
            </a:pPr>
            <a:r>
              <a:rPr lang="nl-NL" dirty="0"/>
              <a:t>…</a:t>
            </a:r>
          </a:p>
        </p:txBody>
      </p:sp>
      <p:sp>
        <p:nvSpPr>
          <p:cNvPr id="7" name="Tekstvak 6">
            <a:extLst>
              <a:ext uri="{FF2B5EF4-FFF2-40B4-BE49-F238E27FC236}">
                <a16:creationId xmlns:a16="http://schemas.microsoft.com/office/drawing/2014/main" id="{917899F2-12D7-17E6-20A8-326657D35313}"/>
              </a:ext>
            </a:extLst>
          </p:cNvPr>
          <p:cNvSpPr txBox="1"/>
          <p:nvPr/>
        </p:nvSpPr>
        <p:spPr>
          <a:xfrm>
            <a:off x="4092102" y="2567783"/>
            <a:ext cx="1789889" cy="1295868"/>
          </a:xfrm>
          <a:prstGeom prst="rect">
            <a:avLst/>
          </a:prstGeom>
          <a:noFill/>
        </p:spPr>
        <p:txBody>
          <a:bodyPr wrap="square" rtlCol="0">
            <a:spAutoFit/>
          </a:bodyPr>
          <a:lstStyle/>
          <a:p>
            <a:pPr algn="ctr">
              <a:lnSpc>
                <a:spcPct val="150000"/>
              </a:lnSpc>
            </a:pPr>
            <a:r>
              <a:rPr lang="nl-NL" dirty="0"/>
              <a:t>16 </a:t>
            </a:r>
            <a:r>
              <a:rPr lang="nl-NL" dirty="0" err="1"/>
              <a:t>Personalities</a:t>
            </a:r>
            <a:endParaRPr lang="nl-NL" dirty="0"/>
          </a:p>
          <a:p>
            <a:pPr algn="ctr">
              <a:lnSpc>
                <a:spcPct val="150000"/>
              </a:lnSpc>
            </a:pPr>
            <a:r>
              <a:rPr lang="nl-NL" dirty="0"/>
              <a:t>ADL rollen</a:t>
            </a:r>
          </a:p>
          <a:p>
            <a:pPr algn="ctr">
              <a:lnSpc>
                <a:spcPct val="150000"/>
              </a:lnSpc>
            </a:pPr>
            <a:r>
              <a:rPr lang="nl-NL" dirty="0"/>
              <a:t>… </a:t>
            </a:r>
          </a:p>
        </p:txBody>
      </p:sp>
      <p:sp>
        <p:nvSpPr>
          <p:cNvPr id="8" name="Tekstvak 7">
            <a:extLst>
              <a:ext uri="{FF2B5EF4-FFF2-40B4-BE49-F238E27FC236}">
                <a16:creationId xmlns:a16="http://schemas.microsoft.com/office/drawing/2014/main" id="{4CBA01DB-64B3-1783-32D6-3F2633A9F972}"/>
              </a:ext>
            </a:extLst>
          </p:cNvPr>
          <p:cNvSpPr txBox="1"/>
          <p:nvPr/>
        </p:nvSpPr>
        <p:spPr>
          <a:xfrm>
            <a:off x="8602494" y="2634845"/>
            <a:ext cx="1789889" cy="1477328"/>
          </a:xfrm>
          <a:prstGeom prst="rect">
            <a:avLst/>
          </a:prstGeom>
          <a:noFill/>
        </p:spPr>
        <p:txBody>
          <a:bodyPr wrap="square">
            <a:spAutoFit/>
          </a:bodyPr>
          <a:lstStyle/>
          <a:p>
            <a:pPr algn="ctr"/>
            <a:r>
              <a:rPr lang="nl-NL" i="1" dirty="0"/>
              <a:t>DESTEP analyse</a:t>
            </a:r>
          </a:p>
          <a:p>
            <a:pPr algn="ctr">
              <a:lnSpc>
                <a:spcPct val="150000"/>
              </a:lnSpc>
            </a:pPr>
            <a:r>
              <a:rPr lang="nl-NL" i="1" dirty="0"/>
              <a:t>ABCD analyse </a:t>
            </a:r>
          </a:p>
          <a:p>
            <a:pPr algn="ctr">
              <a:lnSpc>
                <a:spcPct val="150000"/>
              </a:lnSpc>
            </a:pPr>
            <a:r>
              <a:rPr lang="nl-NL" dirty="0"/>
              <a:t>…</a:t>
            </a:r>
          </a:p>
          <a:p>
            <a:pPr algn="ctr"/>
            <a:endParaRPr lang="nl-NL" i="1" dirty="0"/>
          </a:p>
        </p:txBody>
      </p:sp>
      <p:sp>
        <p:nvSpPr>
          <p:cNvPr id="9" name="Tekstvak 8">
            <a:extLst>
              <a:ext uri="{FF2B5EF4-FFF2-40B4-BE49-F238E27FC236}">
                <a16:creationId xmlns:a16="http://schemas.microsoft.com/office/drawing/2014/main" id="{3E4819E6-7117-982B-EE7B-6F49729357BF}"/>
              </a:ext>
            </a:extLst>
          </p:cNvPr>
          <p:cNvSpPr txBox="1"/>
          <p:nvPr/>
        </p:nvSpPr>
        <p:spPr>
          <a:xfrm>
            <a:off x="6384587" y="2634845"/>
            <a:ext cx="1789889" cy="1157368"/>
          </a:xfrm>
          <a:prstGeom prst="rect">
            <a:avLst/>
          </a:prstGeom>
          <a:noFill/>
        </p:spPr>
        <p:txBody>
          <a:bodyPr wrap="square">
            <a:spAutoFit/>
          </a:bodyPr>
          <a:lstStyle/>
          <a:p>
            <a:pPr algn="ctr"/>
            <a:r>
              <a:rPr lang="nl-NL" i="1" dirty="0"/>
              <a:t>DESTEP analyse</a:t>
            </a:r>
          </a:p>
          <a:p>
            <a:pPr algn="ctr">
              <a:lnSpc>
                <a:spcPct val="150000"/>
              </a:lnSpc>
            </a:pPr>
            <a:r>
              <a:rPr lang="nl-NL" i="1" dirty="0"/>
              <a:t>ABCD analyse</a:t>
            </a:r>
            <a:r>
              <a:rPr lang="nl-NL" dirty="0"/>
              <a:t> </a:t>
            </a:r>
          </a:p>
          <a:p>
            <a:pPr algn="ctr">
              <a:lnSpc>
                <a:spcPct val="150000"/>
              </a:lnSpc>
            </a:pPr>
            <a:r>
              <a:rPr lang="nl-NL" i="1" dirty="0"/>
              <a:t>…</a:t>
            </a:r>
          </a:p>
        </p:txBody>
      </p:sp>
      <p:pic>
        <p:nvPicPr>
          <p:cNvPr id="10" name="Picture 2" descr="SWOT analyse van A tot Z uitgelegd [update 2020]">
            <a:extLst>
              <a:ext uri="{FF2B5EF4-FFF2-40B4-BE49-F238E27FC236}">
                <a16:creationId xmlns:a16="http://schemas.microsoft.com/office/drawing/2014/main" id="{D3EFC758-D66F-A75D-F403-DB553E40B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2" t="3488" r="23218" b="82881"/>
          <a:stretch/>
        </p:blipFill>
        <p:spPr bwMode="auto">
          <a:xfrm>
            <a:off x="4698459" y="779046"/>
            <a:ext cx="4951379" cy="80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4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BDBC5-A344-AF4A-BB62-D4EE43685B46}"/>
              </a:ext>
            </a:extLst>
          </p:cNvPr>
          <p:cNvSpPr>
            <a:spLocks noGrp="1"/>
          </p:cNvSpPr>
          <p:nvPr>
            <p:ph type="title"/>
          </p:nvPr>
        </p:nvSpPr>
        <p:spPr/>
        <p:txBody>
          <a:bodyPr/>
          <a:lstStyle/>
          <a:p>
            <a:r>
              <a:rPr lang="nl-NL" b="1" dirty="0">
                <a:solidFill>
                  <a:srgbClr val="0070C0"/>
                </a:solidFill>
                <a:latin typeface="Arial" panose="020B0604020202020204" pitchFamily="34" charset="0"/>
                <a:cs typeface="Arial" panose="020B0604020202020204" pitchFamily="34" charset="0"/>
              </a:rPr>
              <a:t>Confrontatiematrix</a:t>
            </a:r>
            <a:endParaRPr lang="nl-NL" dirty="0">
              <a:solidFill>
                <a:srgbClr val="0070C0"/>
              </a:solidFill>
            </a:endParaRPr>
          </a:p>
        </p:txBody>
      </p:sp>
      <p:pic>
        <p:nvPicPr>
          <p:cNvPr id="4" name="Picture 2" descr="SWOT analyse van A tot Z uitgelegd [update 2020]">
            <a:extLst>
              <a:ext uri="{FF2B5EF4-FFF2-40B4-BE49-F238E27FC236}">
                <a16:creationId xmlns:a16="http://schemas.microsoft.com/office/drawing/2014/main" id="{A3D3CDBB-DF20-4339-8FA9-1AD1187D6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 t="28559" r="75576" b="63663"/>
          <a:stretch/>
        </p:blipFill>
        <p:spPr bwMode="auto">
          <a:xfrm>
            <a:off x="937788" y="3200022"/>
            <a:ext cx="1991762" cy="457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WOT analyse van A tot Z uitgelegd [update 2020]">
            <a:extLst>
              <a:ext uri="{FF2B5EF4-FFF2-40B4-BE49-F238E27FC236}">
                <a16:creationId xmlns:a16="http://schemas.microsoft.com/office/drawing/2014/main" id="{58AFC2D9-6A05-4324-B010-39D740920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56" t="28162" r="51300" b="64060"/>
          <a:stretch/>
        </p:blipFill>
        <p:spPr bwMode="auto">
          <a:xfrm>
            <a:off x="937788" y="5049617"/>
            <a:ext cx="2009868" cy="457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WOT analyse van A tot Z uitgelegd [update 2020]">
            <a:extLst>
              <a:ext uri="{FF2B5EF4-FFF2-40B4-BE49-F238E27FC236}">
                <a16:creationId xmlns:a16="http://schemas.microsoft.com/office/drawing/2014/main" id="{A0438C5D-86EC-4A23-8AC5-A54C33BAC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59" t="27778" r="26992" b="63572"/>
          <a:stretch/>
        </p:blipFill>
        <p:spPr bwMode="auto">
          <a:xfrm>
            <a:off x="3710412" y="2009844"/>
            <a:ext cx="1991762" cy="509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WOT analyse van A tot Z uitgelegd [update 2020]">
            <a:extLst>
              <a:ext uri="{FF2B5EF4-FFF2-40B4-BE49-F238E27FC236}">
                <a16:creationId xmlns:a16="http://schemas.microsoft.com/office/drawing/2014/main" id="{AA21AD0F-8476-4AF5-A7C2-3CAC36F120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83" t="27663" r="2968" b="63687"/>
          <a:stretch/>
        </p:blipFill>
        <p:spPr bwMode="auto">
          <a:xfrm>
            <a:off x="6815751" y="2009844"/>
            <a:ext cx="1991762" cy="5092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8">
            <a:extLst>
              <a:ext uri="{FF2B5EF4-FFF2-40B4-BE49-F238E27FC236}">
                <a16:creationId xmlns:a16="http://schemas.microsoft.com/office/drawing/2014/main" id="{292A12B5-B4F3-4DA2-B3CE-79C757F1F92E}"/>
              </a:ext>
            </a:extLst>
          </p:cNvPr>
          <p:cNvGraphicFramePr>
            <a:graphicFrameLocks noGrp="1"/>
          </p:cNvGraphicFramePr>
          <p:nvPr/>
        </p:nvGraphicFramePr>
        <p:xfrm>
          <a:off x="3114391" y="2630054"/>
          <a:ext cx="6246892" cy="3743586"/>
        </p:xfrm>
        <a:graphic>
          <a:graphicData uri="http://schemas.openxmlformats.org/drawingml/2006/table">
            <a:tbl>
              <a:tblPr firstRow="1" bandRow="1">
                <a:tableStyleId>{5C22544A-7EE6-4342-B048-85BDC9FD1C3A}</a:tableStyleId>
              </a:tblPr>
              <a:tblGrid>
                <a:gridCol w="3123446">
                  <a:extLst>
                    <a:ext uri="{9D8B030D-6E8A-4147-A177-3AD203B41FA5}">
                      <a16:colId xmlns:a16="http://schemas.microsoft.com/office/drawing/2014/main" val="1468697978"/>
                    </a:ext>
                  </a:extLst>
                </a:gridCol>
                <a:gridCol w="3123446">
                  <a:extLst>
                    <a:ext uri="{9D8B030D-6E8A-4147-A177-3AD203B41FA5}">
                      <a16:colId xmlns:a16="http://schemas.microsoft.com/office/drawing/2014/main" val="2302164391"/>
                    </a:ext>
                  </a:extLst>
                </a:gridCol>
              </a:tblGrid>
              <a:tr h="1871793">
                <a:tc>
                  <a:txBody>
                    <a:bodyPr/>
                    <a:lstStyle/>
                    <a:p>
                      <a:pPr algn="ctr"/>
                      <a:r>
                        <a:rPr lang="nl-NL" dirty="0">
                          <a:solidFill>
                            <a:schemeClr val="bg1"/>
                          </a:solidFill>
                        </a:rPr>
                        <a:t>Gebruik sterktes om in te spelen op kansen</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nl-NL" dirty="0">
                          <a:solidFill>
                            <a:schemeClr val="tx1"/>
                          </a:solidFill>
                        </a:rPr>
                        <a:t>Gebruik sterktes om bedreigingen af te weren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767515"/>
                  </a:ext>
                </a:extLst>
              </a:tr>
              <a:tr h="1871793">
                <a:tc>
                  <a:txBody>
                    <a:bodyPr/>
                    <a:lstStyle/>
                    <a:p>
                      <a:pPr algn="ctr"/>
                      <a:r>
                        <a:rPr lang="nl-NL" b="1" dirty="0">
                          <a:solidFill>
                            <a:schemeClr val="tx1"/>
                          </a:solidFill>
                        </a:rPr>
                        <a:t>Versterk zwaktes om in te spelen op kansen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nl-NL" b="1" dirty="0">
                          <a:solidFill>
                            <a:schemeClr val="bg1"/>
                          </a:solidFill>
                        </a:rPr>
                        <a:t>Buig zwaktes om </a:t>
                      </a:r>
                      <a:r>
                        <a:rPr lang="nl-NL" b="1" dirty="0" err="1">
                          <a:solidFill>
                            <a:schemeClr val="bg1"/>
                          </a:solidFill>
                        </a:rPr>
                        <a:t>om</a:t>
                      </a:r>
                      <a:r>
                        <a:rPr lang="nl-NL" b="1" dirty="0">
                          <a:solidFill>
                            <a:schemeClr val="bg1"/>
                          </a:solidFill>
                        </a:rPr>
                        <a:t> bedreigingen af te weren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3295493001"/>
                  </a:ext>
                </a:extLst>
              </a:tr>
            </a:tbl>
          </a:graphicData>
        </a:graphic>
      </p:graphicFrame>
      <p:pic>
        <p:nvPicPr>
          <p:cNvPr id="1036" name="Picture 12" descr="Download Drawing Clip Art Transprent Library - Clipart Light Bulb PNG Image  with No Background - PNGkey.com">
            <a:extLst>
              <a:ext uri="{FF2B5EF4-FFF2-40B4-BE49-F238E27FC236}">
                <a16:creationId xmlns:a16="http://schemas.microsoft.com/office/drawing/2014/main" id="{C8BBFE47-100D-4266-B982-295C38296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38383">
            <a:off x="2089040" y="1901355"/>
            <a:ext cx="2050703" cy="21960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top street sign road drawing free image download">
            <a:extLst>
              <a:ext uri="{FF2B5EF4-FFF2-40B4-BE49-F238E27FC236}">
                <a16:creationId xmlns:a16="http://schemas.microsoft.com/office/drawing/2014/main" id="{D42F2D98-8B72-4A10-AAB1-3705E6F4E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922" y="4653434"/>
            <a:ext cx="1563420" cy="156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4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 maandag 22 november" id="{C01BAD4C-F3B0-414D-8368-E6A243C9E56B}" vid="{64840008-6871-944C-8C15-74064ED769E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C7B12-FB27-4BBE-B5ED-0AFF4244C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512</TotalTime>
  <Words>1668</Words>
  <Application>Microsoft Office PowerPoint</Application>
  <PresentationFormat>Breedbeeld</PresentationFormat>
  <Paragraphs>237</Paragraphs>
  <Slides>18</Slides>
  <Notes>3</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18</vt:i4>
      </vt:variant>
    </vt:vector>
  </HeadingPairs>
  <TitlesOfParts>
    <vt:vector size="31" baseType="lpstr">
      <vt:lpstr>Arial</vt:lpstr>
      <vt:lpstr>Athletics</vt:lpstr>
      <vt:lpstr>Athletics Black</vt:lpstr>
      <vt:lpstr>Avenir-Heavy</vt:lpstr>
      <vt:lpstr>Avenir-Roman</vt:lpstr>
      <vt:lpstr>Calibri</vt:lpstr>
      <vt:lpstr>Calibri Light</vt:lpstr>
      <vt:lpstr>Open Sans</vt:lpstr>
      <vt:lpstr>Segoe UI Emoji</vt:lpstr>
      <vt:lpstr>Symbol</vt:lpstr>
      <vt:lpstr>Times New Roman</vt:lpstr>
      <vt:lpstr>Wingdings</vt:lpstr>
      <vt:lpstr>Kantoorthema</vt:lpstr>
      <vt:lpstr>PowerPoint-presentatie</vt:lpstr>
      <vt:lpstr>Feedback friends LA 1 Analyse</vt:lpstr>
      <vt:lpstr>Feedback friends LA 1 Analyse</vt:lpstr>
      <vt:lpstr>Feedback friends LA 1 Analyse</vt:lpstr>
      <vt:lpstr>PowerPoint-presentatie</vt:lpstr>
      <vt:lpstr>Deze periode</vt:lpstr>
      <vt:lpstr>PowerPoint-presentatie</vt:lpstr>
      <vt:lpstr>Vorige week</vt:lpstr>
      <vt:lpstr>Confrontatiematrix</vt:lpstr>
      <vt:lpstr>Wat betekent dit voor het BMC model?</vt:lpstr>
      <vt:lpstr>PowerPoint-presentatie</vt:lpstr>
      <vt:lpstr>Adoptiecurve</vt:lpstr>
      <vt:lpstr>Afnemers – profielschets / persona</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Mil,Romy R.A.G. van</dc:creator>
  <cp:lastModifiedBy>Thomas Noordeloos</cp:lastModifiedBy>
  <cp:revision>2</cp:revision>
  <dcterms:created xsi:type="dcterms:W3CDTF">2021-11-22T14:37:21Z</dcterms:created>
  <dcterms:modified xsi:type="dcterms:W3CDTF">2022-12-12T11:48:06Z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