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63" r:id="rId5"/>
    <p:sldId id="274" r:id="rId6"/>
    <p:sldId id="256" r:id="rId7"/>
    <p:sldId id="479" r:id="rId8"/>
    <p:sldId id="484" r:id="rId9"/>
    <p:sldId id="284" r:id="rId10"/>
    <p:sldId id="272" r:id="rId11"/>
    <p:sldId id="258" r:id="rId12"/>
    <p:sldId id="264" r:id="rId13"/>
    <p:sldId id="259" r:id="rId14"/>
    <p:sldId id="270" r:id="rId15"/>
    <p:sldId id="265" r:id="rId16"/>
    <p:sldId id="262" r:id="rId17"/>
    <p:sldId id="289" r:id="rId18"/>
    <p:sldId id="267" r:id="rId19"/>
    <p:sldId id="266" r:id="rId20"/>
    <p:sldId id="268" r:id="rId21"/>
    <p:sldId id="269" r:id="rId22"/>
    <p:sldId id="260" r:id="rId23"/>
    <p:sldId id="487"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644"/>
    <a:srgbClr val="A7FF00"/>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0CFF6C-4630-4CA5-A433-981F08C653AC}" v="3" dt="2024-02-21T09:39:32.338"/>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524" autoAdjust="0"/>
  </p:normalViewPr>
  <p:slideViewPr>
    <p:cSldViewPr snapToGrid="0">
      <p:cViewPr varScale="1">
        <p:scale>
          <a:sx n="62" d="100"/>
          <a:sy n="62" d="100"/>
        </p:scale>
        <p:origin x="144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Linkels" userId="82b2834b-7373-49b3-b259-2f89722ff704" providerId="ADAL" clId="{EA0CFF6C-4630-4CA5-A433-981F08C653AC}"/>
    <pc:docChg chg="custSel delSld modSld sldOrd">
      <pc:chgData name="Steven Linkels" userId="82b2834b-7373-49b3-b259-2f89722ff704" providerId="ADAL" clId="{EA0CFF6C-4630-4CA5-A433-981F08C653AC}" dt="2024-02-21T09:39:59.724" v="772" actId="113"/>
      <pc:docMkLst>
        <pc:docMk/>
      </pc:docMkLst>
      <pc:sldChg chg="addSp modSp mod modAnim">
        <pc:chgData name="Steven Linkels" userId="82b2834b-7373-49b3-b259-2f89722ff704" providerId="ADAL" clId="{EA0CFF6C-4630-4CA5-A433-981F08C653AC}" dt="2024-02-21T08:17:27.432" v="748"/>
        <pc:sldMkLst>
          <pc:docMk/>
          <pc:sldMk cId="1076978916" sldId="259"/>
        </pc:sldMkLst>
        <pc:spChg chg="add mod">
          <ac:chgData name="Steven Linkels" userId="82b2834b-7373-49b3-b259-2f89722ff704" providerId="ADAL" clId="{EA0CFF6C-4630-4CA5-A433-981F08C653AC}" dt="2024-02-21T08:17:24.324" v="747" actId="1076"/>
          <ac:spMkLst>
            <pc:docMk/>
            <pc:sldMk cId="1076978916" sldId="259"/>
            <ac:spMk id="2" creationId="{3689C8CC-2294-B271-A924-9F6080567788}"/>
          </ac:spMkLst>
        </pc:spChg>
      </pc:sldChg>
      <pc:sldChg chg="ord">
        <pc:chgData name="Steven Linkels" userId="82b2834b-7373-49b3-b259-2f89722ff704" providerId="ADAL" clId="{EA0CFF6C-4630-4CA5-A433-981F08C653AC}" dt="2024-02-21T08:12:54.934" v="9"/>
        <pc:sldMkLst>
          <pc:docMk/>
          <pc:sldMk cId="3979262795" sldId="274"/>
        </pc:sldMkLst>
      </pc:sldChg>
      <pc:sldChg chg="del">
        <pc:chgData name="Steven Linkels" userId="82b2834b-7373-49b3-b259-2f89722ff704" providerId="ADAL" clId="{EA0CFF6C-4630-4CA5-A433-981F08C653AC}" dt="2024-02-21T08:12:34.189" v="0" actId="47"/>
        <pc:sldMkLst>
          <pc:docMk/>
          <pc:sldMk cId="877968779" sldId="280"/>
        </pc:sldMkLst>
      </pc:sldChg>
      <pc:sldChg chg="del">
        <pc:chgData name="Steven Linkels" userId="82b2834b-7373-49b3-b259-2f89722ff704" providerId="ADAL" clId="{EA0CFF6C-4630-4CA5-A433-981F08C653AC}" dt="2024-02-21T08:12:34.943" v="1" actId="47"/>
        <pc:sldMkLst>
          <pc:docMk/>
          <pc:sldMk cId="1480231026" sldId="282"/>
        </pc:sldMkLst>
      </pc:sldChg>
      <pc:sldChg chg="del">
        <pc:chgData name="Steven Linkels" userId="82b2834b-7373-49b3-b259-2f89722ff704" providerId="ADAL" clId="{EA0CFF6C-4630-4CA5-A433-981F08C653AC}" dt="2024-02-21T08:12:40.587" v="3" actId="47"/>
        <pc:sldMkLst>
          <pc:docMk/>
          <pc:sldMk cId="3960916841" sldId="286"/>
        </pc:sldMkLst>
      </pc:sldChg>
      <pc:sldChg chg="del">
        <pc:chgData name="Steven Linkels" userId="82b2834b-7373-49b3-b259-2f89722ff704" providerId="ADAL" clId="{EA0CFF6C-4630-4CA5-A433-981F08C653AC}" dt="2024-02-21T08:12:45.526" v="6" actId="47"/>
        <pc:sldMkLst>
          <pc:docMk/>
          <pc:sldMk cId="2956497396" sldId="287"/>
        </pc:sldMkLst>
      </pc:sldChg>
      <pc:sldChg chg="del">
        <pc:chgData name="Steven Linkels" userId="82b2834b-7373-49b3-b259-2f89722ff704" providerId="ADAL" clId="{EA0CFF6C-4630-4CA5-A433-981F08C653AC}" dt="2024-02-21T08:12:43.932" v="5" actId="47"/>
        <pc:sldMkLst>
          <pc:docMk/>
          <pc:sldMk cId="1034715816" sldId="288"/>
        </pc:sldMkLst>
      </pc:sldChg>
      <pc:sldChg chg="addSp modSp mod modNotesTx">
        <pc:chgData name="Steven Linkels" userId="82b2834b-7373-49b3-b259-2f89722ff704" providerId="ADAL" clId="{EA0CFF6C-4630-4CA5-A433-981F08C653AC}" dt="2024-02-21T09:39:59.724" v="772" actId="113"/>
        <pc:sldMkLst>
          <pc:docMk/>
          <pc:sldMk cId="2529635911" sldId="479"/>
        </pc:sldMkLst>
        <pc:spChg chg="add mod">
          <ac:chgData name="Steven Linkels" userId="82b2834b-7373-49b3-b259-2f89722ff704" providerId="ADAL" clId="{EA0CFF6C-4630-4CA5-A433-981F08C653AC}" dt="2024-02-21T09:39:59.724" v="772" actId="113"/>
          <ac:spMkLst>
            <pc:docMk/>
            <pc:sldMk cId="2529635911" sldId="479"/>
            <ac:spMk id="2" creationId="{40538F44-9E36-42F3-BB66-83E7A1209D5C}"/>
          </ac:spMkLst>
        </pc:spChg>
      </pc:sldChg>
      <pc:sldChg chg="modNotesTx">
        <pc:chgData name="Steven Linkels" userId="82b2834b-7373-49b3-b259-2f89722ff704" providerId="ADAL" clId="{EA0CFF6C-4630-4CA5-A433-981F08C653AC}" dt="2024-02-21T08:15:07.556" v="737" actId="20577"/>
        <pc:sldMkLst>
          <pc:docMk/>
          <pc:sldMk cId="3183710016" sldId="484"/>
        </pc:sldMkLst>
      </pc:sldChg>
      <pc:sldChg chg="del">
        <pc:chgData name="Steven Linkels" userId="82b2834b-7373-49b3-b259-2f89722ff704" providerId="ADAL" clId="{EA0CFF6C-4630-4CA5-A433-981F08C653AC}" dt="2024-02-21T08:12:36.017" v="2" actId="47"/>
        <pc:sldMkLst>
          <pc:docMk/>
          <pc:sldMk cId="1297826641" sldId="485"/>
        </pc:sldMkLst>
      </pc:sldChg>
      <pc:sldChg chg="del">
        <pc:chgData name="Steven Linkels" userId="82b2834b-7373-49b3-b259-2f89722ff704" providerId="ADAL" clId="{EA0CFF6C-4630-4CA5-A433-981F08C653AC}" dt="2024-02-21T08:12:42.608" v="4" actId="47"/>
        <pc:sldMkLst>
          <pc:docMk/>
          <pc:sldMk cId="4139021492" sldId="486"/>
        </pc:sldMkLst>
      </pc:sldChg>
      <pc:sldChg chg="del">
        <pc:chgData name="Steven Linkels" userId="82b2834b-7373-49b3-b259-2f89722ff704" providerId="ADAL" clId="{EA0CFF6C-4630-4CA5-A433-981F08C653AC}" dt="2024-02-21T08:12:46.705" v="7" actId="47"/>
        <pc:sldMkLst>
          <pc:docMk/>
          <pc:sldMk cId="3465757848" sldId="4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21-2-2024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ediawijsheid.nl/big-data/"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rotterdam.nl/wonen-leven/innovaties/" TargetMode="External"/><Relationship Id="rId4" Type="http://schemas.openxmlformats.org/officeDocument/2006/relationships/hyperlink" Target="http://www.lomboxnet.nl/smart-solar-chargin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1</a:t>
            </a:fld>
            <a:endParaRPr lang="nl-NL"/>
          </a:p>
        </p:txBody>
      </p:sp>
    </p:spTree>
    <p:extLst>
      <p:ext uri="{BB962C8B-B14F-4D97-AF65-F5344CB8AC3E}">
        <p14:creationId xmlns:p14="http://schemas.microsoft.com/office/powerpoint/2010/main" val="2561492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De verwachting is dat er in 2020 wereldwijd meer dan 25 miljard dingen via internet verbonden zullen zijn. Internet of </a:t>
            </a:r>
            <a:r>
              <a:rPr lang="nl-NL" sz="1200" b="0" i="0" kern="1200" dirty="0" err="1">
                <a:solidFill>
                  <a:schemeClr val="tx1"/>
                </a:solidFill>
                <a:effectLst/>
                <a:latin typeface="+mn-lt"/>
                <a:ea typeface="+mn-ea"/>
                <a:cs typeface="+mn-cs"/>
              </a:rPr>
              <a:t>Things</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IoT</a:t>
            </a:r>
            <a:r>
              <a:rPr lang="nl-NL" sz="1200" b="0" i="0" kern="1200" dirty="0">
                <a:solidFill>
                  <a:schemeClr val="tx1"/>
                </a:solidFill>
                <a:effectLst/>
                <a:latin typeface="+mn-lt"/>
                <a:ea typeface="+mn-ea"/>
                <a:cs typeface="+mn-cs"/>
              </a:rPr>
              <a:t>) is het technologieconcept achter zeer diverse verbonden slimme dingen. Huidige </a:t>
            </a:r>
            <a:r>
              <a:rPr lang="nl-NL" sz="1200" b="0" i="0" kern="1200" dirty="0" err="1">
                <a:solidFill>
                  <a:schemeClr val="tx1"/>
                </a:solidFill>
                <a:effectLst/>
                <a:latin typeface="+mn-lt"/>
                <a:ea typeface="+mn-ea"/>
                <a:cs typeface="+mn-cs"/>
              </a:rPr>
              <a:t>IoT</a:t>
            </a:r>
            <a:r>
              <a:rPr lang="nl-NL" sz="1200" b="0" i="0" kern="1200" dirty="0">
                <a:solidFill>
                  <a:schemeClr val="tx1"/>
                </a:solidFill>
                <a:effectLst/>
                <a:latin typeface="+mn-lt"/>
                <a:ea typeface="+mn-ea"/>
                <a:cs typeface="+mn-cs"/>
              </a:rPr>
              <a:t>-toepassingen variëren van persoonlijke verzorging, </a:t>
            </a:r>
            <a:r>
              <a:rPr lang="nl-NL" sz="1200" b="0" i="0" kern="1200" dirty="0" err="1">
                <a:solidFill>
                  <a:schemeClr val="tx1"/>
                </a:solidFill>
                <a:effectLst/>
                <a:latin typeface="+mn-lt"/>
                <a:ea typeface="+mn-ea"/>
                <a:cs typeface="+mn-cs"/>
              </a:rPr>
              <a:t>domotica</a:t>
            </a:r>
            <a:r>
              <a:rPr lang="nl-NL" sz="1200" b="0" i="0" kern="1200" dirty="0">
                <a:solidFill>
                  <a:schemeClr val="tx1"/>
                </a:solidFill>
                <a:effectLst/>
                <a:latin typeface="+mn-lt"/>
                <a:ea typeface="+mn-ea"/>
                <a:cs typeface="+mn-cs"/>
              </a:rPr>
              <a:t> systemen, </a:t>
            </a:r>
            <a:r>
              <a:rPr lang="nl-NL" sz="1200" b="0" i="0" kern="1200" dirty="0" err="1">
                <a:solidFill>
                  <a:schemeClr val="tx1"/>
                </a:solidFill>
                <a:effectLst/>
                <a:latin typeface="+mn-lt"/>
                <a:ea typeface="+mn-ea"/>
                <a:cs typeface="+mn-cs"/>
              </a:rPr>
              <a:t>automotive</a:t>
            </a:r>
            <a:r>
              <a:rPr lang="nl-NL" sz="1200" b="0" i="0" kern="1200" dirty="0">
                <a:solidFill>
                  <a:schemeClr val="tx1"/>
                </a:solidFill>
                <a:effectLst/>
                <a:latin typeface="+mn-lt"/>
                <a:ea typeface="+mn-ea"/>
                <a:cs typeface="+mn-cs"/>
              </a:rPr>
              <a:t> industrie tot nutsbedrijven, smart </a:t>
            </a:r>
            <a:r>
              <a:rPr lang="nl-NL" sz="1200" b="0" i="0" kern="1200" dirty="0" err="1">
                <a:solidFill>
                  <a:schemeClr val="tx1"/>
                </a:solidFill>
                <a:effectLst/>
                <a:latin typeface="+mn-lt"/>
                <a:ea typeface="+mn-ea"/>
                <a:cs typeface="+mn-cs"/>
              </a:rPr>
              <a:t>farming</a:t>
            </a:r>
            <a:r>
              <a:rPr lang="nl-NL" sz="1200" b="0" i="0" kern="1200" dirty="0">
                <a:solidFill>
                  <a:schemeClr val="tx1"/>
                </a:solidFill>
                <a:effectLst/>
                <a:latin typeface="+mn-lt"/>
                <a:ea typeface="+mn-ea"/>
                <a:cs typeface="+mn-cs"/>
              </a:rPr>
              <a:t>, smart industrie en slimme steden. Door de toenemende populariteit van Internet of </a:t>
            </a:r>
            <a:r>
              <a:rPr lang="nl-NL" sz="1200" b="0" i="0" kern="1200" dirty="0" err="1">
                <a:solidFill>
                  <a:schemeClr val="tx1"/>
                </a:solidFill>
                <a:effectLst/>
                <a:latin typeface="+mn-lt"/>
                <a:ea typeface="+mn-ea"/>
                <a:cs typeface="+mn-cs"/>
              </a:rPr>
              <a:t>Things</a:t>
            </a:r>
            <a:r>
              <a:rPr lang="nl-NL" sz="1200" b="0" i="0" kern="1200" dirty="0">
                <a:solidFill>
                  <a:schemeClr val="tx1"/>
                </a:solidFill>
                <a:effectLst/>
                <a:latin typeface="+mn-lt"/>
                <a:ea typeface="+mn-ea"/>
                <a:cs typeface="+mn-cs"/>
              </a:rPr>
              <a:t> ontstaan er oplossingen die over de grenzen van sectoren en platformen heen werken.</a:t>
            </a:r>
          </a:p>
          <a:p>
            <a:endParaRPr lang="nl-NL" sz="1200" b="0" i="0" kern="1200" dirty="0">
              <a:solidFill>
                <a:schemeClr val="tx1"/>
              </a:solidFill>
              <a:effectLst/>
              <a:latin typeface="+mn-lt"/>
              <a:ea typeface="+mn-ea"/>
              <a:cs typeface="+mn-cs"/>
            </a:endParaRPr>
          </a:p>
          <a:p>
            <a:pPr fontAlgn="base"/>
            <a:r>
              <a:rPr lang="nl-NL" sz="1200" b="0" i="0" kern="1200" dirty="0">
                <a:solidFill>
                  <a:schemeClr val="tx1"/>
                </a:solidFill>
                <a:effectLst/>
                <a:latin typeface="+mn-lt"/>
                <a:ea typeface="+mn-ea"/>
                <a:cs typeface="+mn-cs"/>
              </a:rPr>
              <a:t>Smart </a:t>
            </a:r>
            <a:r>
              <a:rPr lang="nl-NL" sz="1200" b="0" i="0" kern="1200" dirty="0" err="1">
                <a:solidFill>
                  <a:schemeClr val="tx1"/>
                </a:solidFill>
                <a:effectLst/>
                <a:latin typeface="+mn-lt"/>
                <a:ea typeface="+mn-ea"/>
                <a:cs typeface="+mn-cs"/>
              </a:rPr>
              <a:t>cities</a:t>
            </a:r>
            <a:r>
              <a:rPr lang="nl-NL" sz="1200" b="0" i="0" kern="1200" dirty="0">
                <a:solidFill>
                  <a:schemeClr val="tx1"/>
                </a:solidFill>
                <a:effectLst/>
                <a:latin typeface="+mn-lt"/>
                <a:ea typeface="+mn-ea"/>
                <a:cs typeface="+mn-cs"/>
              </a:rPr>
              <a:t>, ook wel ‘slimme steden’ genoemd, zetten het internet der dingen in om de openbare diensten zo efficiënt en prettig mogelijk te maken. Slim gebruik van nieuwe technologie en </a:t>
            </a:r>
            <a:r>
              <a:rPr lang="nl-NL" sz="1200" b="0" i="0" u="none" strike="noStrike" kern="1200" dirty="0">
                <a:solidFill>
                  <a:schemeClr val="tx1"/>
                </a:solidFill>
                <a:effectLst/>
                <a:latin typeface="+mn-lt"/>
                <a:ea typeface="+mn-ea"/>
                <a:cs typeface="+mn-cs"/>
                <a:hlinkClick r:id="rId3"/>
              </a:rPr>
              <a:t>big data</a:t>
            </a:r>
            <a:r>
              <a:rPr lang="nl-NL" sz="1200" b="0" i="0" kern="1200" dirty="0">
                <a:solidFill>
                  <a:schemeClr val="tx1"/>
                </a:solidFill>
                <a:effectLst/>
                <a:latin typeface="+mn-lt"/>
                <a:ea typeface="+mn-ea"/>
                <a:cs typeface="+mn-cs"/>
              </a:rPr>
              <a:t>, over bijvoorbeeld infrastructuur, ziekenhuizen, afval, toezicht en scholen, biedt mogelijkheden om steden efficiënter en duurzamer in te richten. Burgers hebben daarnaast meer invloed op hun leefomgeving.</a:t>
            </a:r>
          </a:p>
          <a:p>
            <a:pPr fontAlgn="base"/>
            <a:r>
              <a:rPr lang="nl-NL" sz="1200" b="0" i="0" kern="1200" dirty="0">
                <a:solidFill>
                  <a:schemeClr val="tx1"/>
                </a:solidFill>
                <a:effectLst/>
                <a:latin typeface="+mn-lt"/>
                <a:ea typeface="+mn-ea"/>
                <a:cs typeface="+mn-cs"/>
              </a:rPr>
              <a:t>Veel steden in Nederland ontwikkelen zich steeds verder als smart </a:t>
            </a:r>
            <a:r>
              <a:rPr lang="nl-NL" sz="1200" b="0" i="0" kern="1200" dirty="0" err="1">
                <a:solidFill>
                  <a:schemeClr val="tx1"/>
                </a:solidFill>
                <a:effectLst/>
                <a:latin typeface="+mn-lt"/>
                <a:ea typeface="+mn-ea"/>
                <a:cs typeface="+mn-cs"/>
              </a:rPr>
              <a:t>cities</a:t>
            </a:r>
            <a:r>
              <a:rPr lang="nl-NL" sz="1200" b="0" i="0" kern="1200" dirty="0">
                <a:solidFill>
                  <a:schemeClr val="tx1"/>
                </a:solidFill>
                <a:effectLst/>
                <a:latin typeface="+mn-lt"/>
                <a:ea typeface="+mn-ea"/>
                <a:cs typeface="+mn-cs"/>
              </a:rPr>
              <a:t>. Zo zijn er in Utrecht</a:t>
            </a:r>
            <a:r>
              <a:rPr lang="nl-NL" sz="1200" b="0" i="0" u="sng" kern="1200" dirty="0">
                <a:solidFill>
                  <a:schemeClr val="tx1"/>
                </a:solidFill>
                <a:effectLst/>
                <a:latin typeface="+mn-lt"/>
                <a:ea typeface="+mn-ea"/>
                <a:cs typeface="+mn-cs"/>
                <a:hlinkClick r:id="rId4"/>
              </a:rPr>
              <a:t> </a:t>
            </a:r>
            <a:r>
              <a:rPr lang="nl-NL" sz="1200" b="0" i="0" u="sng" kern="1200" dirty="0" err="1">
                <a:solidFill>
                  <a:schemeClr val="tx1"/>
                </a:solidFill>
                <a:effectLst/>
                <a:latin typeface="+mn-lt"/>
                <a:ea typeface="+mn-ea"/>
                <a:cs typeface="+mn-cs"/>
                <a:hlinkClick r:id="rId4"/>
              </a:rPr>
              <a:t>zongestuurde</a:t>
            </a:r>
            <a:r>
              <a:rPr lang="nl-NL" sz="1200" b="0" i="0" u="sng" kern="1200" dirty="0">
                <a:solidFill>
                  <a:schemeClr val="tx1"/>
                </a:solidFill>
                <a:effectLst/>
                <a:latin typeface="+mn-lt"/>
                <a:ea typeface="+mn-ea"/>
                <a:cs typeface="+mn-cs"/>
                <a:hlinkClick r:id="rId4"/>
              </a:rPr>
              <a:t> laadpalen</a:t>
            </a:r>
            <a:r>
              <a:rPr lang="nl-NL" sz="1200" b="0" i="0" kern="1200" dirty="0">
                <a:solidFill>
                  <a:schemeClr val="tx1"/>
                </a:solidFill>
                <a:effectLst/>
                <a:latin typeface="+mn-lt"/>
                <a:ea typeface="+mn-ea"/>
                <a:cs typeface="+mn-cs"/>
              </a:rPr>
              <a:t> voor elektrische auto’s geplaatst en heeft Rotterdam </a:t>
            </a:r>
            <a:r>
              <a:rPr lang="nl-NL" sz="1200" b="0" i="0" u="none" strike="noStrike" kern="1200" dirty="0">
                <a:solidFill>
                  <a:schemeClr val="tx1"/>
                </a:solidFill>
                <a:effectLst/>
                <a:latin typeface="+mn-lt"/>
                <a:ea typeface="+mn-ea"/>
                <a:cs typeface="+mn-cs"/>
                <a:hlinkClick r:id="rId5"/>
              </a:rPr>
              <a:t>sensoren geplaatst</a:t>
            </a:r>
            <a:r>
              <a:rPr lang="nl-NL" sz="1200" b="0" i="0" kern="1200" dirty="0">
                <a:solidFill>
                  <a:schemeClr val="tx1"/>
                </a:solidFill>
                <a:effectLst/>
                <a:latin typeface="+mn-lt"/>
                <a:ea typeface="+mn-ea"/>
                <a:cs typeface="+mn-cs"/>
              </a:rPr>
              <a:t> in afvalcontainers om precies te zien wanneer deze geleegd moeten worden.</a:t>
            </a:r>
          </a:p>
          <a:p>
            <a:r>
              <a:rPr lang="nl-NL" dirty="0"/>
              <a:t>(https://www.mediawijsheid.nl/internetofthings/)</a:t>
            </a:r>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17</a:t>
            </a:fld>
            <a:endParaRPr lang="nl-NL"/>
          </a:p>
        </p:txBody>
      </p:sp>
    </p:spTree>
    <p:extLst>
      <p:ext uri="{BB962C8B-B14F-4D97-AF65-F5344CB8AC3E}">
        <p14:creationId xmlns:p14="http://schemas.microsoft.com/office/powerpoint/2010/main" val="3119429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https://econsultancy.com/internet-of-things-healthcare/</a:t>
            </a:r>
          </a:p>
          <a:p>
            <a:endParaRPr lang="nl-NL" dirty="0"/>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18</a:t>
            </a:fld>
            <a:endParaRPr lang="nl-NL"/>
          </a:p>
        </p:txBody>
      </p:sp>
    </p:spTree>
    <p:extLst>
      <p:ext uri="{BB962C8B-B14F-4D97-AF65-F5344CB8AC3E}">
        <p14:creationId xmlns:p14="http://schemas.microsoft.com/office/powerpoint/2010/main" val="727890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Verdiepende video.</a:t>
            </a:r>
            <a:r>
              <a:rPr lang="nl-NL" baseline="0" dirty="0"/>
              <a:t> Behandel ik niet in de les maar geeft extra uitleg over de vierde industriële revolutie.</a:t>
            </a:r>
            <a:endParaRPr lang="nl-NL" dirty="0"/>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19</a:t>
            </a:fld>
            <a:endParaRPr lang="nl-NL"/>
          </a:p>
        </p:txBody>
      </p:sp>
    </p:spTree>
    <p:extLst>
      <p:ext uri="{BB962C8B-B14F-4D97-AF65-F5344CB8AC3E}">
        <p14:creationId xmlns:p14="http://schemas.microsoft.com/office/powerpoint/2010/main" val="1411660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a:t>
            </a:r>
            <a:r>
              <a:rPr lang="nl-NL" baseline="0" dirty="0"/>
              <a:t> les was de input voor het onderdeel Trends en Ontwikkelingen van het visiedocument. LA 2 is hier een uitwerking van.</a:t>
            </a:r>
            <a:endParaRPr lang="nl-NL" dirty="0"/>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20</a:t>
            </a:fld>
            <a:endParaRPr lang="nl-NL"/>
          </a:p>
        </p:txBody>
      </p:sp>
    </p:spTree>
    <p:extLst>
      <p:ext uri="{BB962C8B-B14F-4D97-AF65-F5344CB8AC3E}">
        <p14:creationId xmlns:p14="http://schemas.microsoft.com/office/powerpoint/2010/main" val="1112967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a:t>
            </a:r>
            <a:r>
              <a:rPr lang="nl-NL" baseline="0" dirty="0"/>
              <a:t> les was de input voor het onderdeel Trends en Ontwikkelingen van het visiedocument. LA 2 is hier een uitwerking van.</a:t>
            </a:r>
            <a:endParaRPr lang="nl-NL" dirty="0"/>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2</a:t>
            </a:fld>
            <a:endParaRPr lang="nl-NL"/>
          </a:p>
        </p:txBody>
      </p:sp>
    </p:spTree>
    <p:extLst>
      <p:ext uri="{BB962C8B-B14F-4D97-AF65-F5344CB8AC3E}">
        <p14:creationId xmlns:p14="http://schemas.microsoft.com/office/powerpoint/2010/main" val="1992445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Dia is ter verduidelijking van hoe de studenten moeten nadenken over hun visie van de Stad van de Toekomst. Op de afbeelding worden vier verschillende scenario’s weergeven (oorspronkelijk gericht op de </a:t>
            </a:r>
            <a:r>
              <a:rPr lang="nl-NL" dirty="0" err="1"/>
              <a:t>SDG’s</a:t>
            </a:r>
            <a:r>
              <a:rPr lang="nl-NL" dirty="0"/>
              <a:t>). Maar de manier van denken ik ook toepasselijk op de visie van studenten.</a:t>
            </a:r>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4</a:t>
            </a:fld>
            <a:endParaRPr lang="nl-NL"/>
          </a:p>
        </p:txBody>
      </p:sp>
    </p:spTree>
    <p:extLst>
      <p:ext uri="{BB962C8B-B14F-4D97-AF65-F5344CB8AC3E}">
        <p14:creationId xmlns:p14="http://schemas.microsoft.com/office/powerpoint/2010/main" val="1803586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de afbeelding staat wat er gebeurt als de scenario’s van eerder de dia 4 aangehouden worden. Gericht op de </a:t>
            </a:r>
            <a:r>
              <a:rPr lang="nl-NL" dirty="0" err="1"/>
              <a:t>SDG’s</a:t>
            </a:r>
            <a:r>
              <a:rPr lang="nl-NL" dirty="0"/>
              <a:t>. Het is voor studenten belangrijk dat de </a:t>
            </a:r>
            <a:r>
              <a:rPr lang="nl-NL" dirty="0" err="1"/>
              <a:t>SDG’s</a:t>
            </a:r>
            <a:r>
              <a:rPr lang="nl-NL" dirty="0"/>
              <a:t> dienen als handvat om na te denken over hun visie op de Stad van de Toekomst.</a:t>
            </a:r>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5</a:t>
            </a:fld>
            <a:endParaRPr lang="nl-NL"/>
          </a:p>
        </p:txBody>
      </p:sp>
    </p:spTree>
    <p:extLst>
      <p:ext uri="{BB962C8B-B14F-4D97-AF65-F5344CB8AC3E}">
        <p14:creationId xmlns:p14="http://schemas.microsoft.com/office/powerpoint/2010/main" val="1992619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https://www.mt.be/business/innovatie/de-vierde-industriele-revolutie-is-op-komst-wat-houdt-dat-in/1138</a:t>
            </a:r>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10</a:t>
            </a:fld>
            <a:endParaRPr lang="nl-NL"/>
          </a:p>
        </p:txBody>
      </p:sp>
    </p:spTree>
    <p:extLst>
      <p:ext uri="{BB962C8B-B14F-4D97-AF65-F5344CB8AC3E}">
        <p14:creationId xmlns:p14="http://schemas.microsoft.com/office/powerpoint/2010/main" val="269073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Een concreet voorbeeld is de smartphone. Verschillende technologieën zijn nodig voor bellen, internetten, foto’s maken, bankieren en gamen op één apparaat. </a:t>
            </a:r>
          </a:p>
          <a:p>
            <a:r>
              <a:rPr lang="nl-NL" sz="1200" b="0" i="0" kern="1200" dirty="0">
                <a:solidFill>
                  <a:schemeClr val="tx1"/>
                </a:solidFill>
                <a:effectLst/>
                <a:latin typeface="+mn-lt"/>
                <a:ea typeface="+mn-ea"/>
                <a:cs typeface="+mn-cs"/>
              </a:rPr>
              <a:t>Wat wellicht opvalt is dat geen enkele organisatie uit 2000 terugkomt in de lijst van 2016. Samsung en Apple zwaaien tegenwoordig de scepter in deze markt. Ook grote spelers zoals Google (Android besturingssysteem) en Microsoft (overname van Nokia in 2014 en hun eigen Windows Mobile besturingssysteem) bewegen zich tegenwoordig in deze markt. Dit terwijl ze groot zijn geworden in een andere industrie. Om relevant en competitief te blijven zetten ze echter stappen in andere interessante markten. Verder hebben smartphones tegenwoordig een goede camera. Nu zal er zeker een markt bestaan voor mensen die een hoogwaardige losse camera willen kopen, maar de smartphone heeft wel een deel van de markt ‘afgesnoept’.</a:t>
            </a:r>
          </a:p>
          <a:p>
            <a:r>
              <a:rPr lang="nl-NL" dirty="0"/>
              <a:t>(https://www.mt.nl/business/de-vierde-industriele-revolutie-is-op-komst-wat-houdt-dat-in/531156)</a:t>
            </a:r>
          </a:p>
          <a:p>
            <a:endParaRPr lang="nl-NL" dirty="0"/>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11</a:t>
            </a:fld>
            <a:endParaRPr lang="nl-NL"/>
          </a:p>
        </p:txBody>
      </p:sp>
    </p:spTree>
    <p:extLst>
      <p:ext uri="{BB962C8B-B14F-4D97-AF65-F5344CB8AC3E}">
        <p14:creationId xmlns:p14="http://schemas.microsoft.com/office/powerpoint/2010/main" val="3298360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4IR</a:t>
            </a:r>
            <a:r>
              <a:rPr lang="nl-NL" baseline="0" dirty="0"/>
              <a:t> is een samensmelting van verschillende industrieën maar ook een samensmelting van de fysieke, digitale en biologische werelden. </a:t>
            </a:r>
          </a:p>
          <a:p>
            <a:endParaRPr lang="nl-NL" baseline="0" dirty="0"/>
          </a:p>
          <a:p>
            <a:r>
              <a:rPr lang="en-US" sz="1200" b="0" i="0" kern="1200" dirty="0">
                <a:solidFill>
                  <a:schemeClr val="tx1"/>
                </a:solidFill>
                <a:effectLst/>
                <a:latin typeface="+mn-lt"/>
                <a:ea typeface="+mn-ea"/>
                <a:cs typeface="+mn-cs"/>
              </a:rPr>
              <a:t>Genomics very soon will allow us to create new human body parts based on the person DNA – this simply means that we digitized ourselves in form of DNA data and can rebuild all or parts of the body any time at our will. When we can create a digital design and 3D print anything from a car to a house – this means that products become nothing but a set of data. More and more tasks are being picked up by Artificial Intelligence – this means we are replacing our biological human brain with a physical world of computers. Bionics will let us complement our biological body with physical parts to enhance our physical abilities – our bodies become more Physical.</a:t>
            </a:r>
          </a:p>
          <a:p>
            <a:r>
              <a:rPr lang="en-US" sz="1200" b="0" i="0" kern="1200" baseline="0" dirty="0">
                <a:solidFill>
                  <a:schemeClr val="tx1"/>
                </a:solidFill>
                <a:effectLst/>
                <a:latin typeface="+mn-lt"/>
                <a:ea typeface="+mn-ea"/>
                <a:cs typeface="+mn-cs"/>
              </a:rPr>
              <a:t>(</a:t>
            </a:r>
            <a:r>
              <a:rPr lang="en-US" sz="1200" b="0" i="0" kern="1200" baseline="0" dirty="0" err="1">
                <a:solidFill>
                  <a:schemeClr val="tx1"/>
                </a:solidFill>
                <a:effectLst/>
                <a:latin typeface="+mn-lt"/>
                <a:ea typeface="+mn-ea"/>
                <a:cs typeface="+mn-cs"/>
              </a:rPr>
              <a:t>bron</a:t>
            </a:r>
            <a:r>
              <a:rPr lang="en-US" sz="1200" b="0" i="0" kern="1200" baseline="0" dirty="0">
                <a:solidFill>
                  <a:schemeClr val="tx1"/>
                </a:solidFill>
                <a:effectLst/>
                <a:latin typeface="+mn-lt"/>
                <a:ea typeface="+mn-ea"/>
                <a:cs typeface="+mn-cs"/>
              </a:rPr>
              <a:t>: https://siliconvalley.center/blog/industry-disruption-is-the-new-normal/) </a:t>
            </a:r>
            <a:r>
              <a:rPr lang="nl-NL" baseline="0" dirty="0"/>
              <a:t> </a:t>
            </a:r>
            <a:endParaRPr lang="nl-NL" dirty="0"/>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12</a:t>
            </a:fld>
            <a:endParaRPr lang="nl-NL"/>
          </a:p>
        </p:txBody>
      </p:sp>
    </p:spTree>
    <p:extLst>
      <p:ext uri="{BB962C8B-B14F-4D97-AF65-F5344CB8AC3E}">
        <p14:creationId xmlns:p14="http://schemas.microsoft.com/office/powerpoint/2010/main" val="1307859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4</a:t>
            </a:r>
            <a:r>
              <a:rPr lang="nl-NL" baseline="30000" dirty="0"/>
              <a:t>e</a:t>
            </a:r>
            <a:r>
              <a:rPr lang="nl-NL" dirty="0"/>
              <a:t> Industriële revolutie kan je onderverdelen in 9 categorieën. Ik behandel 1 t/m 6 vluchtig</a:t>
            </a:r>
            <a:r>
              <a:rPr lang="nl-NL" baseline="0" dirty="0"/>
              <a:t> en bij 7 t/m 9 blijf ik langer stil staan.</a:t>
            </a:r>
          </a:p>
          <a:p>
            <a:r>
              <a:rPr lang="nl-NL" baseline="0" dirty="0"/>
              <a:t>Zie bron “WEF 9 4IR categorieën” </a:t>
            </a:r>
            <a:endParaRPr lang="nl-NL" dirty="0"/>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13</a:t>
            </a:fld>
            <a:endParaRPr lang="nl-NL"/>
          </a:p>
        </p:txBody>
      </p:sp>
    </p:spTree>
    <p:extLst>
      <p:ext uri="{BB962C8B-B14F-4D97-AF65-F5344CB8AC3E}">
        <p14:creationId xmlns:p14="http://schemas.microsoft.com/office/powerpoint/2010/main" val="1934219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 bron “WEF Global Risk Report</a:t>
            </a:r>
            <a:r>
              <a:rPr lang="nl-NL" baseline="0" dirty="0"/>
              <a:t> 2020”</a:t>
            </a:r>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16</a:t>
            </a:fld>
            <a:endParaRPr lang="nl-NL"/>
          </a:p>
        </p:txBody>
      </p:sp>
    </p:spTree>
    <p:extLst>
      <p:ext uri="{BB962C8B-B14F-4D97-AF65-F5344CB8AC3E}">
        <p14:creationId xmlns:p14="http://schemas.microsoft.com/office/powerpoint/2010/main" val="1195099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21-2-2024</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21-2-2024</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21-2-2024</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26666918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21-2-2024</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ideo" Target="https://www.youtube.com/embed/kpW9JcWxKq0" TargetMode="Externa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video" Target="https://www.youtube.com/embed/SCGV1tNBoeU?list=PLL5qyT4Pky9ic92ZQkX161b2Ybua-jFbH"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002060"/>
                </a:solidFill>
                <a:latin typeface="Arial" panose="020B0604020202020204" pitchFamily="34" charset="0"/>
                <a:cs typeface="Arial" panose="020B0604020202020204" pitchFamily="34" charset="0"/>
              </a:rPr>
              <a:t>De 4</a:t>
            </a:r>
            <a:r>
              <a:rPr lang="nl-NL" sz="4400" b="1" baseline="30000" dirty="0">
                <a:solidFill>
                  <a:srgbClr val="002060"/>
                </a:solidFill>
                <a:latin typeface="Arial" panose="020B0604020202020204" pitchFamily="34" charset="0"/>
                <a:cs typeface="Arial" panose="020B0604020202020204" pitchFamily="34" charset="0"/>
              </a:rPr>
              <a:t>e</a:t>
            </a:r>
            <a:r>
              <a:rPr lang="nl-NL" sz="4400" b="1" dirty="0">
                <a:solidFill>
                  <a:srgbClr val="002060"/>
                </a:solidFill>
                <a:latin typeface="Arial" panose="020B0604020202020204" pitchFamily="34" charset="0"/>
                <a:cs typeface="Arial" panose="020B0604020202020204" pitchFamily="34" charset="0"/>
              </a:rPr>
              <a:t> Industriële revolutie</a:t>
            </a:r>
            <a:endParaRPr lang="nl-NL" sz="4400" dirty="0">
              <a:solidFill>
                <a:srgbClr val="002060"/>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IBS Thema</a:t>
            </a:r>
          </a:p>
          <a:p>
            <a:pPr>
              <a:buFont typeface="Wingdings" panose="05000000000000000000" pitchFamily="2" charset="2"/>
              <a:buChar char="q"/>
            </a:pPr>
            <a:r>
              <a:rPr lang="nl-NL" sz="1200" dirty="0">
                <a:solidFill>
                  <a:schemeClr val="bg1">
                    <a:lumMod val="65000"/>
                  </a:schemeClr>
                </a:solidFill>
                <a:latin typeface="Arial"/>
                <a:cs typeface="Arial"/>
              </a:rPr>
              <a:t>Uitdagingen</a:t>
            </a:r>
          </a:p>
          <a:p>
            <a:pPr>
              <a:buFont typeface="Wingdings" panose="05000000000000000000" pitchFamily="2" charset="2"/>
              <a:buChar char="ü"/>
            </a:pPr>
            <a:r>
              <a:rPr lang="nl-NL" sz="1200" dirty="0">
                <a:latin typeface="Arial"/>
                <a:cs typeface="Arial"/>
              </a:rPr>
              <a:t>Trends &amp; ontwikkelingen</a:t>
            </a:r>
          </a:p>
          <a:p>
            <a:pPr>
              <a:buFont typeface="Wingdings" panose="05000000000000000000" pitchFamily="2" charset="2"/>
              <a:buChar char="q"/>
            </a:pPr>
            <a:r>
              <a:rPr lang="nl-NL" sz="1200" dirty="0">
                <a:solidFill>
                  <a:schemeClr val="bg1">
                    <a:lumMod val="65000"/>
                  </a:schemeClr>
                </a:solidFill>
                <a:latin typeface="Arial"/>
                <a:cs typeface="Arial"/>
              </a:rPr>
              <a:t> Best </a:t>
            </a:r>
            <a:r>
              <a:rPr lang="nl-NL" sz="1200" dirty="0" err="1">
                <a:solidFill>
                  <a:schemeClr val="bg1">
                    <a:lumMod val="65000"/>
                  </a:schemeClr>
                </a:solidFill>
                <a:latin typeface="Arial"/>
                <a:cs typeface="Arial"/>
              </a:rPr>
              <a:t>Practice</a:t>
            </a:r>
            <a:endParaRPr lang="nl-NL" sz="1200" dirty="0">
              <a:solidFill>
                <a:schemeClr val="bg1">
                  <a:lumMod val="65000"/>
                </a:schemeClr>
              </a:solidFill>
              <a:latin typeface="Arial"/>
              <a:cs typeface="Arial"/>
            </a:endParaRPr>
          </a:p>
          <a:p>
            <a:pPr>
              <a:buFont typeface="Wingdings" panose="05000000000000000000" pitchFamily="2" charset="2"/>
              <a:buChar char="q"/>
            </a:pPr>
            <a:r>
              <a:rPr lang="nl-NL" sz="1200" dirty="0">
                <a:solidFill>
                  <a:schemeClr val="bg1">
                    <a:lumMod val="65000"/>
                  </a:schemeClr>
                </a:solidFill>
                <a:latin typeface="Arial"/>
                <a:cs typeface="Arial"/>
              </a:rPr>
              <a:t> Visie</a:t>
            </a:r>
            <a:endParaRPr lang="nl-NL" sz="1200" dirty="0">
              <a:solidFill>
                <a:schemeClr val="bg1">
                  <a:lumMod val="65000"/>
                </a:schemeClr>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9015"/>
            <a:ext cx="4977765"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Vierde industriële revolutie</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Industriële convergentie</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Innovatie</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9 categorieën volgens WEF</a:t>
            </a:r>
          </a:p>
          <a:p>
            <a:pPr marL="0" indent="0">
              <a:buNone/>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1951335863"/>
              </p:ext>
            </p:extLst>
          </p:nvPr>
        </p:nvGraphicFramePr>
        <p:xfrm>
          <a:off x="2032961" y="6161520"/>
          <a:ext cx="6612039"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tblGrid>
              <a:tr h="482561">
                <a:tc>
                  <a:txBody>
                    <a:bodyPr/>
                    <a:lstStyle/>
                    <a:p>
                      <a:pPr algn="ctr"/>
                      <a:r>
                        <a:rPr lang="nl-NL" sz="1200" b="1" kern="1200" dirty="0">
                          <a:solidFill>
                            <a:schemeClr val="bg2">
                              <a:lumMod val="90000"/>
                            </a:schemeClr>
                          </a:solidFill>
                          <a:latin typeface="+mn-lt"/>
                          <a:ea typeface="+mn-ea"/>
                          <a:cs typeface="+mn-cs"/>
                        </a:rPr>
                        <a:t>Week 1</a:t>
                      </a:r>
                    </a:p>
                  </a:txBody>
                  <a:tcPr anchor="ctr"/>
                </a:tc>
                <a:tc>
                  <a:txBody>
                    <a:bodyPr/>
                    <a:lstStyle/>
                    <a:p>
                      <a:pPr marL="0" algn="ctr" defTabSz="914400" rtl="0" eaLnBrk="1" latinLnBrk="0" hangingPunct="1"/>
                      <a:r>
                        <a:rPr lang="nl-NL" sz="1200" b="1" kern="1200" dirty="0">
                          <a:solidFill>
                            <a:schemeClr val="bg2">
                              <a:lumMod val="90000"/>
                            </a:schemeClr>
                          </a:solidFill>
                          <a:latin typeface="+mn-lt"/>
                          <a:ea typeface="+mn-ea"/>
                          <a:cs typeface="+mn-cs"/>
                        </a:rPr>
                        <a:t>Week 2</a:t>
                      </a:r>
                    </a:p>
                  </a:txBody>
                  <a:tcPr anchor="ctr"/>
                </a:tc>
                <a:tc>
                  <a:txBody>
                    <a:bodyPr/>
                    <a:lstStyle/>
                    <a:p>
                      <a:pPr algn="ctr"/>
                      <a:r>
                        <a:rPr lang="nl-NL" sz="1200" b="1" kern="1200" dirty="0">
                          <a:solidFill>
                            <a:srgbClr val="000644"/>
                          </a:solidFill>
                          <a:latin typeface="+mn-lt"/>
                          <a:ea typeface="+mn-ea"/>
                          <a:cs typeface="+mn-cs"/>
                        </a:rPr>
                        <a:t>Week 3</a:t>
                      </a:r>
                    </a:p>
                  </a:txBody>
                  <a:tcPr anchor="ctr"/>
                </a:tc>
                <a:tc>
                  <a:txBody>
                    <a:bodyPr/>
                    <a:lstStyle/>
                    <a:p>
                      <a:pPr algn="ctr"/>
                      <a:r>
                        <a:rPr lang="nl-NL" sz="1200" b="1" kern="1200" dirty="0">
                          <a:solidFill>
                            <a:schemeClr val="bg2">
                              <a:lumMod val="90000"/>
                            </a:schemeClr>
                          </a:solidFill>
                          <a:latin typeface="+mn-lt"/>
                          <a:ea typeface="+mn-ea"/>
                          <a:cs typeface="+mn-cs"/>
                        </a:rPr>
                        <a:t>Week 4</a:t>
                      </a:r>
                    </a:p>
                  </a:txBody>
                  <a:tcPr anchor="ctr"/>
                </a:tc>
                <a:tc>
                  <a:txBody>
                    <a:bodyPr/>
                    <a:lstStyle/>
                    <a:p>
                      <a:pPr algn="ctr"/>
                      <a:r>
                        <a:rPr lang="nl-NL" sz="1200" b="1" kern="1200">
                          <a:solidFill>
                            <a:schemeClr val="bg1">
                              <a:lumMod val="85000"/>
                            </a:schemeClr>
                          </a:solidFill>
                          <a:latin typeface="+mn-lt"/>
                          <a:ea typeface="+mn-ea"/>
                          <a:cs typeface="+mn-cs"/>
                        </a:rPr>
                        <a:t>Week 5</a:t>
                      </a: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Visiedocument</a:t>
            </a:r>
          </a:p>
          <a:p>
            <a:pPr>
              <a:buFont typeface="Wingdings" panose="05000000000000000000" pitchFamily="2" charset="2"/>
              <a:buChar char="q"/>
            </a:pPr>
            <a:r>
              <a:rPr lang="nl-NL" sz="1200" dirty="0">
                <a:solidFill>
                  <a:schemeClr val="bg1">
                    <a:lumMod val="65000"/>
                  </a:schemeClr>
                </a:solidFill>
                <a:latin typeface="Arial"/>
                <a:cs typeface="Arial"/>
              </a:rPr>
              <a:t> Reflectiegesprek</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2859079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e industriele revolutie "/>
          <p:cNvPicPr>
            <a:picLocks noChangeAspect="1" noChangeArrowheads="1"/>
          </p:cNvPicPr>
          <p:nvPr/>
        </p:nvPicPr>
        <p:blipFill rotWithShape="1">
          <a:blip r:embed="rId3">
            <a:extLst>
              <a:ext uri="{28A0092B-C50C-407E-A947-70E740481C1C}">
                <a14:useLocalDpi xmlns:a14="http://schemas.microsoft.com/office/drawing/2010/main" val="0"/>
              </a:ext>
            </a:extLst>
          </a:blip>
          <a:srcRect b="5534"/>
          <a:stretch/>
        </p:blipFill>
        <p:spPr bwMode="auto">
          <a:xfrm>
            <a:off x="3108935" y="1265362"/>
            <a:ext cx="5974129" cy="5333116"/>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sp>
        <p:nvSpPr>
          <p:cNvPr id="2" name="Tekstvak 1">
            <a:extLst>
              <a:ext uri="{FF2B5EF4-FFF2-40B4-BE49-F238E27FC236}">
                <a16:creationId xmlns:a16="http://schemas.microsoft.com/office/drawing/2014/main" id="{3689C8CC-2294-B271-A924-9F6080567788}"/>
              </a:ext>
            </a:extLst>
          </p:cNvPr>
          <p:cNvSpPr txBox="1"/>
          <p:nvPr/>
        </p:nvSpPr>
        <p:spPr>
          <a:xfrm>
            <a:off x="9238593" y="3724783"/>
            <a:ext cx="2115206" cy="2585323"/>
          </a:xfrm>
          <a:prstGeom prst="rect">
            <a:avLst/>
          </a:prstGeom>
          <a:noFill/>
        </p:spPr>
        <p:txBody>
          <a:bodyPr wrap="square" rtlCol="0">
            <a:spAutoFit/>
          </a:bodyPr>
          <a:lstStyle/>
          <a:p>
            <a:r>
              <a:rPr lang="nl-NL" b="1" dirty="0"/>
              <a:t>Bron:</a:t>
            </a:r>
          </a:p>
          <a:p>
            <a:r>
              <a:rPr lang="nl-NL" sz="1800" b="0" i="0" kern="1200" dirty="0">
                <a:solidFill>
                  <a:schemeClr val="tx1"/>
                </a:solidFill>
                <a:effectLst/>
                <a:latin typeface="+mn-lt"/>
                <a:ea typeface="+mn-ea"/>
                <a:cs typeface="+mn-cs"/>
              </a:rPr>
              <a:t>https://www.mt.be/business/innovatie/de-vierde-industriele-revolutie-is-op-komst-wat-houdt-dat-in/1138</a:t>
            </a:r>
          </a:p>
          <a:p>
            <a:endParaRPr lang="nl-NL" b="1" dirty="0"/>
          </a:p>
        </p:txBody>
      </p:sp>
    </p:spTree>
    <p:extLst>
      <p:ext uri="{BB962C8B-B14F-4D97-AF65-F5344CB8AC3E}">
        <p14:creationId xmlns:p14="http://schemas.microsoft.com/office/powerpoint/2010/main" val="107697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grpSp>
        <p:nvGrpSpPr>
          <p:cNvPr id="4" name="Groep 3"/>
          <p:cNvGrpSpPr/>
          <p:nvPr/>
        </p:nvGrpSpPr>
        <p:grpSpPr>
          <a:xfrm>
            <a:off x="613229" y="1545545"/>
            <a:ext cx="4178614" cy="4309183"/>
            <a:chOff x="7175186" y="1690688"/>
            <a:chExt cx="4178614" cy="4309183"/>
          </a:xfrm>
        </p:grpSpPr>
        <p:pic>
          <p:nvPicPr>
            <p:cNvPr id="6" name="Picture 2" descr="Afbeeldingsresultaat voor functions smart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186" y="2249565"/>
              <a:ext cx="4178614" cy="3750306"/>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p:cNvSpPr txBox="1">
              <a:spLocks/>
            </p:cNvSpPr>
            <p:nvPr/>
          </p:nvSpPr>
          <p:spPr bwMode="auto">
            <a:xfrm>
              <a:off x="7416800" y="1690688"/>
              <a:ext cx="3425372" cy="86397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algn="ctr" defTabSz="914400" rtl="0" eaLnBrk="1" fontAlgn="base" latinLnBrk="0" hangingPunct="1">
                <a:lnSpc>
                  <a:spcPct val="90000"/>
                </a:lnSpc>
                <a:spcBef>
                  <a:spcPct val="0"/>
                </a:spcBef>
                <a:spcAft>
                  <a:spcPct val="0"/>
                </a:spcAft>
                <a:buNone/>
                <a:defRPr sz="60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pPr algn="l"/>
              <a:r>
                <a:rPr lang="nl-NL" sz="4000" dirty="0">
                  <a:solidFill>
                    <a:schemeClr val="tx2">
                      <a:lumMod val="75000"/>
                    </a:schemeClr>
                  </a:solidFill>
                  <a:latin typeface="Agency FB" panose="020B0503020202020204" pitchFamily="34" charset="0"/>
                </a:rPr>
                <a:t>Smartphone</a:t>
              </a:r>
            </a:p>
          </p:txBody>
        </p:sp>
      </p:grpSp>
      <p:pic>
        <p:nvPicPr>
          <p:cNvPr id="7170" name="Picture 2" descr="https://www.mt.nl/wp-content/uploads/2017/02/Grafiek-Rick-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486" y="1365023"/>
            <a:ext cx="7124700" cy="348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50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Afbeeldingsresultaat voor da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1155" y="2023213"/>
            <a:ext cx="2555894" cy="1331195"/>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txBox="1">
            <a:spLocks noGrp="1"/>
          </p:cNvSpPr>
          <p:nvPr>
            <p:ph type="title"/>
          </p:nvPr>
        </p:nvSpPr>
        <p:spPr>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pic>
        <p:nvPicPr>
          <p:cNvPr id="8194" name="Picture 2" descr="https://siliconvalley.center/wp-content/uploads/2017/03/Screen-Shot-2017-03-30-at-9.54.08-AM.png"/>
          <p:cNvPicPr>
            <a:picLocks noChangeAspect="1" noChangeArrowheads="1"/>
          </p:cNvPicPr>
          <p:nvPr/>
        </p:nvPicPr>
        <p:blipFill rotWithShape="1">
          <a:blip r:embed="rId4">
            <a:extLst>
              <a:ext uri="{28A0092B-C50C-407E-A947-70E740481C1C}">
                <a14:useLocalDpi xmlns:a14="http://schemas.microsoft.com/office/drawing/2010/main" val="0"/>
              </a:ext>
            </a:extLst>
          </a:blip>
          <a:srcRect l="27698" t="13299" r="28391"/>
          <a:stretch/>
        </p:blipFill>
        <p:spPr bwMode="auto">
          <a:xfrm>
            <a:off x="3922103" y="1976282"/>
            <a:ext cx="4347793" cy="33477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bionics white background"/>
          <p:cNvPicPr>
            <a:picLocks noChangeAspect="1" noChangeArrowheads="1"/>
          </p:cNvPicPr>
          <p:nvPr/>
        </p:nvPicPr>
        <p:blipFill rotWithShape="1">
          <a:blip r:embed="rId5">
            <a:extLst>
              <a:ext uri="{28A0092B-C50C-407E-A947-70E740481C1C}">
                <a14:useLocalDpi xmlns:a14="http://schemas.microsoft.com/office/drawing/2010/main" val="0"/>
              </a:ext>
            </a:extLst>
          </a:blip>
          <a:srcRect t="14199" b="8462"/>
          <a:stretch/>
        </p:blipFill>
        <p:spPr bwMode="auto">
          <a:xfrm flipH="1">
            <a:off x="4440851" y="5093447"/>
            <a:ext cx="3157896" cy="10323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fbeeldingsresultaat voor dn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3489256">
            <a:off x="7603591" y="2199398"/>
            <a:ext cx="1739743" cy="9788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fbeeldingsresultaat voor 3d printing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03018" y="1934062"/>
            <a:ext cx="1995285" cy="1995285"/>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59AFA957-FB3A-49F4-8D75-B3E26C6E4873}"/>
              </a:ext>
            </a:extLst>
          </p:cNvPr>
          <p:cNvSpPr txBox="1"/>
          <p:nvPr/>
        </p:nvSpPr>
        <p:spPr>
          <a:xfrm>
            <a:off x="871382" y="1349287"/>
            <a:ext cx="6101442" cy="584775"/>
          </a:xfrm>
          <a:prstGeom prst="rect">
            <a:avLst/>
          </a:prstGeom>
          <a:noFill/>
        </p:spPr>
        <p:txBody>
          <a:bodyPr wrap="square">
            <a:spAutoFit/>
          </a:bodyPr>
          <a:lstStyle/>
          <a:p>
            <a:r>
              <a:rPr lang="nl-NL" sz="3200" b="1" dirty="0">
                <a:solidFill>
                  <a:schemeClr val="tx2">
                    <a:lumMod val="75000"/>
                  </a:schemeClr>
                </a:solidFill>
                <a:latin typeface="Agency FB" panose="020B0503020202020204" pitchFamily="34" charset="0"/>
                <a:ea typeface="+mj-ea"/>
                <a:cs typeface="+mj-cs"/>
              </a:rPr>
              <a:t>Industriële convergentie</a:t>
            </a:r>
          </a:p>
        </p:txBody>
      </p:sp>
    </p:spTree>
    <p:extLst>
      <p:ext uri="{BB962C8B-B14F-4D97-AF65-F5344CB8AC3E}">
        <p14:creationId xmlns:p14="http://schemas.microsoft.com/office/powerpoint/2010/main" val="792156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3072597" y="2140141"/>
            <a:ext cx="6046806" cy="3881395"/>
          </a:xfrm>
          <a:prstGeom prst="rect">
            <a:avLst/>
          </a:prstGeom>
        </p:spPr>
      </p:pic>
      <p:sp>
        <p:nvSpPr>
          <p:cNvPr id="5"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sp>
        <p:nvSpPr>
          <p:cNvPr id="6" name="Tekstvak 5">
            <a:extLst>
              <a:ext uri="{FF2B5EF4-FFF2-40B4-BE49-F238E27FC236}">
                <a16:creationId xmlns:a16="http://schemas.microsoft.com/office/drawing/2014/main" id="{E884A6DF-FE7F-402C-B473-8D49FCC5924E}"/>
              </a:ext>
            </a:extLst>
          </p:cNvPr>
          <p:cNvSpPr txBox="1"/>
          <p:nvPr/>
        </p:nvSpPr>
        <p:spPr>
          <a:xfrm>
            <a:off x="871382" y="1349287"/>
            <a:ext cx="10234982" cy="584775"/>
          </a:xfrm>
          <a:prstGeom prst="rect">
            <a:avLst/>
          </a:prstGeom>
          <a:noFill/>
        </p:spPr>
        <p:txBody>
          <a:bodyPr wrap="square">
            <a:spAutoFit/>
          </a:bodyPr>
          <a:lstStyle/>
          <a:p>
            <a:r>
              <a:rPr lang="nl-NL" sz="3200" b="1" dirty="0">
                <a:solidFill>
                  <a:schemeClr val="tx2">
                    <a:lumMod val="75000"/>
                  </a:schemeClr>
                </a:solidFill>
                <a:latin typeface="Agency FB" panose="020B0503020202020204" pitchFamily="34" charset="0"/>
                <a:ea typeface="+mj-ea"/>
                <a:cs typeface="+mj-cs"/>
              </a:rPr>
              <a:t>4</a:t>
            </a:r>
            <a:r>
              <a:rPr lang="nl-NL" sz="3200" b="1" baseline="30000" dirty="0">
                <a:solidFill>
                  <a:schemeClr val="tx2">
                    <a:lumMod val="75000"/>
                  </a:schemeClr>
                </a:solidFill>
                <a:latin typeface="Agency FB" panose="020B0503020202020204" pitchFamily="34" charset="0"/>
                <a:ea typeface="+mj-ea"/>
                <a:cs typeface="+mj-cs"/>
              </a:rPr>
              <a:t>e</a:t>
            </a:r>
            <a:r>
              <a:rPr lang="nl-NL" sz="3200" b="1" dirty="0">
                <a:solidFill>
                  <a:schemeClr val="tx2">
                    <a:lumMod val="75000"/>
                  </a:schemeClr>
                </a:solidFill>
                <a:latin typeface="Agency FB" panose="020B0503020202020204" pitchFamily="34" charset="0"/>
                <a:ea typeface="+mj-ea"/>
                <a:cs typeface="+mj-cs"/>
              </a:rPr>
              <a:t> industriële revolutie categorieën (volgens World </a:t>
            </a:r>
            <a:r>
              <a:rPr lang="nl-NL" sz="3200" b="1" dirty="0" err="1">
                <a:solidFill>
                  <a:schemeClr val="tx2">
                    <a:lumMod val="75000"/>
                  </a:schemeClr>
                </a:solidFill>
                <a:latin typeface="Agency FB" panose="020B0503020202020204" pitchFamily="34" charset="0"/>
                <a:ea typeface="+mj-ea"/>
                <a:cs typeface="+mj-cs"/>
              </a:rPr>
              <a:t>Economic</a:t>
            </a:r>
            <a:r>
              <a:rPr lang="nl-NL" sz="3200" b="1" dirty="0">
                <a:solidFill>
                  <a:schemeClr val="tx2">
                    <a:lumMod val="75000"/>
                  </a:schemeClr>
                </a:solidFill>
                <a:latin typeface="Agency FB" panose="020B0503020202020204" pitchFamily="34" charset="0"/>
                <a:ea typeface="+mj-ea"/>
                <a:cs typeface="+mj-cs"/>
              </a:rPr>
              <a:t> Forum)</a:t>
            </a:r>
          </a:p>
        </p:txBody>
      </p:sp>
    </p:spTree>
    <p:extLst>
      <p:ext uri="{BB962C8B-B14F-4D97-AF65-F5344CB8AC3E}">
        <p14:creationId xmlns:p14="http://schemas.microsoft.com/office/powerpoint/2010/main" val="3550158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838200" y="2108637"/>
            <a:ext cx="3149369" cy="3614245"/>
          </a:xfrm>
          <a:prstGeom prst="rect">
            <a:avLst/>
          </a:prstGeom>
        </p:spPr>
      </p:pic>
      <p:pic>
        <p:nvPicPr>
          <p:cNvPr id="5" name="Afbeelding 4"/>
          <p:cNvPicPr>
            <a:picLocks noChangeAspect="1"/>
          </p:cNvPicPr>
          <p:nvPr/>
        </p:nvPicPr>
        <p:blipFill>
          <a:blip r:embed="rId3"/>
          <a:stretch>
            <a:fillRect/>
          </a:stretch>
        </p:blipFill>
        <p:spPr>
          <a:xfrm>
            <a:off x="4553020" y="2108636"/>
            <a:ext cx="3085959" cy="3614245"/>
          </a:xfrm>
          <a:prstGeom prst="rect">
            <a:avLst/>
          </a:prstGeom>
        </p:spPr>
      </p:pic>
      <p:pic>
        <p:nvPicPr>
          <p:cNvPr id="6" name="Afbeelding 5"/>
          <p:cNvPicPr>
            <a:picLocks noChangeAspect="1"/>
          </p:cNvPicPr>
          <p:nvPr/>
        </p:nvPicPr>
        <p:blipFill>
          <a:blip r:embed="rId4"/>
          <a:stretch>
            <a:fillRect/>
          </a:stretch>
        </p:blipFill>
        <p:spPr>
          <a:xfrm>
            <a:off x="8233213" y="2108638"/>
            <a:ext cx="3120587" cy="3645001"/>
          </a:xfrm>
          <a:prstGeom prst="rect">
            <a:avLst/>
          </a:prstGeom>
        </p:spPr>
      </p:pic>
      <p:sp>
        <p:nvSpPr>
          <p:cNvPr id="7"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spTree>
    <p:extLst>
      <p:ext uri="{BB962C8B-B14F-4D97-AF65-F5344CB8AC3E}">
        <p14:creationId xmlns:p14="http://schemas.microsoft.com/office/powerpoint/2010/main" val="377666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pic>
        <p:nvPicPr>
          <p:cNvPr id="2" name="Afbeelding 1"/>
          <p:cNvPicPr>
            <a:picLocks noChangeAspect="1"/>
          </p:cNvPicPr>
          <p:nvPr/>
        </p:nvPicPr>
        <p:blipFill>
          <a:blip r:embed="rId2"/>
          <a:stretch>
            <a:fillRect/>
          </a:stretch>
        </p:blipFill>
        <p:spPr>
          <a:xfrm>
            <a:off x="910612" y="1690688"/>
            <a:ext cx="3141125" cy="3583353"/>
          </a:xfrm>
          <a:prstGeom prst="rect">
            <a:avLst/>
          </a:prstGeom>
        </p:spPr>
      </p:pic>
      <p:pic>
        <p:nvPicPr>
          <p:cNvPr id="3" name="Afbeelding 2"/>
          <p:cNvPicPr>
            <a:picLocks noChangeAspect="1"/>
          </p:cNvPicPr>
          <p:nvPr/>
        </p:nvPicPr>
        <p:blipFill>
          <a:blip r:embed="rId3"/>
          <a:stretch>
            <a:fillRect/>
          </a:stretch>
        </p:blipFill>
        <p:spPr>
          <a:xfrm>
            <a:off x="4537131" y="1690688"/>
            <a:ext cx="3190151" cy="3527698"/>
          </a:xfrm>
          <a:prstGeom prst="rect">
            <a:avLst/>
          </a:prstGeom>
        </p:spPr>
      </p:pic>
      <p:pic>
        <p:nvPicPr>
          <p:cNvPr id="4" name="Afbeelding 3"/>
          <p:cNvPicPr>
            <a:picLocks noChangeAspect="1"/>
          </p:cNvPicPr>
          <p:nvPr/>
        </p:nvPicPr>
        <p:blipFill>
          <a:blip r:embed="rId4"/>
          <a:stretch>
            <a:fillRect/>
          </a:stretch>
        </p:blipFill>
        <p:spPr>
          <a:xfrm>
            <a:off x="8200468" y="1690689"/>
            <a:ext cx="3153332" cy="3732650"/>
          </a:xfrm>
          <a:prstGeom prst="rect">
            <a:avLst/>
          </a:prstGeom>
        </p:spPr>
      </p:pic>
    </p:spTree>
    <p:extLst>
      <p:ext uri="{BB962C8B-B14F-4D97-AF65-F5344CB8AC3E}">
        <p14:creationId xmlns:p14="http://schemas.microsoft.com/office/powerpoint/2010/main" val="3094748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pic>
        <p:nvPicPr>
          <p:cNvPr id="2" name="Afbeelding 1"/>
          <p:cNvPicPr>
            <a:picLocks noChangeAspect="1"/>
          </p:cNvPicPr>
          <p:nvPr/>
        </p:nvPicPr>
        <p:blipFill rotWithShape="1">
          <a:blip r:embed="rId3"/>
          <a:srcRect t="2160"/>
          <a:stretch/>
        </p:blipFill>
        <p:spPr>
          <a:xfrm>
            <a:off x="829578" y="1690688"/>
            <a:ext cx="3539767" cy="4041720"/>
          </a:xfrm>
          <a:prstGeom prst="rect">
            <a:avLst/>
          </a:prstGeom>
        </p:spPr>
      </p:pic>
      <p:pic>
        <p:nvPicPr>
          <p:cNvPr id="4" name="Afbeelding 3">
            <a:extLst>
              <a:ext uri="{FF2B5EF4-FFF2-40B4-BE49-F238E27FC236}">
                <a16:creationId xmlns:a16="http://schemas.microsoft.com/office/drawing/2014/main" id="{6AC5F680-9241-43FB-A261-F3EFBDD5D8D5}"/>
              </a:ext>
            </a:extLst>
          </p:cNvPr>
          <p:cNvPicPr>
            <a:picLocks noChangeAspect="1"/>
          </p:cNvPicPr>
          <p:nvPr/>
        </p:nvPicPr>
        <p:blipFill>
          <a:blip r:embed="rId4"/>
          <a:stretch>
            <a:fillRect/>
          </a:stretch>
        </p:blipFill>
        <p:spPr>
          <a:xfrm>
            <a:off x="4516437" y="1690688"/>
            <a:ext cx="6984455" cy="4041720"/>
          </a:xfrm>
          <a:prstGeom prst="rect">
            <a:avLst/>
          </a:prstGeom>
        </p:spPr>
      </p:pic>
    </p:spTree>
    <p:extLst>
      <p:ext uri="{BB962C8B-B14F-4D97-AF65-F5344CB8AC3E}">
        <p14:creationId xmlns:p14="http://schemas.microsoft.com/office/powerpoint/2010/main" val="2336031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pic>
        <p:nvPicPr>
          <p:cNvPr id="3" name="Afbeelding 2"/>
          <p:cNvPicPr>
            <a:picLocks noChangeAspect="1"/>
          </p:cNvPicPr>
          <p:nvPr/>
        </p:nvPicPr>
        <p:blipFill>
          <a:blip r:embed="rId3"/>
          <a:stretch>
            <a:fillRect/>
          </a:stretch>
        </p:blipFill>
        <p:spPr>
          <a:xfrm>
            <a:off x="838200" y="1592220"/>
            <a:ext cx="3514725" cy="4090790"/>
          </a:xfrm>
          <a:prstGeom prst="rect">
            <a:avLst/>
          </a:prstGeom>
        </p:spPr>
      </p:pic>
      <p:pic>
        <p:nvPicPr>
          <p:cNvPr id="5126" name="Picture 6" descr="https://actonline.org/wp-content/uploads/Smart-City_LinkedIn-800x4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8237" y="1592220"/>
            <a:ext cx="6604000" cy="3475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953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pic>
        <p:nvPicPr>
          <p:cNvPr id="2" name="Afbeelding 1"/>
          <p:cNvPicPr>
            <a:picLocks noChangeAspect="1"/>
          </p:cNvPicPr>
          <p:nvPr/>
        </p:nvPicPr>
        <p:blipFill>
          <a:blip r:embed="rId3"/>
          <a:stretch>
            <a:fillRect/>
          </a:stretch>
        </p:blipFill>
        <p:spPr>
          <a:xfrm>
            <a:off x="838200" y="1592220"/>
            <a:ext cx="3568811" cy="3952237"/>
          </a:xfrm>
          <a:prstGeom prst="rect">
            <a:avLst/>
          </a:prstGeom>
        </p:spPr>
      </p:pic>
      <p:pic>
        <p:nvPicPr>
          <p:cNvPr id="6146" name="Picture 2" descr="benefits of iot health applications of i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4319" y="1592220"/>
            <a:ext cx="5577568" cy="3461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159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pW9JcWxKq0"/>
          <p:cNvPicPr>
            <a:picLocks noRot="1" noChangeAspect="1"/>
          </p:cNvPicPr>
          <p:nvPr>
            <a:videoFile r:link="rId1"/>
          </p:nvPr>
        </p:nvPicPr>
        <p:blipFill>
          <a:blip r:embed="rId4"/>
          <a:stretch>
            <a:fillRect/>
          </a:stretch>
        </p:blipFill>
        <p:spPr>
          <a:xfrm>
            <a:off x="2119086" y="1192894"/>
            <a:ext cx="8824685" cy="4963885"/>
          </a:xfrm>
          <a:prstGeom prst="rect">
            <a:avLst/>
          </a:prstGeom>
        </p:spPr>
      </p:pic>
      <p:sp>
        <p:nvSpPr>
          <p:cNvPr id="7"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spTree>
    <p:extLst>
      <p:ext uri="{BB962C8B-B14F-4D97-AF65-F5344CB8AC3E}">
        <p14:creationId xmlns:p14="http://schemas.microsoft.com/office/powerpoint/2010/main" val="2227610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 </a:t>
            </a:r>
          </a:p>
        </p:txBody>
      </p:sp>
      <p:pic>
        <p:nvPicPr>
          <p:cNvPr id="9" name="Afbeelding 8">
            <a:extLst>
              <a:ext uri="{FF2B5EF4-FFF2-40B4-BE49-F238E27FC236}">
                <a16:creationId xmlns:a16="http://schemas.microsoft.com/office/drawing/2014/main" id="{4120D9DD-DD72-4502-9BCD-E845F9B617D6}"/>
              </a:ext>
            </a:extLst>
          </p:cNvPr>
          <p:cNvPicPr>
            <a:picLocks noChangeAspect="1"/>
          </p:cNvPicPr>
          <p:nvPr/>
        </p:nvPicPr>
        <p:blipFill>
          <a:blip r:embed="rId3"/>
          <a:stretch>
            <a:fillRect/>
          </a:stretch>
        </p:blipFill>
        <p:spPr>
          <a:xfrm>
            <a:off x="1107882" y="1346479"/>
            <a:ext cx="5539965" cy="3839046"/>
          </a:xfrm>
          <a:prstGeom prst="rect">
            <a:avLst/>
          </a:prstGeom>
          <a:ln>
            <a:noFill/>
          </a:ln>
          <a:effectLst>
            <a:outerShdw blurRad="292100" dist="139700" dir="2700000" algn="tl" rotWithShape="0">
              <a:srgbClr val="333333">
                <a:alpha val="65000"/>
              </a:srgbClr>
            </a:outerShdw>
          </a:effectLst>
        </p:spPr>
      </p:pic>
      <p:pic>
        <p:nvPicPr>
          <p:cNvPr id="11" name="Afbeelding 10">
            <a:extLst>
              <a:ext uri="{FF2B5EF4-FFF2-40B4-BE49-F238E27FC236}">
                <a16:creationId xmlns:a16="http://schemas.microsoft.com/office/drawing/2014/main" id="{F4B16125-FD76-4691-9FAC-8B112DB9ACAD}"/>
              </a:ext>
            </a:extLst>
          </p:cNvPr>
          <p:cNvPicPr>
            <a:picLocks noChangeAspect="1"/>
          </p:cNvPicPr>
          <p:nvPr/>
        </p:nvPicPr>
        <p:blipFill>
          <a:blip r:embed="rId4"/>
          <a:stretch>
            <a:fillRect/>
          </a:stretch>
        </p:blipFill>
        <p:spPr>
          <a:xfrm>
            <a:off x="555136" y="3429001"/>
            <a:ext cx="10195501" cy="2258734"/>
          </a:xfrm>
          <a:prstGeom prst="rect">
            <a:avLst/>
          </a:prstGeom>
        </p:spPr>
      </p:pic>
    </p:spTree>
    <p:extLst>
      <p:ext uri="{BB962C8B-B14F-4D97-AF65-F5344CB8AC3E}">
        <p14:creationId xmlns:p14="http://schemas.microsoft.com/office/powerpoint/2010/main" val="3979262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 </a:t>
            </a:r>
          </a:p>
        </p:txBody>
      </p:sp>
      <p:pic>
        <p:nvPicPr>
          <p:cNvPr id="9" name="Afbeelding 8">
            <a:extLst>
              <a:ext uri="{FF2B5EF4-FFF2-40B4-BE49-F238E27FC236}">
                <a16:creationId xmlns:a16="http://schemas.microsoft.com/office/drawing/2014/main" id="{4120D9DD-DD72-4502-9BCD-E845F9B617D6}"/>
              </a:ext>
            </a:extLst>
          </p:cNvPr>
          <p:cNvPicPr>
            <a:picLocks noChangeAspect="1"/>
          </p:cNvPicPr>
          <p:nvPr/>
        </p:nvPicPr>
        <p:blipFill>
          <a:blip r:embed="rId3"/>
          <a:stretch>
            <a:fillRect/>
          </a:stretch>
        </p:blipFill>
        <p:spPr>
          <a:xfrm>
            <a:off x="1107882" y="1346479"/>
            <a:ext cx="5539965" cy="3839046"/>
          </a:xfrm>
          <a:prstGeom prst="rect">
            <a:avLst/>
          </a:prstGeom>
          <a:ln>
            <a:noFill/>
          </a:ln>
          <a:effectLst>
            <a:outerShdw blurRad="292100" dist="139700" dir="2700000" algn="tl" rotWithShape="0">
              <a:srgbClr val="333333">
                <a:alpha val="65000"/>
              </a:srgbClr>
            </a:outerShdw>
          </a:effectLst>
        </p:spPr>
      </p:pic>
      <p:pic>
        <p:nvPicPr>
          <p:cNvPr id="11" name="Afbeelding 10">
            <a:extLst>
              <a:ext uri="{FF2B5EF4-FFF2-40B4-BE49-F238E27FC236}">
                <a16:creationId xmlns:a16="http://schemas.microsoft.com/office/drawing/2014/main" id="{F4B16125-FD76-4691-9FAC-8B112DB9ACAD}"/>
              </a:ext>
            </a:extLst>
          </p:cNvPr>
          <p:cNvPicPr>
            <a:picLocks noChangeAspect="1"/>
          </p:cNvPicPr>
          <p:nvPr/>
        </p:nvPicPr>
        <p:blipFill>
          <a:blip r:embed="rId4"/>
          <a:stretch>
            <a:fillRect/>
          </a:stretch>
        </p:blipFill>
        <p:spPr>
          <a:xfrm>
            <a:off x="555136" y="3429001"/>
            <a:ext cx="10195501" cy="2258734"/>
          </a:xfrm>
          <a:prstGeom prst="rect">
            <a:avLst/>
          </a:prstGeom>
        </p:spPr>
      </p:pic>
    </p:spTree>
    <p:extLst>
      <p:ext uri="{BB962C8B-B14F-4D97-AF65-F5344CB8AC3E}">
        <p14:creationId xmlns:p14="http://schemas.microsoft.com/office/powerpoint/2010/main" val="3737468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2304737" y="480331"/>
            <a:ext cx="7772400" cy="9281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pic>
        <p:nvPicPr>
          <p:cNvPr id="1026" name="Picture 2" descr="Afbeeldingsresultaat voor fourth industrial r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622" y="1550323"/>
            <a:ext cx="6556630" cy="4470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715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5B1BD80-5DF9-4E3A-A184-3A5F3FA59296}"/>
              </a:ext>
            </a:extLst>
          </p:cNvPr>
          <p:cNvPicPr>
            <a:picLocks noChangeAspect="1"/>
          </p:cNvPicPr>
          <p:nvPr/>
        </p:nvPicPr>
        <p:blipFill rotWithShape="1">
          <a:blip r:embed="rId3"/>
          <a:srcRect r="3087"/>
          <a:stretch/>
        </p:blipFill>
        <p:spPr>
          <a:xfrm>
            <a:off x="1784490" y="233083"/>
            <a:ext cx="8623020" cy="5818093"/>
          </a:xfrm>
          <a:prstGeom prst="rect">
            <a:avLst/>
          </a:prstGeom>
        </p:spPr>
      </p:pic>
      <p:sp>
        <p:nvSpPr>
          <p:cNvPr id="2" name="Tekstvak 1">
            <a:extLst>
              <a:ext uri="{FF2B5EF4-FFF2-40B4-BE49-F238E27FC236}">
                <a16:creationId xmlns:a16="http://schemas.microsoft.com/office/drawing/2014/main" id="{40538F44-9E36-42F3-BB66-83E7A1209D5C}"/>
              </a:ext>
            </a:extLst>
          </p:cNvPr>
          <p:cNvSpPr txBox="1"/>
          <p:nvPr/>
        </p:nvSpPr>
        <p:spPr>
          <a:xfrm>
            <a:off x="29831" y="1285103"/>
            <a:ext cx="1754659" cy="646331"/>
          </a:xfrm>
          <a:prstGeom prst="rect">
            <a:avLst/>
          </a:prstGeom>
          <a:noFill/>
        </p:spPr>
        <p:txBody>
          <a:bodyPr wrap="square" rtlCol="0">
            <a:spAutoFit/>
          </a:bodyPr>
          <a:lstStyle/>
          <a:p>
            <a:r>
              <a:rPr lang="nl-NL" b="1" dirty="0"/>
              <a:t>Manieren van denken:</a:t>
            </a:r>
          </a:p>
        </p:txBody>
      </p:sp>
    </p:spTree>
    <p:extLst>
      <p:ext uri="{BB962C8B-B14F-4D97-AF65-F5344CB8AC3E}">
        <p14:creationId xmlns:p14="http://schemas.microsoft.com/office/powerpoint/2010/main" val="2529635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E50AFD6-D41A-41E2-9C7F-40C3E7807743}"/>
              </a:ext>
            </a:extLst>
          </p:cNvPr>
          <p:cNvPicPr>
            <a:picLocks noChangeAspect="1"/>
          </p:cNvPicPr>
          <p:nvPr/>
        </p:nvPicPr>
        <p:blipFill>
          <a:blip r:embed="rId3"/>
          <a:stretch>
            <a:fillRect/>
          </a:stretch>
        </p:blipFill>
        <p:spPr>
          <a:xfrm>
            <a:off x="2612671" y="652382"/>
            <a:ext cx="6966657" cy="5553236"/>
          </a:xfrm>
          <a:prstGeom prst="rect">
            <a:avLst/>
          </a:prstGeom>
        </p:spPr>
      </p:pic>
    </p:spTree>
    <p:extLst>
      <p:ext uri="{BB962C8B-B14F-4D97-AF65-F5344CB8AC3E}">
        <p14:creationId xmlns:p14="http://schemas.microsoft.com/office/powerpoint/2010/main" val="3183710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2304737" y="480331"/>
            <a:ext cx="7772400" cy="9281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pic>
        <p:nvPicPr>
          <p:cNvPr id="2" name="Picture 2">
            <a:extLst>
              <a:ext uri="{FF2B5EF4-FFF2-40B4-BE49-F238E27FC236}">
                <a16:creationId xmlns:a16="http://schemas.microsoft.com/office/drawing/2014/main" id="{2B52A7A5-E8F7-4E4C-AA39-4712A1B508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1408431"/>
            <a:ext cx="8131946" cy="5421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949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2304737" y="480331"/>
            <a:ext cx="7772400" cy="9281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sp>
        <p:nvSpPr>
          <p:cNvPr id="4" name="Tekstvak 3"/>
          <p:cNvSpPr txBox="1"/>
          <p:nvPr/>
        </p:nvSpPr>
        <p:spPr>
          <a:xfrm>
            <a:off x="2378764" y="2187413"/>
            <a:ext cx="7624346" cy="3170099"/>
          </a:xfrm>
          <a:prstGeom prst="rect">
            <a:avLst/>
          </a:prstGeom>
          <a:noFill/>
        </p:spPr>
        <p:txBody>
          <a:bodyPr wrap="square" rtlCol="0">
            <a:spAutoFit/>
          </a:bodyPr>
          <a:lstStyle/>
          <a:p>
            <a:r>
              <a:rPr lang="nl-NL" sz="3200" b="1" dirty="0">
                <a:latin typeface="Corbel" panose="020B0503020204020204" pitchFamily="34" charset="0"/>
              </a:rPr>
              <a:t>“WE LEVEN NIET IN EEN TIJDPERK VAN </a:t>
            </a:r>
            <a:r>
              <a:rPr lang="nl-NL" sz="3200" b="1" dirty="0">
                <a:solidFill>
                  <a:schemeClr val="accent1">
                    <a:lumMod val="75000"/>
                  </a:schemeClr>
                </a:solidFill>
                <a:latin typeface="Corbel" panose="020B0503020204020204" pitchFamily="34" charset="0"/>
              </a:rPr>
              <a:t>VERANDERING</a:t>
            </a:r>
            <a:r>
              <a:rPr lang="nl-NL" sz="3200" b="1" dirty="0">
                <a:latin typeface="Corbel" panose="020B0503020204020204" pitchFamily="34" charset="0"/>
              </a:rPr>
              <a:t>, </a:t>
            </a:r>
          </a:p>
          <a:p>
            <a:r>
              <a:rPr lang="nl-NL" sz="3200" b="1" dirty="0">
                <a:latin typeface="Corbel" panose="020B0503020204020204" pitchFamily="34" charset="0"/>
              </a:rPr>
              <a:t>MAAR IN EEN VERANDERING VAN </a:t>
            </a:r>
            <a:r>
              <a:rPr lang="nl-NL" sz="3200" b="1" dirty="0">
                <a:solidFill>
                  <a:schemeClr val="accent1">
                    <a:lumMod val="75000"/>
                  </a:schemeClr>
                </a:solidFill>
                <a:latin typeface="Corbel" panose="020B0503020204020204" pitchFamily="34" charset="0"/>
              </a:rPr>
              <a:t>TIJDPERK</a:t>
            </a:r>
            <a:r>
              <a:rPr lang="nl-NL" sz="3200" b="1" dirty="0">
                <a:latin typeface="Corbel" panose="020B0503020204020204" pitchFamily="34" charset="0"/>
              </a:rPr>
              <a:t>”</a:t>
            </a:r>
          </a:p>
          <a:p>
            <a:endParaRPr lang="nl-NL" sz="3600" b="1" dirty="0">
              <a:latin typeface="Corbel" panose="020B0503020204020204" pitchFamily="34" charset="0"/>
            </a:endParaRPr>
          </a:p>
          <a:p>
            <a:r>
              <a:rPr lang="nl-NL" sz="3600" dirty="0">
                <a:solidFill>
                  <a:schemeClr val="bg1">
                    <a:lumMod val="50000"/>
                  </a:schemeClr>
                </a:solidFill>
                <a:latin typeface="Corbel" panose="020B0503020204020204" pitchFamily="34" charset="0"/>
              </a:rPr>
              <a:t>Jan Rotmans</a:t>
            </a:r>
          </a:p>
        </p:txBody>
      </p:sp>
    </p:spTree>
    <p:extLst>
      <p:ext uri="{BB962C8B-B14F-4D97-AF65-F5344CB8AC3E}">
        <p14:creationId xmlns:p14="http://schemas.microsoft.com/office/powerpoint/2010/main" val="1123438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CGV1tNBoeU?list=PLL5qyT4Pky9ic92ZQkX161b2Ybua-jFbH"/>
          <p:cNvPicPr>
            <a:picLocks noRot="1" noChangeAspect="1"/>
          </p:cNvPicPr>
          <p:nvPr>
            <a:videoFile r:link="rId1"/>
          </p:nvPr>
        </p:nvPicPr>
        <p:blipFill>
          <a:blip r:embed="rId3"/>
          <a:stretch>
            <a:fillRect/>
          </a:stretch>
        </p:blipFill>
        <p:spPr>
          <a:xfrm>
            <a:off x="2200141" y="1408431"/>
            <a:ext cx="8244625" cy="4637602"/>
          </a:xfrm>
          <a:prstGeom prst="rect">
            <a:avLst/>
          </a:prstGeom>
        </p:spPr>
      </p:pic>
      <p:sp>
        <p:nvSpPr>
          <p:cNvPr id="5" name="Titel 1"/>
          <p:cNvSpPr txBox="1">
            <a:spLocks noGrp="1"/>
          </p:cNvSpPr>
          <p:nvPr>
            <p:ph type="title"/>
          </p:nvPr>
        </p:nvSpPr>
        <p:spPr>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spTree>
    <p:extLst>
      <p:ext uri="{BB962C8B-B14F-4D97-AF65-F5344CB8AC3E}">
        <p14:creationId xmlns:p14="http://schemas.microsoft.com/office/powerpoint/2010/main" val="2445124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noGrp="1"/>
          </p:cNvSpPr>
          <p:nvPr>
            <p:ph type="title"/>
          </p:nvPr>
        </p:nvSpPr>
        <p:spPr>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a:t>
            </a:r>
            <a:r>
              <a:rPr lang="nl-NL" sz="4800" b="1">
                <a:solidFill>
                  <a:schemeClr val="tx2">
                    <a:lumMod val="75000"/>
                  </a:schemeClr>
                </a:solidFill>
                <a:latin typeface="Agency FB" panose="020B0503020202020204" pitchFamily="34" charset="0"/>
              </a:rPr>
              <a:t>4</a:t>
            </a:r>
            <a:r>
              <a:rPr lang="nl-NL" sz="4800" b="1" baseline="30000">
                <a:solidFill>
                  <a:schemeClr val="tx2">
                    <a:lumMod val="75000"/>
                  </a:schemeClr>
                </a:solidFill>
                <a:latin typeface="Agency FB" panose="020B0503020202020204" pitchFamily="34" charset="0"/>
              </a:rPr>
              <a:t>e</a:t>
            </a:r>
            <a:r>
              <a:rPr lang="nl-NL" sz="4800" b="1">
                <a:solidFill>
                  <a:schemeClr val="tx2">
                    <a:lumMod val="75000"/>
                  </a:schemeClr>
                </a:solidFill>
                <a:latin typeface="Agency FB" panose="020B0503020202020204" pitchFamily="34" charset="0"/>
              </a:rPr>
              <a:t> (en 5</a:t>
            </a:r>
            <a:r>
              <a:rPr lang="nl-NL" sz="4800" b="1" baseline="30000">
                <a:solidFill>
                  <a:schemeClr val="tx2">
                    <a:lumMod val="75000"/>
                  </a:schemeClr>
                </a:solidFill>
                <a:latin typeface="Agency FB" panose="020B0503020202020204" pitchFamily="34" charset="0"/>
              </a:rPr>
              <a:t>e</a:t>
            </a:r>
            <a:r>
              <a:rPr lang="nl-NL" sz="4800" b="1">
                <a:solidFill>
                  <a:schemeClr val="tx2">
                    <a:lumMod val="75000"/>
                  </a:schemeClr>
                </a:solidFill>
                <a:latin typeface="Agency FB" panose="020B0503020202020204" pitchFamily="34" charset="0"/>
              </a:rPr>
              <a:t>) industriële </a:t>
            </a:r>
            <a:r>
              <a:rPr lang="nl-NL" sz="4800" b="1" dirty="0">
                <a:solidFill>
                  <a:schemeClr val="tx2">
                    <a:lumMod val="75000"/>
                  </a:schemeClr>
                </a:solidFill>
                <a:latin typeface="Agency FB" panose="020B0503020202020204" pitchFamily="34" charset="0"/>
              </a:rPr>
              <a:t>revolutie</a:t>
            </a:r>
          </a:p>
        </p:txBody>
      </p:sp>
      <p:pic>
        <p:nvPicPr>
          <p:cNvPr id="1026" name="Picture 2" descr="Blog | Will the 5th Industrial Revolution be the next Renaissance?">
            <a:extLst>
              <a:ext uri="{FF2B5EF4-FFF2-40B4-BE49-F238E27FC236}">
                <a16:creationId xmlns:a16="http://schemas.microsoft.com/office/drawing/2014/main" id="{D42AFE00-746D-DDD1-D80B-56741D3BEE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5516"/>
          <a:stretch/>
        </p:blipFill>
        <p:spPr bwMode="auto">
          <a:xfrm>
            <a:off x="372986" y="1761591"/>
            <a:ext cx="1926329" cy="40177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log | Will the 5th Industrial Revolution be the next Renaissance?">
            <a:extLst>
              <a:ext uri="{FF2B5EF4-FFF2-40B4-BE49-F238E27FC236}">
                <a16:creationId xmlns:a16="http://schemas.microsoft.com/office/drawing/2014/main" id="{757C1295-E98C-8FCC-F631-1D2CBCCBA5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484" r="50000"/>
          <a:stretch/>
        </p:blipFill>
        <p:spPr bwMode="auto">
          <a:xfrm>
            <a:off x="2299315" y="1690688"/>
            <a:ext cx="2042992" cy="40886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log | Will the 5th Industrial Revolution be the next Renaissance?">
            <a:extLst>
              <a:ext uri="{FF2B5EF4-FFF2-40B4-BE49-F238E27FC236}">
                <a16:creationId xmlns:a16="http://schemas.microsoft.com/office/drawing/2014/main" id="{552A39F2-26E8-0148-DB12-83347811BC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r="23452"/>
          <a:stretch/>
        </p:blipFill>
        <p:spPr bwMode="auto">
          <a:xfrm>
            <a:off x="4342307" y="1700505"/>
            <a:ext cx="2079852" cy="400075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ep 13">
            <a:extLst>
              <a:ext uri="{FF2B5EF4-FFF2-40B4-BE49-F238E27FC236}">
                <a16:creationId xmlns:a16="http://schemas.microsoft.com/office/drawing/2014/main" id="{C1E6830E-091F-9169-526E-44023CE256BD}"/>
              </a:ext>
            </a:extLst>
          </p:cNvPr>
          <p:cNvGrpSpPr/>
          <p:nvPr/>
        </p:nvGrpSpPr>
        <p:grpSpPr>
          <a:xfrm>
            <a:off x="7315200" y="1807124"/>
            <a:ext cx="4190554" cy="3173244"/>
            <a:chOff x="7315200" y="1807124"/>
            <a:chExt cx="4190554" cy="3173244"/>
          </a:xfrm>
        </p:grpSpPr>
        <p:grpSp>
          <p:nvGrpSpPr>
            <p:cNvPr id="13" name="Groep 12">
              <a:extLst>
                <a:ext uri="{FF2B5EF4-FFF2-40B4-BE49-F238E27FC236}">
                  <a16:creationId xmlns:a16="http://schemas.microsoft.com/office/drawing/2014/main" id="{93A60C2F-E934-6FA7-845A-2E89A4DE7361}"/>
                </a:ext>
              </a:extLst>
            </p:cNvPr>
            <p:cNvGrpSpPr/>
            <p:nvPr/>
          </p:nvGrpSpPr>
          <p:grpSpPr>
            <a:xfrm>
              <a:off x="8344080" y="1807124"/>
              <a:ext cx="3161674" cy="3173244"/>
              <a:chOff x="8344080" y="1807124"/>
              <a:chExt cx="3161674" cy="3173244"/>
            </a:xfrm>
          </p:grpSpPr>
          <p:pic>
            <p:nvPicPr>
              <p:cNvPr id="1028" name="Picture 4" descr="Industry 5.0 | Industry 5.0 Strategy | Industry 5.0 Technologies">
                <a:extLst>
                  <a:ext uri="{FF2B5EF4-FFF2-40B4-BE49-F238E27FC236}">
                    <a16:creationId xmlns:a16="http://schemas.microsoft.com/office/drawing/2014/main" id="{7273E5DD-6652-A616-3D31-47B966507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4080" y="2219416"/>
                <a:ext cx="3161674" cy="2760952"/>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6B8AA6B2-59A4-CB8D-615C-F8D05122DBCB}"/>
                  </a:ext>
                </a:extLst>
              </p:cNvPr>
              <p:cNvSpPr txBox="1"/>
              <p:nvPr/>
            </p:nvSpPr>
            <p:spPr>
              <a:xfrm>
                <a:off x="8647687" y="1807124"/>
                <a:ext cx="1056442" cy="1015663"/>
              </a:xfrm>
              <a:prstGeom prst="rect">
                <a:avLst/>
              </a:prstGeom>
              <a:noFill/>
            </p:spPr>
            <p:txBody>
              <a:bodyPr wrap="square" rtlCol="0">
                <a:spAutoFit/>
              </a:bodyPr>
              <a:lstStyle/>
              <a:p>
                <a:r>
                  <a:rPr lang="nl-NL" dirty="0">
                    <a:solidFill>
                      <a:schemeClr val="accent6">
                        <a:lumMod val="75000"/>
                      </a:schemeClr>
                    </a:solidFill>
                  </a:rPr>
                  <a:t>5</a:t>
                </a:r>
                <a:r>
                  <a:rPr lang="nl-NL" baseline="30000" dirty="0">
                    <a:solidFill>
                      <a:schemeClr val="accent6">
                        <a:lumMod val="75000"/>
                      </a:schemeClr>
                    </a:solidFill>
                  </a:rPr>
                  <a:t>TH</a:t>
                </a:r>
              </a:p>
              <a:p>
                <a:r>
                  <a:rPr lang="nl-NL" sz="1050" dirty="0">
                    <a:solidFill>
                      <a:schemeClr val="accent6">
                        <a:lumMod val="75000"/>
                      </a:schemeClr>
                    </a:solidFill>
                  </a:rPr>
                  <a:t>INDUSTRIAL </a:t>
                </a:r>
              </a:p>
              <a:p>
                <a:r>
                  <a:rPr lang="nl-NL" sz="1050" dirty="0">
                    <a:solidFill>
                      <a:schemeClr val="accent6">
                        <a:lumMod val="75000"/>
                      </a:schemeClr>
                    </a:solidFill>
                  </a:rPr>
                  <a:t>REVOLUTION</a:t>
                </a:r>
              </a:p>
              <a:p>
                <a:endParaRPr lang="nl-NL" sz="1050" dirty="0">
                  <a:solidFill>
                    <a:schemeClr val="accent6">
                      <a:lumMod val="75000"/>
                    </a:schemeClr>
                  </a:solidFill>
                </a:endParaRPr>
              </a:p>
              <a:p>
                <a:r>
                  <a:rPr lang="nl-NL" sz="1050" dirty="0">
                    <a:solidFill>
                      <a:schemeClr val="accent6">
                        <a:lumMod val="75000"/>
                      </a:schemeClr>
                    </a:solidFill>
                  </a:rPr>
                  <a:t>2020</a:t>
                </a:r>
              </a:p>
            </p:txBody>
          </p:sp>
        </p:grpSp>
        <p:pic>
          <p:nvPicPr>
            <p:cNvPr id="6" name="Picture 2" descr="Blog | Will the 5th Industrial Revolution be the next Renaissance?">
              <a:extLst>
                <a:ext uri="{FF2B5EF4-FFF2-40B4-BE49-F238E27FC236}">
                  <a16:creationId xmlns:a16="http://schemas.microsoft.com/office/drawing/2014/main" id="{DAAAE9CD-F561-4FEE-E49A-EB669C96E9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11" t="86073" r="64505" b="1493"/>
            <a:stretch/>
          </p:blipFill>
          <p:spPr bwMode="auto">
            <a:xfrm flipV="1">
              <a:off x="7315200" y="2219416"/>
              <a:ext cx="1917578" cy="541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ep 10">
            <a:extLst>
              <a:ext uri="{FF2B5EF4-FFF2-40B4-BE49-F238E27FC236}">
                <a16:creationId xmlns:a16="http://schemas.microsoft.com/office/drawing/2014/main" id="{A0FC33C2-064B-A8A0-03D8-F758D897D962}"/>
              </a:ext>
            </a:extLst>
          </p:cNvPr>
          <p:cNvGrpSpPr/>
          <p:nvPr/>
        </p:nvGrpSpPr>
        <p:grpSpPr>
          <a:xfrm>
            <a:off x="6420810" y="1663932"/>
            <a:ext cx="1853179" cy="4035163"/>
            <a:chOff x="6420810" y="1663932"/>
            <a:chExt cx="1853179" cy="4035163"/>
          </a:xfrm>
        </p:grpSpPr>
        <p:pic>
          <p:nvPicPr>
            <p:cNvPr id="4" name="Picture 2" descr="Blog | Will the 5th Industrial Revolution be the next Renaissance?">
              <a:extLst>
                <a:ext uri="{FF2B5EF4-FFF2-40B4-BE49-F238E27FC236}">
                  <a16:creationId xmlns:a16="http://schemas.microsoft.com/office/drawing/2014/main" id="{9177F166-167B-29AD-369D-2BAFABEFC6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548"/>
            <a:stretch/>
          </p:blipFill>
          <p:spPr bwMode="auto">
            <a:xfrm>
              <a:off x="6420810" y="1663932"/>
              <a:ext cx="1853179" cy="4035163"/>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a:extLst>
                <a:ext uri="{FF2B5EF4-FFF2-40B4-BE49-F238E27FC236}">
                  <a16:creationId xmlns:a16="http://schemas.microsoft.com/office/drawing/2014/main" id="{0EC5E150-FE83-0C99-6F7C-ED8468093480}"/>
                </a:ext>
              </a:extLst>
            </p:cNvPr>
            <p:cNvSpPr/>
            <p:nvPr/>
          </p:nvSpPr>
          <p:spPr>
            <a:xfrm>
              <a:off x="7324078" y="1761591"/>
              <a:ext cx="45719" cy="999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75707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5" ma:contentTypeDescription="Een nieuw document maken." ma:contentTypeScope="" ma:versionID="b705bd57771d5b5977f7919ee309c30f">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05c3486ec18a18b1f535a3b94463eec2"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 ds:uri="c6f82ce1-f6df-49a5-8b49-cf8409a27aa4"/>
    <ds:schemaRef ds:uri="2c4f0c93-2979-4f27-aab2-70de95932352"/>
    <ds:schemaRef ds:uri="c67c63a5-6c7f-42bb-9d17-0feff5816463"/>
    <ds:schemaRef ds:uri="c20cf8ba-b598-4d03-85bf-01d90a2844ae"/>
  </ds:schemaRefs>
</ds:datastoreItem>
</file>

<file path=customXml/itemProps2.xml><?xml version="1.0" encoding="utf-8"?>
<ds:datastoreItem xmlns:ds="http://schemas.openxmlformats.org/officeDocument/2006/customXml" ds:itemID="{30040928-7030-41FD-A7E3-6B042C2933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583B6F-241B-4752-BA3F-65607B61D5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645</TotalTime>
  <Words>958</Words>
  <Application>Microsoft Office PowerPoint</Application>
  <PresentationFormat>Breedbeeld</PresentationFormat>
  <Paragraphs>92</Paragraphs>
  <Slides>20</Slides>
  <Notes>13</Notes>
  <HiddenSlides>0</HiddenSlides>
  <MMClips>2</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20</vt:i4>
      </vt:variant>
    </vt:vector>
  </HeadingPairs>
  <TitlesOfParts>
    <vt:vector size="27" baseType="lpstr">
      <vt:lpstr>Agency FB</vt:lpstr>
      <vt:lpstr>Arial</vt:lpstr>
      <vt:lpstr>Calibri</vt:lpstr>
      <vt:lpstr>Calibri Light</vt:lpstr>
      <vt:lpstr>Corbel</vt:lpstr>
      <vt:lpstr>Wingdings</vt:lpstr>
      <vt:lpstr>Kantoorthema</vt:lpstr>
      <vt:lpstr>PowerPoint-presentatie</vt:lpstr>
      <vt:lpstr>De 4e industriële revolutie </vt:lpstr>
      <vt:lpstr>PowerPoint-presentatie</vt:lpstr>
      <vt:lpstr>PowerPoint-presentatie</vt:lpstr>
      <vt:lpstr>PowerPoint-presentatie</vt:lpstr>
      <vt:lpstr>PowerPoint-presentatie</vt:lpstr>
      <vt:lpstr>PowerPoint-presentatie</vt:lpstr>
      <vt:lpstr>De 4e industriële revolutie</vt:lpstr>
      <vt:lpstr>De 4e (en 5e) industriële revolutie</vt:lpstr>
      <vt:lpstr>De 4e industriële revolutie</vt:lpstr>
      <vt:lpstr>De 4e industriële revolutie</vt:lpstr>
      <vt:lpstr>De 4e industriële revolutie</vt:lpstr>
      <vt:lpstr>De 4e industriële revolutie</vt:lpstr>
      <vt:lpstr>De 4e industriële revolutie</vt:lpstr>
      <vt:lpstr>De 4e industriële revolutie</vt:lpstr>
      <vt:lpstr>De 4e industriële revolutie</vt:lpstr>
      <vt:lpstr>De 4e industriële revolutie</vt:lpstr>
      <vt:lpstr>De 4e industriële revolutie</vt:lpstr>
      <vt:lpstr>De 4e industriële revolutie</vt:lpstr>
      <vt:lpstr>De 4e industriële revolutie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Steven Linkels</cp:lastModifiedBy>
  <cp:revision>12</cp:revision>
  <dcterms:created xsi:type="dcterms:W3CDTF">2021-07-07T07:37:45Z</dcterms:created>
  <dcterms:modified xsi:type="dcterms:W3CDTF">2024-02-21T09:42:08Z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ies>
</file>