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71" r:id="rId4"/>
    <p:sldId id="272" r:id="rId5"/>
    <p:sldId id="266" r:id="rId6"/>
    <p:sldId id="269"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C4D236"/>
    <a:srgbClr val="8DA375"/>
    <a:srgbClr val="C1CF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79"/>
    <p:restoredTop sz="75735" autoAdjust="0"/>
  </p:normalViewPr>
  <p:slideViewPr>
    <p:cSldViewPr snapToGrid="0" snapToObjects="1">
      <p:cViewPr varScale="1">
        <p:scale>
          <a:sx n="58" d="100"/>
          <a:sy n="58" d="100"/>
        </p:scale>
        <p:origin x="-84" y="-9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1DB13-8B38-B042-8945-119E2A2B7D54}" type="datetimeFigureOut">
              <a:rPr lang="en-US" smtClean="0"/>
              <a:t>6/14/2017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A12D4-6A2B-9E46-B80F-705C9EA321AF}" type="slidenum">
              <a:rPr lang="en-US" smtClean="0"/>
              <a:t>‹#›</a:t>
            </a:fld>
            <a:endParaRPr lang="en-US"/>
          </a:p>
        </p:txBody>
      </p:sp>
    </p:spTree>
    <p:extLst>
      <p:ext uri="{BB962C8B-B14F-4D97-AF65-F5344CB8AC3E}">
        <p14:creationId xmlns:p14="http://schemas.microsoft.com/office/powerpoint/2010/main" val="3757645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kern="1200" dirty="0" smtClean="0">
                <a:solidFill>
                  <a:schemeClr val="tx1"/>
                </a:solidFill>
                <a:effectLst/>
                <a:latin typeface="+mn-lt"/>
                <a:ea typeface="+mn-ea"/>
                <a:cs typeface="+mn-cs"/>
              </a:rPr>
              <a:t>Het </a:t>
            </a:r>
            <a:r>
              <a:rPr lang="en-GB" sz="1200" kern="1200" dirty="0" err="1" smtClean="0">
                <a:solidFill>
                  <a:schemeClr val="tx1"/>
                </a:solidFill>
                <a:effectLst/>
                <a:latin typeface="+mn-lt"/>
                <a:ea typeface="+mn-ea"/>
                <a:cs typeface="+mn-cs"/>
              </a:rPr>
              <a:t>doel</a:t>
            </a:r>
            <a:r>
              <a:rPr lang="en-GB" sz="1200" kern="1200" dirty="0" smtClean="0">
                <a:solidFill>
                  <a:schemeClr val="tx1"/>
                </a:solidFill>
                <a:effectLst/>
                <a:latin typeface="+mn-lt"/>
                <a:ea typeface="+mn-ea"/>
                <a:cs typeface="+mn-cs"/>
              </a:rPr>
              <a:t> van </a:t>
            </a:r>
            <a:r>
              <a:rPr lang="en-GB" sz="1200" kern="1200" dirty="0" err="1" smtClean="0">
                <a:solidFill>
                  <a:schemeClr val="tx1"/>
                </a:solidFill>
                <a:effectLst/>
                <a:latin typeface="+mn-lt"/>
                <a:ea typeface="+mn-ea"/>
                <a:cs typeface="+mn-cs"/>
              </a:rPr>
              <a:t>deze</a:t>
            </a:r>
            <a:r>
              <a:rPr lang="en-GB" sz="1200" kern="1200" dirty="0" smtClean="0">
                <a:solidFill>
                  <a:schemeClr val="tx1"/>
                </a:solidFill>
                <a:effectLst/>
                <a:latin typeface="+mn-lt"/>
                <a:ea typeface="+mn-ea"/>
                <a:cs typeface="+mn-cs"/>
              </a:rPr>
              <a:t> tool is om </a:t>
            </a:r>
            <a:r>
              <a:rPr lang="en-GB" sz="1200" kern="1200" dirty="0" err="1" smtClean="0">
                <a:solidFill>
                  <a:schemeClr val="tx1"/>
                </a:solidFill>
                <a:effectLst/>
                <a:latin typeface="+mn-lt"/>
                <a:ea typeface="+mn-ea"/>
                <a:cs typeface="+mn-cs"/>
              </a:rPr>
              <a:t>typen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vragen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identificeren</a:t>
            </a:r>
            <a:r>
              <a:rPr lang="en-GB" sz="1200" kern="1200" dirty="0" smtClean="0">
                <a:solidFill>
                  <a:schemeClr val="tx1"/>
                </a:solidFill>
                <a:effectLst/>
                <a:latin typeface="+mn-lt"/>
                <a:ea typeface="+mn-ea"/>
                <a:cs typeface="+mn-cs"/>
              </a:rPr>
              <a:t> die </a:t>
            </a:r>
            <a:r>
              <a:rPr lang="en-GB" sz="1200" kern="1200" dirty="0" err="1" smtClean="0">
                <a:solidFill>
                  <a:schemeClr val="tx1"/>
                </a:solidFill>
                <a:effectLst/>
                <a:latin typeface="+mn-lt"/>
                <a:ea typeface="+mn-ea"/>
                <a:cs typeface="+mn-cs"/>
              </a:rPr>
              <a:t>nuttig</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zijn</a:t>
            </a:r>
            <a:r>
              <a:rPr lang="en-GB" sz="1200" kern="1200" dirty="0" smtClean="0">
                <a:solidFill>
                  <a:schemeClr val="tx1"/>
                </a:solidFill>
                <a:effectLst/>
                <a:latin typeface="+mn-lt"/>
                <a:ea typeface="+mn-ea"/>
                <a:cs typeface="+mn-cs"/>
              </a:rPr>
              <a:t> om </a:t>
            </a:r>
            <a:r>
              <a:rPr lang="en-GB" sz="1200" kern="1200" dirty="0" err="1" smtClean="0">
                <a:solidFill>
                  <a:schemeClr val="tx1"/>
                </a:solidFill>
                <a:effectLst/>
                <a:latin typeface="+mn-lt"/>
                <a:ea typeface="+mn-ea"/>
                <a:cs typeface="+mn-cs"/>
              </a:rPr>
              <a:t>onderzoekend</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leren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te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ondersteunen</a:t>
            </a:r>
            <a:r>
              <a:rPr lang="en-GB" sz="1200" kern="1200" baseline="0" dirty="0" smtClean="0">
                <a:solidFill>
                  <a:schemeClr val="tx1"/>
                </a:solidFill>
                <a:effectLst/>
                <a:latin typeface="+mn-lt"/>
                <a:ea typeface="+mn-ea"/>
                <a:cs typeface="+mn-cs"/>
              </a:rPr>
              <a:t> in </a:t>
            </a:r>
            <a:r>
              <a:rPr lang="en-GB" sz="1200" kern="1200" baseline="0" dirty="0" err="1" smtClean="0">
                <a:solidFill>
                  <a:schemeClr val="tx1"/>
                </a:solidFill>
                <a:effectLst/>
                <a:latin typeface="+mn-lt"/>
                <a:ea typeface="+mn-ea"/>
                <a:cs typeface="+mn-cs"/>
              </a:rPr>
              <a:t>natuurwetenschappen</a:t>
            </a:r>
            <a:r>
              <a:rPr lang="en-GB" sz="1200" kern="1200" baseline="0" dirty="0" smtClean="0">
                <a:solidFill>
                  <a:schemeClr val="tx1"/>
                </a:solidFill>
                <a:effectLst/>
                <a:latin typeface="+mn-lt"/>
                <a:ea typeface="+mn-ea"/>
                <a:cs typeface="+mn-cs"/>
              </a:rPr>
              <a:t>.</a:t>
            </a:r>
          </a:p>
          <a:p>
            <a:pPr fontAlgn="base"/>
            <a:endParaRPr lang="nl-NL" sz="1200" kern="1200" dirty="0" smtClean="0">
              <a:solidFill>
                <a:schemeClr val="tx1"/>
              </a:solidFill>
              <a:effectLst/>
              <a:latin typeface="+mn-lt"/>
              <a:ea typeface="+mn-ea"/>
              <a:cs typeface="+mn-cs"/>
            </a:endParaRPr>
          </a:p>
          <a:p>
            <a:pPr fontAlgn="base"/>
            <a:r>
              <a:rPr lang="nl-NL" sz="1200" kern="1200" dirty="0" smtClean="0">
                <a:solidFill>
                  <a:schemeClr val="tx1"/>
                </a:solidFill>
                <a:effectLst/>
                <a:latin typeface="+mn-lt"/>
                <a:ea typeface="+mn-ea"/>
                <a:cs typeface="+mn-cs"/>
              </a:rPr>
              <a:t>Docenten werken eerst in kleine groepen om hun ideeën te delen en vervolgens komt de hele groep samen voor een bespreking</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2</a:t>
            </a:fld>
            <a:endParaRPr lang="en-US"/>
          </a:p>
        </p:txBody>
      </p:sp>
    </p:spTree>
    <p:extLst>
      <p:ext uri="{BB962C8B-B14F-4D97-AF65-F5344CB8AC3E}">
        <p14:creationId xmlns:p14="http://schemas.microsoft.com/office/powerpoint/2010/main" val="3011429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Vraag de docenten om in groepjes te werken en hun ideeën te delen over het verbeteren van het stellen van vragen in de les aan het begin van een activiteit.</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Gebruik deze vragen als opstart. </a:t>
            </a:r>
            <a:br>
              <a:rPr lang="nl-NL" sz="1200" kern="1200" dirty="0" smtClean="0">
                <a:solidFill>
                  <a:schemeClr val="tx1"/>
                </a:solidFill>
                <a:effectLst/>
                <a:latin typeface="+mn-lt"/>
                <a:ea typeface="+mn-ea"/>
                <a:cs typeface="+mn-cs"/>
              </a:rPr>
            </a:br>
            <a:r>
              <a:rPr lang="nl-NL" sz="1200" kern="1200" dirty="0" smtClean="0">
                <a:solidFill>
                  <a:schemeClr val="tx1"/>
                </a:solidFill>
                <a:effectLst/>
                <a:latin typeface="+mn-lt"/>
                <a:ea typeface="+mn-ea"/>
                <a:cs typeface="+mn-cs"/>
              </a:rPr>
              <a:t>1. Hoe kunnen we de wachttijd vergroten om zo meer leerlingen na te laten denken en de kans te geven om te reageren? </a:t>
            </a:r>
            <a:br>
              <a:rPr lang="nl-NL" sz="1200" kern="1200" dirty="0" smtClean="0">
                <a:solidFill>
                  <a:schemeClr val="tx1"/>
                </a:solidFill>
                <a:effectLst/>
                <a:latin typeface="+mn-lt"/>
                <a:ea typeface="+mn-ea"/>
                <a:cs typeface="+mn-cs"/>
              </a:rPr>
            </a:br>
            <a:r>
              <a:rPr lang="nl-NL" sz="1200" kern="1200" dirty="0" smtClean="0">
                <a:solidFill>
                  <a:schemeClr val="tx1"/>
                </a:solidFill>
                <a:effectLst/>
                <a:latin typeface="+mn-lt"/>
                <a:ea typeface="+mn-ea"/>
                <a:cs typeface="+mn-cs"/>
              </a:rPr>
              <a:t>2. Welke vragen kunnen het best gebruikt worden bij leerlingen wanneer ze beginnen aan een opdracht of onderwerp binnen de natuurwetenschappen? </a:t>
            </a:r>
            <a:br>
              <a:rPr lang="nl-NL" sz="1200" kern="1200" dirty="0" smtClean="0">
                <a:solidFill>
                  <a:schemeClr val="tx1"/>
                </a:solidFill>
                <a:effectLst/>
                <a:latin typeface="+mn-lt"/>
                <a:ea typeface="+mn-ea"/>
                <a:cs typeface="+mn-cs"/>
              </a:rPr>
            </a:br>
            <a:r>
              <a:rPr lang="nl-NL" sz="1200" kern="1200" dirty="0" smtClean="0">
                <a:solidFill>
                  <a:schemeClr val="tx1"/>
                </a:solidFill>
                <a:effectLst/>
                <a:latin typeface="+mn-lt"/>
                <a:ea typeface="+mn-ea"/>
                <a:cs typeface="+mn-cs"/>
              </a:rPr>
              <a:t>3. Hoe betrekt u alle leerlingen bij het denkproces? </a:t>
            </a:r>
            <a:br>
              <a:rPr lang="nl-NL" sz="1200" kern="1200" dirty="0" smtClean="0">
                <a:solidFill>
                  <a:schemeClr val="tx1"/>
                </a:solidFill>
                <a:effectLst/>
                <a:latin typeface="+mn-lt"/>
                <a:ea typeface="+mn-ea"/>
                <a:cs typeface="+mn-cs"/>
              </a:rPr>
            </a:br>
            <a:r>
              <a:rPr lang="nl-NL" sz="1200" kern="1200" dirty="0" smtClean="0">
                <a:solidFill>
                  <a:schemeClr val="tx1"/>
                </a:solidFill>
                <a:effectLst/>
                <a:latin typeface="+mn-lt"/>
                <a:ea typeface="+mn-ea"/>
                <a:cs typeface="+mn-cs"/>
              </a:rPr>
              <a:t>4. Hoe reageert u naar leerlingen tijdens deze speciale ‘denktijd'? Prijst u ze, of bent u neutraal in uw reacties? </a:t>
            </a:r>
            <a:br>
              <a:rPr lang="nl-NL" sz="1200" kern="1200" dirty="0" smtClean="0">
                <a:solidFill>
                  <a:schemeClr val="tx1"/>
                </a:solidFill>
                <a:effectLst/>
                <a:latin typeface="+mn-lt"/>
                <a:ea typeface="+mn-ea"/>
                <a:cs typeface="+mn-cs"/>
              </a:rPr>
            </a:br>
            <a:r>
              <a:rPr lang="nl-NL" sz="1200" kern="1200" dirty="0" smtClean="0">
                <a:solidFill>
                  <a:schemeClr val="tx1"/>
                </a:solidFill>
                <a:effectLst/>
                <a:latin typeface="+mn-lt"/>
                <a:ea typeface="+mn-ea"/>
                <a:cs typeface="+mn-cs"/>
              </a:rPr>
              <a:t>5. Wat zijn de voor- en nadelen aan het inplannen van tijd voor het bevorderen van het denkproces in een natuurwetenschappelijke les?</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Laat docenten hun ideeën noteren.</a:t>
            </a:r>
            <a:endParaRPr lang="nl-NL"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3</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C6A12D4-6A2B-9E46-B80F-705C9EA321AF}" type="slidenum">
              <a:rPr lang="en-US" smtClean="0"/>
              <a:t>4</a:t>
            </a:fld>
            <a:endParaRPr lang="en-US"/>
          </a:p>
        </p:txBody>
      </p:sp>
    </p:spTree>
    <p:extLst>
      <p:ext uri="{BB962C8B-B14F-4D97-AF65-F5344CB8AC3E}">
        <p14:creationId xmlns:p14="http://schemas.microsoft.com/office/powerpoint/2010/main" val="873602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Roep nu de groep bijeen en deel de reacties vanuit de groepen.</a:t>
            </a:r>
          </a:p>
          <a:p>
            <a:r>
              <a:rPr lang="nl-NL" sz="1200" kern="1200" dirty="0" smtClean="0">
                <a:solidFill>
                  <a:schemeClr val="tx1"/>
                </a:solidFill>
                <a:effectLst/>
                <a:latin typeface="+mn-lt"/>
                <a:ea typeface="+mn-ea"/>
                <a:cs typeface="+mn-cs"/>
              </a:rPr>
              <a:t> Wat zijn de belangrijkste punten? Denk na over de uitdagingen en voordelen van het inzetten van vragen op deze manier.</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In het verleden hebben docenten gezegd: het voelt gemaakt, het neemt veel tijd in beslag, het is lastig om stil te blijven, je ziet de kinderen nadenken, meer leerlingen zijn betrokken, ik prijs het 'goede' (de juiste reactie) antwoord niet meer dus alle kinderen blijven nadenken, ik kan elk kind vragen naar de ideeën van de groep.</a:t>
            </a:r>
          </a:p>
          <a:p>
            <a:endParaRPr lang="en-US" sz="1200" kern="1200" dirty="0" smtClean="0">
              <a:solidFill>
                <a:schemeClr val="tx1"/>
              </a:solidFill>
              <a:effectLst/>
              <a:latin typeface="+mn-lt"/>
              <a:ea typeface="+mn-ea"/>
              <a:cs typeface="+mn-cs"/>
            </a:endParaRPr>
          </a:p>
          <a:p>
            <a:r>
              <a:rPr lang="en-GB" sz="1200" kern="1200" dirty="0" err="1" smtClean="0">
                <a:solidFill>
                  <a:schemeClr val="tx1"/>
                </a:solidFill>
                <a:effectLst/>
                <a:latin typeface="+mn-lt"/>
                <a:ea typeface="+mn-ea"/>
                <a:cs typeface="+mn-cs"/>
              </a:rPr>
              <a:t>Nodig</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groep</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uit</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hierop</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te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reageren</a:t>
            </a:r>
            <a:r>
              <a:rPr lang="en-GB"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5</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nl-NL" sz="1200" kern="1200" dirty="0" smtClean="0">
                <a:solidFill>
                  <a:schemeClr val="tx1"/>
                </a:solidFill>
                <a:effectLst/>
                <a:latin typeface="+mn-lt"/>
                <a:ea typeface="+mn-ea"/>
                <a:cs typeface="+mn-cs"/>
              </a:rPr>
              <a:t>Docenten dienen aangemoedigd te worden om na te denken over een les die ze willen gaan geven en hoe ze het ingeplande stellen van vragen zo kunnen inrichten dat het OL ondersteunt. </a:t>
            </a:r>
            <a:r>
              <a:rPr lang="nl-NL" sz="1200" kern="1200" smtClean="0">
                <a:solidFill>
                  <a:schemeClr val="tx1"/>
                </a:solidFill>
                <a:effectLst/>
                <a:latin typeface="+mn-lt"/>
                <a:ea typeface="+mn-ea"/>
                <a:cs typeface="+mn-cs"/>
              </a:rPr>
              <a:t>Het is belangrijk dat ze na de les reflecteren op de reacties van de leerlingen en erop voorbereid zijn om verslag uit te brengen over de observaties of de impact op het leerproces.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6</a:t>
            </a:fld>
            <a:endParaRPr lang="en-US"/>
          </a:p>
        </p:txBody>
      </p:sp>
    </p:spTree>
    <p:extLst>
      <p:ext uri="{BB962C8B-B14F-4D97-AF65-F5344CB8AC3E}">
        <p14:creationId xmlns:p14="http://schemas.microsoft.com/office/powerpoint/2010/main" val="3170497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60E1BD8-D732-3649-BF4F-B81352AC8426}" type="datetimeFigureOut">
              <a:rPr lang="en-US" smtClean="0"/>
              <a:t>6/14/2017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60E1BD8-D732-3649-BF4F-B81352AC8426}" type="datetimeFigureOut">
              <a:rPr lang="en-US" smtClean="0"/>
              <a:t>6/14/2017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E1BD8-D732-3649-BF4F-B81352AC8426}" type="datetimeFigureOut">
              <a:rPr lang="en-US" smtClean="0"/>
              <a:t>6/14/2017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E1BD8-D732-3649-BF4F-B81352AC8426}" type="datetimeFigureOut">
              <a:rPr lang="en-US" smtClean="0"/>
              <a:t>6/14/2017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Centre for Research in Mathematics Education, University of Nottingham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06CA-0160-C047-90C8-0DF1167D882B}" type="slidenum">
              <a:rPr lang="en-US" smtClean="0"/>
              <a:t>‹#›</a:t>
            </a:fld>
            <a:endParaRPr lang="en-US"/>
          </a:p>
        </p:txBody>
      </p:sp>
      <p:pic>
        <p:nvPicPr>
          <p:cNvPr id="7" name="Picture 6" descr="mascil_Logo_4C.eps"/>
          <p:cNvPicPr>
            <a:picLocks noChangeAspect="1"/>
          </p:cNvPicPr>
          <p:nvPr userDrawn="1"/>
        </p:nvPicPr>
        <p:blipFill>
          <a:blip r:embed="rId13"/>
          <a:stretch>
            <a:fillRect/>
          </a:stretch>
        </p:blipFill>
        <p:spPr>
          <a:xfrm>
            <a:off x="333917" y="6070600"/>
            <a:ext cx="1117600" cy="571500"/>
          </a:xfrm>
          <a:prstGeom prst="rect">
            <a:avLst/>
          </a:prstGeom>
        </p:spPr>
      </p:pic>
      <p:pic>
        <p:nvPicPr>
          <p:cNvPr id="8" name="Grafik 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15287" y="6149025"/>
            <a:ext cx="850354" cy="572450"/>
          </a:xfrm>
          <a:prstGeom prst="rect">
            <a:avLst/>
          </a:prstGeom>
        </p:spPr>
      </p:pic>
      <p:pic>
        <p:nvPicPr>
          <p:cNvPr id="9" name="Grafik 4"/>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307193" y="6149025"/>
            <a:ext cx="708094" cy="57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685800" y="1103516"/>
            <a:ext cx="7772400" cy="2380891"/>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3600" dirty="0" err="1" smtClean="0"/>
              <a:t>Onderzoekend</a:t>
            </a:r>
            <a:r>
              <a:rPr lang="en-GB" sz="3600" dirty="0" smtClean="0"/>
              <a:t> </a:t>
            </a:r>
            <a:r>
              <a:rPr lang="en-GB" sz="3600" dirty="0" err="1" smtClean="0"/>
              <a:t>leren</a:t>
            </a:r>
            <a:r>
              <a:rPr lang="en-GB" sz="3600" dirty="0" smtClean="0"/>
              <a:t> in de </a:t>
            </a:r>
            <a:r>
              <a:rPr lang="en-GB" sz="3600" dirty="0" err="1" smtClean="0"/>
              <a:t>natuurwetenschappen</a:t>
            </a:r>
            <a:endParaRPr lang="en-GB" sz="3600" dirty="0" smtClean="0"/>
          </a:p>
          <a:p>
            <a:r>
              <a:rPr lang="en-GB" sz="3600" dirty="0" smtClean="0">
                <a:solidFill>
                  <a:schemeClr val="accent3">
                    <a:lumMod val="75000"/>
                  </a:schemeClr>
                </a:solidFill>
              </a:rPr>
              <a:t>Hoe </a:t>
            </a:r>
            <a:r>
              <a:rPr lang="en-GB" sz="3600" dirty="0" err="1" smtClean="0">
                <a:solidFill>
                  <a:schemeClr val="accent3">
                    <a:lumMod val="75000"/>
                  </a:schemeClr>
                </a:solidFill>
              </a:rPr>
              <a:t>plannen</a:t>
            </a:r>
            <a:r>
              <a:rPr lang="en-GB" sz="3600" dirty="0" smtClean="0">
                <a:solidFill>
                  <a:schemeClr val="accent3">
                    <a:lumMod val="75000"/>
                  </a:schemeClr>
                </a:solidFill>
              </a:rPr>
              <a:t> we </a:t>
            </a:r>
            <a:r>
              <a:rPr lang="en-GB" sz="3600" dirty="0" err="1" smtClean="0">
                <a:solidFill>
                  <a:schemeClr val="accent3">
                    <a:lumMod val="75000"/>
                  </a:schemeClr>
                </a:solidFill>
              </a:rPr>
              <a:t>voor</a:t>
            </a:r>
            <a:r>
              <a:rPr lang="en-GB" sz="3600" dirty="0" smtClean="0">
                <a:solidFill>
                  <a:schemeClr val="accent3">
                    <a:lumMod val="75000"/>
                  </a:schemeClr>
                </a:solidFill>
              </a:rPr>
              <a:t> OL </a:t>
            </a:r>
            <a:r>
              <a:rPr lang="en-GB" sz="3600" dirty="0" err="1" smtClean="0">
                <a:solidFill>
                  <a:schemeClr val="accent3">
                    <a:lumMod val="75000"/>
                  </a:schemeClr>
                </a:solidFill>
              </a:rPr>
              <a:t>bij</a:t>
            </a:r>
            <a:r>
              <a:rPr lang="en-GB" sz="3600" dirty="0" smtClean="0">
                <a:solidFill>
                  <a:schemeClr val="accent3">
                    <a:lumMod val="75000"/>
                  </a:schemeClr>
                </a:solidFill>
              </a:rPr>
              <a:t> </a:t>
            </a:r>
            <a:r>
              <a:rPr lang="en-GB" sz="3600" dirty="0" err="1" smtClean="0">
                <a:solidFill>
                  <a:schemeClr val="accent3">
                    <a:lumMod val="75000"/>
                  </a:schemeClr>
                </a:solidFill>
              </a:rPr>
              <a:t>natuurwetenschappen</a:t>
            </a:r>
            <a:r>
              <a:rPr lang="en-GB" sz="3600" dirty="0" smtClean="0">
                <a:solidFill>
                  <a:schemeClr val="accent3">
                    <a:lumMod val="75000"/>
                  </a:schemeClr>
                </a:solidFill>
              </a:rPr>
              <a:t>?</a:t>
            </a:r>
            <a:endParaRPr lang="en-US" sz="3200" dirty="0">
              <a:solidFill>
                <a:srgbClr val="8DA375"/>
              </a:solidFill>
            </a:endParaRPr>
          </a:p>
        </p:txBody>
      </p:sp>
      <p:sp>
        <p:nvSpPr>
          <p:cNvPr id="8" name="Subtitle 2"/>
          <p:cNvSpPr txBox="1">
            <a:spLocks/>
          </p:cNvSpPr>
          <p:nvPr/>
        </p:nvSpPr>
        <p:spPr>
          <a:xfrm>
            <a:off x="1371600" y="3484407"/>
            <a:ext cx="6400800" cy="1752600"/>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3600" dirty="0" smtClean="0">
                <a:solidFill>
                  <a:schemeClr val="tx1"/>
                </a:solidFill>
              </a:rPr>
              <a:t>Too</a:t>
            </a:r>
            <a:r>
              <a:rPr lang="en-US" sz="3600" dirty="0" smtClean="0">
                <a:solidFill>
                  <a:srgbClr val="000000"/>
                </a:solidFill>
              </a:rPr>
              <a:t>l II-1: </a:t>
            </a:r>
            <a:r>
              <a:rPr lang="en-US" sz="3600" dirty="0" smtClean="0">
                <a:solidFill>
                  <a:srgbClr val="000000"/>
                </a:solidFill>
              </a:rPr>
              <a:t>Het </a:t>
            </a:r>
            <a:r>
              <a:rPr lang="en-US" sz="3600" dirty="0" err="1" smtClean="0">
                <a:solidFill>
                  <a:srgbClr val="000000"/>
                </a:solidFill>
              </a:rPr>
              <a:t>plannen</a:t>
            </a:r>
            <a:r>
              <a:rPr lang="en-US" sz="3600" dirty="0" smtClean="0">
                <a:solidFill>
                  <a:srgbClr val="000000"/>
                </a:solidFill>
              </a:rPr>
              <a:t> van OL, </a:t>
            </a:r>
            <a:r>
              <a:rPr lang="en-US" sz="3600" dirty="0" err="1" smtClean="0">
                <a:solidFill>
                  <a:srgbClr val="000000"/>
                </a:solidFill>
              </a:rPr>
              <a:t>een</a:t>
            </a:r>
            <a:r>
              <a:rPr lang="en-US" sz="3600" dirty="0" smtClean="0">
                <a:solidFill>
                  <a:srgbClr val="000000"/>
                </a:solidFill>
              </a:rPr>
              <a:t> </a:t>
            </a:r>
            <a:r>
              <a:rPr lang="en-US" sz="3600" dirty="0" err="1" smtClean="0">
                <a:solidFill>
                  <a:srgbClr val="000000"/>
                </a:solidFill>
              </a:rPr>
              <a:t>nadruk</a:t>
            </a:r>
            <a:r>
              <a:rPr lang="en-US" sz="3600" dirty="0" smtClean="0">
                <a:solidFill>
                  <a:srgbClr val="000000"/>
                </a:solidFill>
              </a:rPr>
              <a:t> op het </a:t>
            </a:r>
            <a:r>
              <a:rPr lang="en-US" sz="3600" dirty="0" err="1" smtClean="0">
                <a:solidFill>
                  <a:srgbClr val="000000"/>
                </a:solidFill>
              </a:rPr>
              <a:t>stellen</a:t>
            </a:r>
            <a:r>
              <a:rPr lang="en-US" sz="3600" dirty="0" smtClean="0">
                <a:solidFill>
                  <a:srgbClr val="000000"/>
                </a:solidFill>
              </a:rPr>
              <a:t> van </a:t>
            </a:r>
            <a:r>
              <a:rPr lang="en-US" sz="3600" dirty="0" err="1" smtClean="0">
                <a:solidFill>
                  <a:srgbClr val="000000"/>
                </a:solidFill>
              </a:rPr>
              <a:t>vragen</a:t>
            </a:r>
            <a:endParaRPr lang="en-GB" sz="3600" dirty="0">
              <a:solidFill>
                <a:schemeClr val="tx1"/>
              </a:solidFill>
            </a:endParaRPr>
          </a:p>
          <a:p>
            <a:endParaRPr lang="en-US" sz="3600" dirty="0"/>
          </a:p>
        </p:txBody>
      </p:sp>
      <p:sp>
        <p:nvSpPr>
          <p:cNvPr id="4" name="TextBox 3"/>
          <p:cNvSpPr txBox="1"/>
          <p:nvPr/>
        </p:nvSpPr>
        <p:spPr>
          <a:xfrm>
            <a:off x="1762125" y="5638800"/>
            <a:ext cx="5619750" cy="954107"/>
          </a:xfrm>
          <a:prstGeom prst="rect">
            <a:avLst/>
          </a:prstGeom>
          <a:noFill/>
        </p:spPr>
        <p:txBody>
          <a:bodyPr wrap="square" rtlCol="0">
            <a:spAutoFit/>
          </a:bodyPr>
          <a:lstStyle/>
          <a:p>
            <a:r>
              <a:rPr lang="en-US" sz="1400" i="1" dirty="0"/>
              <a:t>© </a:t>
            </a:r>
            <a:r>
              <a:rPr lang="en-US" sz="1400" i="1" dirty="0" smtClean="0"/>
              <a:t>2016 </a:t>
            </a:r>
            <a:r>
              <a:rPr lang="en-US" sz="1400" i="1" dirty="0" err="1"/>
              <a:t>mascil</a:t>
            </a:r>
            <a:r>
              <a:rPr lang="en-US" sz="1400" i="1" dirty="0"/>
              <a:t> project (G.A. no. </a:t>
            </a:r>
            <a:r>
              <a:rPr lang="en-US" sz="1400" i="1" dirty="0" smtClean="0"/>
              <a:t>320693). Lead partner University of Nottingham; </a:t>
            </a:r>
            <a:r>
              <a:rPr lang="en-US" sz="1400" i="1" dirty="0"/>
              <a:t>CC-NC-SA </a:t>
            </a:r>
            <a:r>
              <a:rPr lang="en-US" sz="1400" i="1" dirty="0" smtClean="0"/>
              <a:t>4.0 </a:t>
            </a:r>
            <a:r>
              <a:rPr lang="en-US" sz="1400" i="1" dirty="0"/>
              <a:t>license granted. The project </a:t>
            </a:r>
            <a:r>
              <a:rPr lang="en-US" sz="1400" i="1" dirty="0" err="1"/>
              <a:t>mascil</a:t>
            </a:r>
            <a:r>
              <a:rPr lang="en-US" sz="1400" i="1" dirty="0"/>
              <a:t> has received funding from the European Union’s Seventh Framework </a:t>
            </a:r>
            <a:r>
              <a:rPr lang="en-US" sz="1400" i="1" dirty="0" err="1"/>
              <a:t>Programme</a:t>
            </a:r>
            <a:r>
              <a:rPr lang="en-US" sz="1400" i="1" dirty="0"/>
              <a:t> (FP7/2007-2013).</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2287" y="331788"/>
            <a:ext cx="5029199" cy="1143000"/>
          </a:xfrm>
        </p:spPr>
        <p:txBody>
          <a:bodyPr/>
          <a:lstStyle/>
          <a:p>
            <a:r>
              <a:rPr lang="en-US" dirty="0" err="1" smtClean="0"/>
              <a:t>Overzicht</a:t>
            </a:r>
            <a:endParaRPr lang="en-US" dirty="0"/>
          </a:p>
        </p:txBody>
      </p:sp>
      <p:sp>
        <p:nvSpPr>
          <p:cNvPr id="3" name="Content Placeholder 2"/>
          <p:cNvSpPr>
            <a:spLocks noGrp="1"/>
          </p:cNvSpPr>
          <p:nvPr>
            <p:ph idx="1"/>
          </p:nvPr>
        </p:nvSpPr>
        <p:spPr>
          <a:xfrm>
            <a:off x="810884" y="1621766"/>
            <a:ext cx="7591244" cy="4106174"/>
          </a:xfrm>
        </p:spPr>
        <p:txBody>
          <a:bodyPr>
            <a:normAutofit fontScale="92500" lnSpcReduction="10000"/>
          </a:bodyPr>
          <a:lstStyle/>
          <a:p>
            <a:pPr marL="0" indent="0">
              <a:buNone/>
            </a:pPr>
            <a:r>
              <a:rPr lang="en-GB" i="1" dirty="0" err="1" smtClean="0"/>
              <a:t>Doel</a:t>
            </a:r>
            <a:r>
              <a:rPr lang="en-GB" i="1" dirty="0" smtClean="0"/>
              <a:t>: </a:t>
            </a:r>
            <a:endParaRPr lang="en-GB" i="1" dirty="0" smtClean="0"/>
          </a:p>
          <a:p>
            <a:pPr marL="0" indent="0">
              <a:buNone/>
            </a:pPr>
            <a:r>
              <a:rPr lang="en-GB" dirty="0" err="1" smtClean="0"/>
              <a:t>Begrip</a:t>
            </a:r>
            <a:r>
              <a:rPr lang="en-GB" dirty="0" smtClean="0"/>
              <a:t> </a:t>
            </a:r>
            <a:r>
              <a:rPr lang="en-GB" dirty="0" err="1" smtClean="0"/>
              <a:t>ontwikkelen</a:t>
            </a:r>
            <a:r>
              <a:rPr lang="en-GB" dirty="0"/>
              <a:t> </a:t>
            </a:r>
            <a:r>
              <a:rPr lang="en-GB" dirty="0" smtClean="0"/>
              <a:t>over hoe </a:t>
            </a:r>
            <a:r>
              <a:rPr lang="en-GB" dirty="0" err="1" smtClean="0"/>
              <a:t>vragen</a:t>
            </a:r>
            <a:r>
              <a:rPr lang="en-GB" dirty="0" smtClean="0"/>
              <a:t> </a:t>
            </a:r>
            <a:r>
              <a:rPr lang="en-GB" dirty="0" err="1" smtClean="0"/>
              <a:t>stellen</a:t>
            </a:r>
            <a:r>
              <a:rPr lang="en-GB" dirty="0"/>
              <a:t> </a:t>
            </a:r>
            <a:r>
              <a:rPr lang="en-GB" dirty="0" err="1" smtClean="0"/>
              <a:t>aan</a:t>
            </a:r>
            <a:r>
              <a:rPr lang="en-GB" dirty="0" smtClean="0"/>
              <a:t> het begin van </a:t>
            </a:r>
            <a:r>
              <a:rPr lang="en-GB" dirty="0" err="1" smtClean="0"/>
              <a:t>een</a:t>
            </a:r>
            <a:r>
              <a:rPr lang="en-GB" dirty="0" smtClean="0"/>
              <a:t> </a:t>
            </a:r>
            <a:r>
              <a:rPr lang="en-GB" dirty="0" err="1" smtClean="0"/>
              <a:t>activiteit</a:t>
            </a:r>
            <a:r>
              <a:rPr lang="en-GB" dirty="0" smtClean="0"/>
              <a:t> </a:t>
            </a:r>
            <a:r>
              <a:rPr lang="en-GB" dirty="0" err="1" smtClean="0"/>
              <a:t>stimulerend</a:t>
            </a:r>
            <a:r>
              <a:rPr lang="en-GB" dirty="0" smtClean="0"/>
              <a:t> </a:t>
            </a:r>
            <a:r>
              <a:rPr lang="en-GB" dirty="0" err="1" smtClean="0"/>
              <a:t>werkt</a:t>
            </a:r>
            <a:r>
              <a:rPr lang="en-GB" dirty="0" smtClean="0"/>
              <a:t> </a:t>
            </a:r>
            <a:r>
              <a:rPr lang="en-GB" dirty="0" err="1" smtClean="0"/>
              <a:t>voor</a:t>
            </a:r>
            <a:r>
              <a:rPr lang="en-GB" dirty="0" smtClean="0"/>
              <a:t> </a:t>
            </a:r>
            <a:r>
              <a:rPr lang="en-GB" dirty="0" err="1" smtClean="0"/>
              <a:t>een</a:t>
            </a:r>
            <a:r>
              <a:rPr lang="en-GB" dirty="0" smtClean="0"/>
              <a:t> </a:t>
            </a:r>
            <a:r>
              <a:rPr lang="en-GB" dirty="0" err="1" smtClean="0"/>
              <a:t>onderzoekende</a:t>
            </a:r>
            <a:r>
              <a:rPr lang="en-GB" dirty="0" smtClean="0"/>
              <a:t> </a:t>
            </a:r>
            <a:r>
              <a:rPr lang="en-GB" dirty="0" err="1" smtClean="0"/>
              <a:t>houding</a:t>
            </a:r>
            <a:r>
              <a:rPr lang="en-GB" dirty="0" smtClean="0"/>
              <a:t>.</a:t>
            </a:r>
            <a:endParaRPr lang="en-GB" dirty="0" smtClean="0"/>
          </a:p>
          <a:p>
            <a:pPr marL="0" indent="0">
              <a:buNone/>
            </a:pPr>
            <a:endParaRPr lang="en-GB" dirty="0" smtClean="0"/>
          </a:p>
          <a:p>
            <a:pPr marL="0" indent="0">
              <a:buNone/>
            </a:pPr>
            <a:r>
              <a:rPr lang="en-GB" i="1" dirty="0" smtClean="0"/>
              <a:t>We </a:t>
            </a:r>
            <a:r>
              <a:rPr lang="en-GB" i="1" dirty="0" err="1" smtClean="0"/>
              <a:t>zu</a:t>
            </a:r>
            <a:r>
              <a:rPr lang="en-GB" i="1" dirty="0" err="1" smtClean="0"/>
              <a:t>llen</a:t>
            </a:r>
            <a:r>
              <a:rPr lang="en-GB" i="1" dirty="0" smtClean="0"/>
              <a:t>:</a:t>
            </a:r>
            <a:endParaRPr lang="en-GB" i="1" dirty="0" smtClean="0"/>
          </a:p>
          <a:p>
            <a:r>
              <a:rPr lang="en-GB" dirty="0" err="1" smtClean="0"/>
              <a:t>Ideeën</a:t>
            </a:r>
            <a:r>
              <a:rPr lang="en-GB" dirty="0" smtClean="0"/>
              <a:t> </a:t>
            </a:r>
            <a:r>
              <a:rPr lang="en-GB" dirty="0" err="1" smtClean="0"/>
              <a:t>delen</a:t>
            </a:r>
            <a:r>
              <a:rPr lang="en-GB" dirty="0" smtClean="0"/>
              <a:t> in </a:t>
            </a:r>
            <a:r>
              <a:rPr lang="en-GB" dirty="0" err="1" smtClean="0"/>
              <a:t>kleine</a:t>
            </a:r>
            <a:r>
              <a:rPr lang="en-GB" dirty="0" smtClean="0"/>
              <a:t> </a:t>
            </a:r>
            <a:r>
              <a:rPr lang="en-GB" dirty="0" err="1" smtClean="0"/>
              <a:t>groepen</a:t>
            </a:r>
            <a:r>
              <a:rPr lang="en-GB" dirty="0" smtClean="0"/>
              <a:t>; </a:t>
            </a:r>
            <a:endParaRPr lang="en-GB" dirty="0" smtClean="0"/>
          </a:p>
          <a:p>
            <a:r>
              <a:rPr lang="en-GB" dirty="0" err="1" smtClean="0"/>
              <a:t>Hoofdpunten</a:t>
            </a:r>
            <a:r>
              <a:rPr lang="en-GB" dirty="0" smtClean="0"/>
              <a:t> </a:t>
            </a:r>
            <a:r>
              <a:rPr lang="en-GB" dirty="0" err="1" smtClean="0"/>
              <a:t>bespreken</a:t>
            </a:r>
            <a:r>
              <a:rPr lang="en-GB" dirty="0" smtClean="0"/>
              <a:t> met de hele </a:t>
            </a:r>
            <a:r>
              <a:rPr lang="en-GB" dirty="0" err="1" smtClean="0"/>
              <a:t>groep</a:t>
            </a:r>
            <a:r>
              <a:rPr lang="en-GB" dirty="0" smtClean="0"/>
              <a:t>. </a:t>
            </a:r>
            <a:endParaRPr lang="en-GB" dirty="0" smtClean="0"/>
          </a:p>
          <a:p>
            <a:endParaRPr lang="en-GB" dirty="0" smtClean="0"/>
          </a:p>
        </p:txBody>
      </p:sp>
      <p:pic>
        <p:nvPicPr>
          <p:cNvPr id="4" name="Picture 2" descr="C:\Documents and Settings\Owner\My Documents\Dropbox\Toolkit\The toolkit\Icons\Icons\working\20min.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205" y="388939"/>
            <a:ext cx="1071562" cy="108584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4450" y="598272"/>
            <a:ext cx="6747277" cy="1080000"/>
          </a:xfrm>
        </p:spPr>
        <p:txBody>
          <a:bodyPr>
            <a:normAutofit/>
          </a:bodyPr>
          <a:lstStyle/>
          <a:p>
            <a:r>
              <a:rPr lang="en-US" dirty="0" err="1" smtClean="0"/>
              <a:t>Vragen</a:t>
            </a:r>
            <a:r>
              <a:rPr lang="en-US" dirty="0" smtClean="0"/>
              <a:t> </a:t>
            </a:r>
            <a:r>
              <a:rPr lang="en-US" dirty="0" err="1" smtClean="0"/>
              <a:t>gebruiken</a:t>
            </a:r>
            <a:endParaRPr lang="en-US" dirty="0"/>
          </a:p>
        </p:txBody>
      </p:sp>
      <p:sp>
        <p:nvSpPr>
          <p:cNvPr id="8" name="Rectangle 7"/>
          <p:cNvSpPr/>
          <p:nvPr/>
        </p:nvSpPr>
        <p:spPr>
          <a:xfrm>
            <a:off x="895349" y="2104802"/>
            <a:ext cx="6971941" cy="3539430"/>
          </a:xfrm>
          <a:prstGeom prst="rect">
            <a:avLst/>
          </a:prstGeom>
        </p:spPr>
        <p:txBody>
          <a:bodyPr wrap="square">
            <a:spAutoFit/>
          </a:bodyPr>
          <a:lstStyle/>
          <a:p>
            <a:r>
              <a:rPr lang="en-GB" sz="3200" dirty="0" err="1" smtClean="0"/>
              <a:t>Deel</a:t>
            </a:r>
            <a:r>
              <a:rPr lang="en-GB" sz="3200" dirty="0" smtClean="0"/>
              <a:t> </a:t>
            </a:r>
            <a:r>
              <a:rPr lang="en-GB" sz="3200" dirty="0" err="1" smtClean="0"/>
              <a:t>ideeën</a:t>
            </a:r>
            <a:r>
              <a:rPr lang="en-GB" sz="3200" dirty="0" smtClean="0"/>
              <a:t> over hoe </a:t>
            </a:r>
            <a:r>
              <a:rPr lang="en-GB" sz="3200" dirty="0" err="1" smtClean="0"/>
              <a:t>vragen</a:t>
            </a:r>
            <a:r>
              <a:rPr lang="en-GB" sz="3200" dirty="0" smtClean="0"/>
              <a:t> </a:t>
            </a:r>
            <a:r>
              <a:rPr lang="en-GB" sz="3200" dirty="0" err="1" smtClean="0"/>
              <a:t>gebruikt</a:t>
            </a:r>
            <a:r>
              <a:rPr lang="en-GB" sz="3200" dirty="0" smtClean="0"/>
              <a:t> </a:t>
            </a:r>
            <a:r>
              <a:rPr lang="en-GB" sz="3200" dirty="0" err="1" smtClean="0"/>
              <a:t>kunnen</a:t>
            </a:r>
            <a:r>
              <a:rPr lang="en-GB" sz="3200" dirty="0" smtClean="0"/>
              <a:t> </a:t>
            </a:r>
            <a:r>
              <a:rPr lang="en-GB" sz="3200" dirty="0" err="1" smtClean="0"/>
              <a:t>worden</a:t>
            </a:r>
            <a:r>
              <a:rPr lang="en-GB" sz="3200" dirty="0" smtClean="0"/>
              <a:t> </a:t>
            </a:r>
            <a:r>
              <a:rPr lang="en-GB" sz="3200" dirty="0" err="1" smtClean="0"/>
              <a:t>aan</a:t>
            </a:r>
            <a:r>
              <a:rPr lang="en-GB" sz="3200" dirty="0" smtClean="0"/>
              <a:t> het begin van </a:t>
            </a:r>
            <a:r>
              <a:rPr lang="en-GB" sz="3200" dirty="0" err="1" smtClean="0"/>
              <a:t>een</a:t>
            </a:r>
            <a:r>
              <a:rPr lang="en-GB" sz="3200" dirty="0" smtClean="0"/>
              <a:t> </a:t>
            </a:r>
            <a:r>
              <a:rPr lang="en-GB" sz="3200" dirty="0" err="1" smtClean="0"/>
              <a:t>activiteit</a:t>
            </a:r>
            <a:r>
              <a:rPr lang="en-GB" sz="3200" dirty="0" smtClean="0"/>
              <a:t> om </a:t>
            </a:r>
            <a:r>
              <a:rPr lang="en-GB" sz="3200" dirty="0" err="1" smtClean="0"/>
              <a:t>onderzoekend</a:t>
            </a:r>
            <a:r>
              <a:rPr lang="en-GB" sz="3200" dirty="0" smtClean="0"/>
              <a:t> </a:t>
            </a:r>
            <a:r>
              <a:rPr lang="en-GB" sz="3200" dirty="0" err="1" smtClean="0"/>
              <a:t>leren</a:t>
            </a:r>
            <a:r>
              <a:rPr lang="en-GB" sz="3200" dirty="0" smtClean="0"/>
              <a:t> </a:t>
            </a:r>
            <a:r>
              <a:rPr lang="en-GB" sz="3200" dirty="0" err="1" smtClean="0"/>
              <a:t>te</a:t>
            </a:r>
            <a:r>
              <a:rPr lang="en-GB" sz="3200" dirty="0" smtClean="0"/>
              <a:t> </a:t>
            </a:r>
            <a:r>
              <a:rPr lang="en-GB" sz="3200" dirty="0" err="1" smtClean="0"/>
              <a:t>ondersteunen</a:t>
            </a:r>
            <a:r>
              <a:rPr lang="en-GB" sz="3200" dirty="0" smtClean="0"/>
              <a:t>. </a:t>
            </a:r>
            <a:endParaRPr lang="en-GB" sz="3200" dirty="0" smtClean="0"/>
          </a:p>
          <a:p>
            <a:endParaRPr lang="en-GB" sz="3200" dirty="0" smtClean="0"/>
          </a:p>
          <a:p>
            <a:r>
              <a:rPr lang="en-GB" sz="3200" dirty="0" err="1" smtClean="0"/>
              <a:t>Gebruik</a:t>
            </a:r>
            <a:r>
              <a:rPr lang="en-GB" sz="3200" dirty="0" smtClean="0"/>
              <a:t> de </a:t>
            </a:r>
            <a:r>
              <a:rPr lang="en-GB" sz="3200" dirty="0" err="1" smtClean="0"/>
              <a:t>vragen</a:t>
            </a:r>
            <a:r>
              <a:rPr lang="en-GB" sz="3200" dirty="0" smtClean="0"/>
              <a:t> </a:t>
            </a:r>
            <a:r>
              <a:rPr lang="en-GB" sz="3200" dirty="0" err="1" smtClean="0"/>
              <a:t>voor</a:t>
            </a:r>
            <a:r>
              <a:rPr lang="en-GB" sz="3200" dirty="0" smtClean="0"/>
              <a:t> </a:t>
            </a:r>
            <a:r>
              <a:rPr lang="en-GB" sz="3200" dirty="0" err="1" smtClean="0"/>
              <a:t>verdere</a:t>
            </a:r>
            <a:r>
              <a:rPr lang="en-GB" sz="3200" dirty="0" smtClean="0"/>
              <a:t> </a:t>
            </a:r>
            <a:r>
              <a:rPr lang="en-GB" sz="3200" dirty="0" err="1" smtClean="0"/>
              <a:t>discussie</a:t>
            </a:r>
            <a:r>
              <a:rPr lang="en-GB" sz="3200" dirty="0" smtClean="0"/>
              <a:t> </a:t>
            </a:r>
            <a:r>
              <a:rPr lang="en-GB" sz="3200" dirty="0" err="1" smtClean="0"/>
              <a:t>en</a:t>
            </a:r>
            <a:r>
              <a:rPr lang="en-GB" sz="3200" dirty="0" smtClean="0"/>
              <a:t> </a:t>
            </a:r>
            <a:r>
              <a:rPr lang="en-GB" sz="3200" dirty="0" err="1" smtClean="0"/>
              <a:t>schrijf</a:t>
            </a:r>
            <a:r>
              <a:rPr lang="en-GB" sz="3200" dirty="0" smtClean="0"/>
              <a:t> </a:t>
            </a:r>
            <a:r>
              <a:rPr lang="en-GB" sz="3200" dirty="0" err="1" smtClean="0"/>
              <a:t>reacties</a:t>
            </a:r>
            <a:r>
              <a:rPr lang="en-GB" sz="3200" dirty="0" smtClean="0"/>
              <a:t> op.</a:t>
            </a:r>
            <a:endParaRPr lang="en-GB" sz="3200" dirty="0"/>
          </a:p>
        </p:txBody>
      </p:sp>
      <p:pic>
        <p:nvPicPr>
          <p:cNvPr id="2050" name="Picture 2" descr="C:\Documents and Settings\Owner\My Documents\Dropbox\Toolkit\The toolkit\Icons\Icons\working\smallgroup.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439" y="598272"/>
            <a:ext cx="106683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5992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2204" y="463546"/>
            <a:ext cx="7444596" cy="1143000"/>
          </a:xfrm>
        </p:spPr>
        <p:txBody>
          <a:bodyPr/>
          <a:lstStyle/>
          <a:p>
            <a:r>
              <a:rPr lang="en-GB" dirty="0" err="1" smtClean="0"/>
              <a:t>Vragen</a:t>
            </a:r>
            <a:r>
              <a:rPr lang="en-GB" dirty="0" smtClean="0"/>
              <a:t> (</a:t>
            </a:r>
            <a:r>
              <a:rPr lang="en-GB" dirty="0" err="1" smtClean="0"/>
              <a:t>kleine</a:t>
            </a:r>
            <a:r>
              <a:rPr lang="en-GB" dirty="0" smtClean="0"/>
              <a:t> </a:t>
            </a:r>
            <a:r>
              <a:rPr lang="en-GB" dirty="0" err="1" smtClean="0"/>
              <a:t>groepjes</a:t>
            </a:r>
            <a:r>
              <a:rPr lang="en-GB" dirty="0" smtClean="0"/>
              <a:t>)</a:t>
            </a:r>
            <a:endParaRPr lang="en-GB" dirty="0"/>
          </a:p>
        </p:txBody>
      </p:sp>
      <p:sp>
        <p:nvSpPr>
          <p:cNvPr id="3" name="Content Placeholder 2"/>
          <p:cNvSpPr>
            <a:spLocks noGrp="1"/>
          </p:cNvSpPr>
          <p:nvPr>
            <p:ph idx="1"/>
          </p:nvPr>
        </p:nvSpPr>
        <p:spPr>
          <a:xfrm>
            <a:off x="895350" y="1755476"/>
            <a:ext cx="7486650" cy="4369279"/>
          </a:xfrm>
        </p:spPr>
        <p:txBody>
          <a:bodyPr>
            <a:normAutofit fontScale="77500" lnSpcReduction="20000"/>
          </a:bodyPr>
          <a:lstStyle/>
          <a:p>
            <a:pPr marL="0" indent="0">
              <a:buNone/>
            </a:pPr>
            <a:r>
              <a:rPr lang="nl-NL" dirty="0"/>
              <a:t>1. Hoe kunnen we de wachttijd vergroten om zo meer leerlingen na te laten denken en de kans te geven om te reageren? </a:t>
            </a:r>
            <a:br>
              <a:rPr lang="nl-NL" dirty="0"/>
            </a:br>
            <a:r>
              <a:rPr lang="nl-NL" dirty="0"/>
              <a:t>2. Welke vragen kunnen het best gebruikt worden bij leerlingen wanneer ze beginnen aan een opdracht of onderwerp binnen de natuurwetenschappen? </a:t>
            </a:r>
            <a:br>
              <a:rPr lang="nl-NL" dirty="0"/>
            </a:br>
            <a:r>
              <a:rPr lang="nl-NL" dirty="0"/>
              <a:t>3. Hoe betrekt u alle leerlingen bij het denkproces? </a:t>
            </a:r>
            <a:br>
              <a:rPr lang="nl-NL" dirty="0"/>
            </a:br>
            <a:r>
              <a:rPr lang="nl-NL" dirty="0"/>
              <a:t>4. Hoe reageert u naar leerlingen tijdens deze speciale ‘denktijd'? Prijst u ze, of bent u neutraal in uw reacties? </a:t>
            </a:r>
            <a:br>
              <a:rPr lang="nl-NL" dirty="0"/>
            </a:br>
            <a:r>
              <a:rPr lang="nl-NL" dirty="0"/>
              <a:t>5. Wat zijn de voor- en nadelen aan het inplannen van tijd voor het bevorderen van het denkproces in een natuurwetenschappelijke les?</a:t>
            </a:r>
            <a:endParaRPr lang="en-GB" dirty="0"/>
          </a:p>
        </p:txBody>
      </p:sp>
      <p:pic>
        <p:nvPicPr>
          <p:cNvPr id="4" name="Picture 2" descr="C:\Documents and Settings\Owner\My Documents\Dropbox\Toolkit\The toolkit\Icons\Icons\working\smallgroup.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63546"/>
            <a:ext cx="106683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4042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0009" y="274638"/>
            <a:ext cx="6402238" cy="1624271"/>
          </a:xfrm>
        </p:spPr>
        <p:txBody>
          <a:bodyPr>
            <a:normAutofit/>
          </a:bodyPr>
          <a:lstStyle/>
          <a:p>
            <a:r>
              <a:rPr lang="en-US" dirty="0" err="1" smtClean="0"/>
              <a:t>Hoofdkenmerken</a:t>
            </a:r>
            <a:r>
              <a:rPr lang="en-US" dirty="0" smtClean="0"/>
              <a:t>: </a:t>
            </a:r>
            <a:r>
              <a:rPr lang="en-US" dirty="0" err="1" smtClean="0"/>
              <a:t>stellen</a:t>
            </a:r>
            <a:r>
              <a:rPr lang="en-US" dirty="0" smtClean="0"/>
              <a:t> van </a:t>
            </a:r>
            <a:r>
              <a:rPr lang="en-US" dirty="0" err="1" smtClean="0"/>
              <a:t>vragen</a:t>
            </a:r>
            <a:endParaRPr lang="en-US" dirty="0"/>
          </a:p>
        </p:txBody>
      </p:sp>
      <p:sp>
        <p:nvSpPr>
          <p:cNvPr id="8" name="Rectangle 7"/>
          <p:cNvSpPr/>
          <p:nvPr/>
        </p:nvSpPr>
        <p:spPr>
          <a:xfrm>
            <a:off x="1035170" y="2212214"/>
            <a:ext cx="6937077" cy="3046988"/>
          </a:xfrm>
          <a:prstGeom prst="rect">
            <a:avLst/>
          </a:prstGeom>
        </p:spPr>
        <p:txBody>
          <a:bodyPr wrap="square">
            <a:spAutoFit/>
          </a:bodyPr>
          <a:lstStyle/>
          <a:p>
            <a:pPr lvl="0"/>
            <a:r>
              <a:rPr lang="en-GB" sz="3200" dirty="0" err="1" smtClean="0"/>
              <a:t>Deel</a:t>
            </a:r>
            <a:r>
              <a:rPr lang="en-GB" sz="3200" dirty="0" smtClean="0"/>
              <a:t> de </a:t>
            </a:r>
            <a:r>
              <a:rPr lang="en-GB" sz="3200" dirty="0" err="1" smtClean="0"/>
              <a:t>belangrijkste</a:t>
            </a:r>
            <a:r>
              <a:rPr lang="en-GB" sz="3200" dirty="0" smtClean="0"/>
              <a:t> </a:t>
            </a:r>
            <a:r>
              <a:rPr lang="en-GB" sz="3200" dirty="0" err="1" smtClean="0"/>
              <a:t>punten</a:t>
            </a:r>
            <a:r>
              <a:rPr lang="en-GB" sz="3200" dirty="0" smtClean="0"/>
              <a:t> </a:t>
            </a:r>
            <a:r>
              <a:rPr lang="en-GB" sz="3200" dirty="0" err="1" smtClean="0"/>
              <a:t>uit</a:t>
            </a:r>
            <a:r>
              <a:rPr lang="en-GB" sz="3200" dirty="0" smtClean="0"/>
              <a:t> de </a:t>
            </a:r>
            <a:r>
              <a:rPr lang="en-GB" sz="3200" dirty="0" err="1" smtClean="0"/>
              <a:t>discussie</a:t>
            </a:r>
            <a:r>
              <a:rPr lang="en-GB" sz="3200" dirty="0" smtClean="0"/>
              <a:t>. </a:t>
            </a:r>
            <a:endParaRPr lang="en-GB" sz="3200" dirty="0" smtClean="0"/>
          </a:p>
          <a:p>
            <a:pPr lvl="0"/>
            <a:endParaRPr lang="en-GB" sz="3200" dirty="0"/>
          </a:p>
          <a:p>
            <a:pPr lvl="0"/>
            <a:r>
              <a:rPr lang="en-GB" sz="3200" dirty="0" err="1" smtClean="0"/>
              <a:t>Denk</a:t>
            </a:r>
            <a:r>
              <a:rPr lang="en-GB" sz="3200" dirty="0" smtClean="0"/>
              <a:t> </a:t>
            </a:r>
            <a:r>
              <a:rPr lang="en-GB" sz="3200" dirty="0" err="1" smtClean="0"/>
              <a:t>na</a:t>
            </a:r>
            <a:r>
              <a:rPr lang="en-GB" sz="3200" dirty="0" smtClean="0"/>
              <a:t> over de </a:t>
            </a:r>
            <a:r>
              <a:rPr lang="en-GB" sz="3200" dirty="0" err="1" smtClean="0"/>
              <a:t>uidagingen</a:t>
            </a:r>
            <a:r>
              <a:rPr lang="en-GB" sz="3200" dirty="0" smtClean="0"/>
              <a:t> </a:t>
            </a:r>
            <a:r>
              <a:rPr lang="en-GB" sz="3200" dirty="0" err="1" smtClean="0"/>
              <a:t>en</a:t>
            </a:r>
            <a:r>
              <a:rPr lang="en-GB" sz="3200" dirty="0" smtClean="0"/>
              <a:t> </a:t>
            </a:r>
            <a:r>
              <a:rPr lang="en-GB" sz="3200" dirty="0" err="1" smtClean="0"/>
              <a:t>voordelen</a:t>
            </a:r>
            <a:r>
              <a:rPr lang="en-GB" sz="3200" dirty="0" smtClean="0"/>
              <a:t> van het </a:t>
            </a:r>
            <a:r>
              <a:rPr lang="en-GB" sz="3200" dirty="0" err="1" smtClean="0"/>
              <a:t>inzetten</a:t>
            </a:r>
            <a:r>
              <a:rPr lang="en-GB" sz="3200" dirty="0" smtClean="0"/>
              <a:t> van </a:t>
            </a:r>
            <a:r>
              <a:rPr lang="en-GB" sz="3200" dirty="0" err="1" smtClean="0"/>
              <a:t>vragen</a:t>
            </a:r>
            <a:r>
              <a:rPr lang="en-GB" sz="3200" dirty="0" smtClean="0"/>
              <a:t> op </a:t>
            </a:r>
            <a:r>
              <a:rPr lang="en-GB" sz="3200" dirty="0" err="1" smtClean="0"/>
              <a:t>deze</a:t>
            </a:r>
            <a:r>
              <a:rPr lang="en-GB" sz="3200" dirty="0" smtClean="0"/>
              <a:t> </a:t>
            </a:r>
            <a:r>
              <a:rPr lang="en-GB" sz="3200" dirty="0" err="1" smtClean="0"/>
              <a:t>manier</a:t>
            </a:r>
            <a:r>
              <a:rPr lang="en-GB" sz="3200" dirty="0" smtClean="0"/>
              <a:t>.</a:t>
            </a:r>
            <a:endParaRPr lang="en-GB" sz="3200" dirty="0" smtClean="0"/>
          </a:p>
        </p:txBody>
      </p:sp>
      <p:pic>
        <p:nvPicPr>
          <p:cNvPr id="6" name="Picture 5"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275" y="435562"/>
            <a:ext cx="1065790" cy="1080000"/>
          </a:xfrm>
          <a:prstGeom prst="rect">
            <a:avLst/>
          </a:prstGeom>
        </p:spPr>
      </p:pic>
    </p:spTree>
    <p:extLst>
      <p:ext uri="{BB962C8B-B14F-4D97-AF65-F5344CB8AC3E}">
        <p14:creationId xmlns:p14="http://schemas.microsoft.com/office/powerpoint/2010/main" val="37312069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9190" y="546085"/>
            <a:ext cx="6947060" cy="1072449"/>
          </a:xfrm>
        </p:spPr>
        <p:txBody>
          <a:bodyPr>
            <a:normAutofit/>
          </a:bodyPr>
          <a:lstStyle/>
          <a:p>
            <a:r>
              <a:rPr lang="en-US" dirty="0" smtClean="0"/>
              <a:t>Finishing off</a:t>
            </a:r>
            <a:endParaRPr lang="en-US" dirty="0"/>
          </a:p>
        </p:txBody>
      </p:sp>
      <p:pic>
        <p:nvPicPr>
          <p:cNvPr id="7" name="Picture 6"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2865" y="538534"/>
            <a:ext cx="1065790" cy="1080000"/>
          </a:xfrm>
          <a:prstGeom prst="rect">
            <a:avLst/>
          </a:prstGeom>
        </p:spPr>
      </p:pic>
      <p:sp>
        <p:nvSpPr>
          <p:cNvPr id="4" name="Content Placeholder 3"/>
          <p:cNvSpPr>
            <a:spLocks noGrp="1"/>
          </p:cNvSpPr>
          <p:nvPr>
            <p:ph idx="1"/>
          </p:nvPr>
        </p:nvSpPr>
        <p:spPr>
          <a:xfrm>
            <a:off x="1682085" y="1963321"/>
            <a:ext cx="6747008" cy="4075529"/>
          </a:xfrm>
        </p:spPr>
        <p:txBody>
          <a:bodyPr>
            <a:normAutofit fontScale="92500" lnSpcReduction="10000"/>
          </a:bodyPr>
          <a:lstStyle/>
          <a:p>
            <a:pPr marL="0" lvl="0" indent="0" fontAlgn="base">
              <a:buNone/>
            </a:pPr>
            <a:r>
              <a:rPr lang="en-US" dirty="0" err="1" smtClean="0"/>
              <a:t>Denk</a:t>
            </a:r>
            <a:r>
              <a:rPr lang="en-US" dirty="0" smtClean="0"/>
              <a:t> </a:t>
            </a:r>
            <a:r>
              <a:rPr lang="en-US" dirty="0" err="1" smtClean="0"/>
              <a:t>na</a:t>
            </a:r>
            <a:r>
              <a:rPr lang="en-US" dirty="0" smtClean="0"/>
              <a:t> over hoe je </a:t>
            </a:r>
            <a:r>
              <a:rPr lang="en-US" dirty="0" err="1" smtClean="0"/>
              <a:t>onderzoekend</a:t>
            </a:r>
            <a:r>
              <a:rPr lang="en-US" dirty="0" smtClean="0"/>
              <a:t> </a:t>
            </a:r>
            <a:r>
              <a:rPr lang="en-US" dirty="0" err="1" smtClean="0"/>
              <a:t>leren</a:t>
            </a:r>
            <a:r>
              <a:rPr lang="en-US" dirty="0" smtClean="0"/>
              <a:t> </a:t>
            </a:r>
            <a:r>
              <a:rPr lang="en-US" dirty="0" err="1" smtClean="0"/>
              <a:t>kan</a:t>
            </a:r>
            <a:r>
              <a:rPr lang="en-US" dirty="0" smtClean="0"/>
              <a:t> </a:t>
            </a:r>
            <a:r>
              <a:rPr lang="en-US" dirty="0" err="1" smtClean="0"/>
              <a:t>ondersteunen</a:t>
            </a:r>
            <a:r>
              <a:rPr lang="en-US" dirty="0" smtClean="0"/>
              <a:t> in je </a:t>
            </a:r>
            <a:r>
              <a:rPr lang="en-US" dirty="0" err="1" smtClean="0"/>
              <a:t>lespraktijk</a:t>
            </a:r>
            <a:r>
              <a:rPr lang="en-US" dirty="0" smtClean="0"/>
              <a:t> </a:t>
            </a:r>
            <a:r>
              <a:rPr lang="en-US" dirty="0" err="1" smtClean="0"/>
              <a:t>en</a:t>
            </a:r>
            <a:r>
              <a:rPr lang="en-US" dirty="0" smtClean="0"/>
              <a:t> hoe je </a:t>
            </a:r>
            <a:r>
              <a:rPr lang="en-US" dirty="0" err="1" smtClean="0"/>
              <a:t>vragen</a:t>
            </a:r>
            <a:r>
              <a:rPr lang="en-US" dirty="0" smtClean="0"/>
              <a:t> </a:t>
            </a:r>
            <a:r>
              <a:rPr lang="en-US" dirty="0" err="1" smtClean="0"/>
              <a:t>hiervoor</a:t>
            </a:r>
            <a:r>
              <a:rPr lang="en-US" dirty="0" smtClean="0"/>
              <a:t> </a:t>
            </a:r>
            <a:r>
              <a:rPr lang="en-US" dirty="0" err="1" smtClean="0"/>
              <a:t>geschikt</a:t>
            </a:r>
            <a:r>
              <a:rPr lang="en-US" dirty="0" smtClean="0"/>
              <a:t> </a:t>
            </a:r>
            <a:r>
              <a:rPr lang="en-US" dirty="0" err="1" smtClean="0"/>
              <a:t>maakt</a:t>
            </a:r>
            <a:r>
              <a:rPr lang="en-US" dirty="0" smtClean="0"/>
              <a:t>.</a:t>
            </a:r>
            <a:endParaRPr lang="en-US" dirty="0" smtClean="0"/>
          </a:p>
          <a:p>
            <a:pPr marL="0" lvl="0" indent="0" fontAlgn="base">
              <a:buNone/>
            </a:pPr>
            <a:endParaRPr lang="en-US" dirty="0"/>
          </a:p>
          <a:p>
            <a:pPr marL="0" lvl="0" indent="0" fontAlgn="base">
              <a:buNone/>
            </a:pPr>
            <a:r>
              <a:rPr lang="en-US" dirty="0" err="1" smtClean="0"/>
              <a:t>Geef</a:t>
            </a:r>
            <a:r>
              <a:rPr lang="en-US" dirty="0" smtClean="0"/>
              <a:t> de les </a:t>
            </a:r>
            <a:r>
              <a:rPr lang="en-US" dirty="0" err="1" smtClean="0"/>
              <a:t>en</a:t>
            </a:r>
            <a:r>
              <a:rPr lang="en-US" dirty="0" smtClean="0"/>
              <a:t> </a:t>
            </a:r>
            <a:r>
              <a:rPr lang="en-US" dirty="0" err="1" smtClean="0"/>
              <a:t>reflecteer</a:t>
            </a:r>
            <a:r>
              <a:rPr lang="en-US" dirty="0" smtClean="0"/>
              <a:t> op:</a:t>
            </a:r>
            <a:endParaRPr lang="en-US" dirty="0" smtClean="0"/>
          </a:p>
          <a:p>
            <a:pPr fontAlgn="base"/>
            <a:r>
              <a:rPr lang="en-US" dirty="0" err="1" smtClean="0"/>
              <a:t>Antwoorden</a:t>
            </a:r>
            <a:r>
              <a:rPr lang="en-US" dirty="0" smtClean="0"/>
              <a:t> van </a:t>
            </a:r>
            <a:r>
              <a:rPr lang="en-US" dirty="0" err="1" smtClean="0"/>
              <a:t>leerlingen</a:t>
            </a:r>
            <a:r>
              <a:rPr lang="en-US" dirty="0" smtClean="0"/>
              <a:t>;</a:t>
            </a:r>
            <a:endParaRPr lang="en-US" dirty="0" smtClean="0"/>
          </a:p>
          <a:p>
            <a:pPr fontAlgn="base"/>
            <a:r>
              <a:rPr lang="en-US" dirty="0" err="1" smtClean="0"/>
              <a:t>Rapporteer</a:t>
            </a:r>
            <a:r>
              <a:rPr lang="en-US" dirty="0" smtClean="0"/>
              <a:t> je </a:t>
            </a:r>
            <a:r>
              <a:rPr lang="en-US" dirty="0" err="1" smtClean="0"/>
              <a:t>reflectie</a:t>
            </a:r>
            <a:r>
              <a:rPr lang="en-US" dirty="0"/>
              <a:t> </a:t>
            </a:r>
            <a:r>
              <a:rPr lang="en-US" dirty="0" err="1" smtClean="0"/>
              <a:t>en</a:t>
            </a:r>
            <a:r>
              <a:rPr lang="en-US" dirty="0" smtClean="0"/>
              <a:t> </a:t>
            </a:r>
            <a:r>
              <a:rPr lang="en-US" dirty="0" err="1" smtClean="0"/>
              <a:t>observatie</a:t>
            </a:r>
            <a:r>
              <a:rPr lang="en-US" dirty="0" smtClean="0"/>
              <a:t> de </a:t>
            </a:r>
            <a:r>
              <a:rPr lang="en-US" dirty="0" err="1" smtClean="0"/>
              <a:t>volgende</a:t>
            </a:r>
            <a:r>
              <a:rPr lang="en-US" dirty="0" smtClean="0"/>
              <a:t> </a:t>
            </a:r>
            <a:r>
              <a:rPr lang="en-US" dirty="0" err="1" smtClean="0"/>
              <a:t>sessie</a:t>
            </a:r>
            <a:r>
              <a:rPr lang="en-US" dirty="0" smtClean="0"/>
              <a:t>. </a:t>
            </a:r>
            <a:endParaRPr lang="en-US" dirty="0" smtClean="0"/>
          </a:p>
          <a:p>
            <a:pPr marL="0" lvl="0" indent="0" fontAlgn="base">
              <a:buNone/>
            </a:pPr>
            <a:endParaRPr lang="en-US" dirty="0"/>
          </a:p>
          <a:p>
            <a:pPr marL="0" lvl="0" indent="0" fontAlgn="base">
              <a:buNone/>
            </a:pPr>
            <a:endParaRPr lang="en-US" dirty="0" smtClean="0"/>
          </a:p>
          <a:p>
            <a:pPr marL="0" lvl="0" indent="0" fontAlgn="base">
              <a:buNone/>
            </a:pPr>
            <a:endParaRPr lang="en-US" dirty="0" smtClean="0"/>
          </a:p>
          <a:p>
            <a:pPr marL="0" lvl="0" indent="0" fontAlgn="base">
              <a:buNone/>
            </a:pPr>
            <a:endParaRPr lang="en-US" dirty="0" smtClean="0"/>
          </a:p>
        </p:txBody>
      </p:sp>
      <p:pic>
        <p:nvPicPr>
          <p:cNvPr id="5" name="Picture 4" descr="nextsteps.jpg"/>
          <p:cNvPicPr>
            <a:picLocks/>
          </p:cNvPicPr>
          <p:nvPr/>
        </p:nvPicPr>
        <p:blipFill>
          <a:blip r:embed="rId4">
            <a:extLst>
              <a:ext uri="{28A0092B-C50C-407E-A947-70E740481C1C}">
                <a14:useLocalDpi xmlns:a14="http://schemas.microsoft.com/office/drawing/2010/main" val="0"/>
              </a:ext>
            </a:extLst>
          </a:blip>
          <a:stretch>
            <a:fillRect/>
          </a:stretch>
        </p:blipFill>
        <p:spPr>
          <a:xfrm>
            <a:off x="438655" y="4001085"/>
            <a:ext cx="1080000" cy="1080000"/>
          </a:xfrm>
          <a:prstGeom prst="rect">
            <a:avLst/>
          </a:prstGeom>
        </p:spPr>
      </p:pic>
    </p:spTree>
    <p:extLst>
      <p:ext uri="{BB962C8B-B14F-4D97-AF65-F5344CB8AC3E}">
        <p14:creationId xmlns:p14="http://schemas.microsoft.com/office/powerpoint/2010/main" val="23893660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397</Words>
  <Application>Microsoft Office PowerPoint</Application>
  <PresentationFormat>On-screen Show (4:3)</PresentationFormat>
  <Paragraphs>49</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Overzicht</vt:lpstr>
      <vt:lpstr>Vragen gebruiken</vt:lpstr>
      <vt:lpstr>Vragen (kleine groepjes)</vt:lpstr>
      <vt:lpstr>Hoofdkenmerken: stellen van vragen</vt:lpstr>
      <vt:lpstr>Finishing off</vt:lpstr>
    </vt:vector>
  </TitlesOfParts>
  <Company>Graduate School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Issue (e.g. WoW) Question (e.g. M&amp;S in the WoW)</dc:title>
  <dc:creator>Marie Joubert</dc:creator>
  <cp:lastModifiedBy>Koffijberg, I.J.P. (Ilse)</cp:lastModifiedBy>
  <cp:revision>111</cp:revision>
  <dcterms:created xsi:type="dcterms:W3CDTF">2014-04-13T14:15:20Z</dcterms:created>
  <dcterms:modified xsi:type="dcterms:W3CDTF">2017-06-14T10:26:30Z</dcterms:modified>
</cp:coreProperties>
</file>