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87" r:id="rId5"/>
    <p:sldId id="270" r:id="rId6"/>
    <p:sldId id="271" r:id="rId7"/>
    <p:sldId id="272" r:id="rId8"/>
    <p:sldId id="269" r:id="rId9"/>
    <p:sldId id="288" r:id="rId10"/>
    <p:sldId id="298" r:id="rId11"/>
    <p:sldId id="299" r:id="rId12"/>
    <p:sldId id="300" r:id="rId13"/>
    <p:sldId id="315" r:id="rId14"/>
    <p:sldId id="316" r:id="rId15"/>
    <p:sldId id="317" r:id="rId16"/>
    <p:sldId id="319" r:id="rId17"/>
    <p:sldId id="307" r:id="rId18"/>
    <p:sldId id="308" r:id="rId19"/>
    <p:sldId id="309" r:id="rId20"/>
    <p:sldId id="311" r:id="rId21"/>
    <p:sldId id="256" r:id="rId22"/>
    <p:sldId id="262" r:id="rId23"/>
    <p:sldId id="259" r:id="rId24"/>
    <p:sldId id="26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000644"/>
    <a:srgbClr val="A7FF00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45411-CA01-4A43-845A-8AB5D1AF60BE}" v="35" dt="2023-11-22T08:06:48.93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5820"/>
  </p:normalViewPr>
  <p:slideViewPr>
    <p:cSldViewPr snapToGrid="0">
      <p:cViewPr varScale="1">
        <p:scale>
          <a:sx n="74" d="100"/>
          <a:sy n="74" d="100"/>
        </p:scale>
        <p:origin x="9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71145411-CA01-4A43-845A-8AB5D1AF60BE}"/>
    <pc:docChg chg="custSel addSld delSld modSld sldOrd">
      <pc:chgData name="Thomas Noordeloos" userId="df9f46e9-7760-4f6a-814f-9e8180d7b46a" providerId="ADAL" clId="{71145411-CA01-4A43-845A-8AB5D1AF60BE}" dt="2023-11-22T08:38:51.525" v="657" actId="47"/>
      <pc:docMkLst>
        <pc:docMk/>
      </pc:docMkLst>
      <pc:sldChg chg="modSp mod">
        <pc:chgData name="Thomas Noordeloos" userId="df9f46e9-7760-4f6a-814f-9e8180d7b46a" providerId="ADAL" clId="{71145411-CA01-4A43-845A-8AB5D1AF60BE}" dt="2023-11-22T07:39:56.267" v="645" actId="6549"/>
        <pc:sldMkLst>
          <pc:docMk/>
          <pc:sldMk cId="2859079353" sldId="256"/>
        </pc:sldMkLst>
        <pc:spChg chg="mod">
          <ac:chgData name="Thomas Noordeloos" userId="df9f46e9-7760-4f6a-814f-9e8180d7b46a" providerId="ADAL" clId="{71145411-CA01-4A43-845A-8AB5D1AF60BE}" dt="2023-11-17T08:31:50.325" v="512" actId="20577"/>
          <ac:spMkLst>
            <pc:docMk/>
            <pc:sldMk cId="2859079353" sldId="256"/>
            <ac:spMk id="4" creationId="{7E256807-68E5-45A0-8DD0-5696A7E4E94A}"/>
          </ac:spMkLst>
        </pc:spChg>
        <pc:spChg chg="mod">
          <ac:chgData name="Thomas Noordeloos" userId="df9f46e9-7760-4f6a-814f-9e8180d7b46a" providerId="ADAL" clId="{71145411-CA01-4A43-845A-8AB5D1AF60BE}" dt="2023-11-22T07:39:56.267" v="645" actId="6549"/>
          <ac:spMkLst>
            <pc:docMk/>
            <pc:sldMk cId="2859079353" sldId="256"/>
            <ac:spMk id="6" creationId="{81B96BA2-902A-4078-8942-E8A2417A9A29}"/>
          </ac:spMkLst>
        </pc:spChg>
      </pc:sldChg>
      <pc:sldChg chg="modSp del">
        <pc:chgData name="Thomas Noordeloos" userId="df9f46e9-7760-4f6a-814f-9e8180d7b46a" providerId="ADAL" clId="{71145411-CA01-4A43-845A-8AB5D1AF60BE}" dt="2023-11-22T08:38:51.525" v="657" actId="47"/>
        <pc:sldMkLst>
          <pc:docMk/>
          <pc:sldMk cId="4104890735" sldId="257"/>
        </pc:sldMkLst>
        <pc:spChg chg="mod">
          <ac:chgData name="Thomas Noordeloos" userId="df9f46e9-7760-4f6a-814f-9e8180d7b46a" providerId="ADAL" clId="{71145411-CA01-4A43-845A-8AB5D1AF60BE}" dt="2023-11-17T08:32:10.005" v="517" actId="20577"/>
          <ac:spMkLst>
            <pc:docMk/>
            <pc:sldMk cId="4104890735" sldId="257"/>
            <ac:spMk id="12" creationId="{EEE98EE3-D401-45BE-9D47-6E80BEAC2669}"/>
          </ac:spMkLst>
        </pc:spChg>
      </pc:sldChg>
      <pc:sldChg chg="del">
        <pc:chgData name="Thomas Noordeloos" userId="df9f46e9-7760-4f6a-814f-9e8180d7b46a" providerId="ADAL" clId="{71145411-CA01-4A43-845A-8AB5D1AF60BE}" dt="2023-11-17T08:01:26.028" v="10" actId="47"/>
        <pc:sldMkLst>
          <pc:docMk/>
          <pc:sldMk cId="1264834013" sldId="258"/>
        </pc:sldMkLst>
      </pc:sldChg>
      <pc:sldChg chg="addSp delSp modSp mod ord">
        <pc:chgData name="Thomas Noordeloos" userId="df9f46e9-7760-4f6a-814f-9e8180d7b46a" providerId="ADAL" clId="{71145411-CA01-4A43-845A-8AB5D1AF60BE}" dt="2023-11-22T07:42:03.693" v="649"/>
        <pc:sldMkLst>
          <pc:docMk/>
          <pc:sldMk cId="318625009" sldId="259"/>
        </pc:sldMkLst>
        <pc:spChg chg="add del">
          <ac:chgData name="Thomas Noordeloos" userId="df9f46e9-7760-4f6a-814f-9e8180d7b46a" providerId="ADAL" clId="{71145411-CA01-4A43-845A-8AB5D1AF60BE}" dt="2023-11-17T08:05:52.807" v="47"/>
          <ac:spMkLst>
            <pc:docMk/>
            <pc:sldMk cId="318625009" sldId="259"/>
            <ac:spMk id="3" creationId="{2DDEEDDF-19D6-6AF1-44FF-2756ECAFFF5F}"/>
          </ac:spMkLst>
        </pc:spChg>
        <pc:spChg chg="mod">
          <ac:chgData name="Thomas Noordeloos" userId="df9f46e9-7760-4f6a-814f-9e8180d7b46a" providerId="ADAL" clId="{71145411-CA01-4A43-845A-8AB5D1AF60BE}" dt="2023-11-17T08:07:40.238" v="237" actId="113"/>
          <ac:spMkLst>
            <pc:docMk/>
            <pc:sldMk cId="318625009" sldId="259"/>
            <ac:spMk id="6" creationId="{A785BC62-5375-7B46-B486-0386FFFA0964}"/>
          </ac:spMkLst>
        </pc:spChg>
        <pc:picChg chg="add del mod">
          <ac:chgData name="Thomas Noordeloos" userId="df9f46e9-7760-4f6a-814f-9e8180d7b46a" providerId="ADAL" clId="{71145411-CA01-4A43-845A-8AB5D1AF60BE}" dt="2023-11-17T08:07:33.613" v="236" actId="478"/>
          <ac:picMkLst>
            <pc:docMk/>
            <pc:sldMk cId="318625009" sldId="259"/>
            <ac:picMk id="4" creationId="{92C09908-D378-D264-BC6B-D015FD85D65C}"/>
          </ac:picMkLst>
        </pc:picChg>
        <pc:picChg chg="del">
          <ac:chgData name="Thomas Noordeloos" userId="df9f46e9-7760-4f6a-814f-9e8180d7b46a" providerId="ADAL" clId="{71145411-CA01-4A43-845A-8AB5D1AF60BE}" dt="2023-11-17T08:04:24.242" v="33" actId="478"/>
          <ac:picMkLst>
            <pc:docMk/>
            <pc:sldMk cId="318625009" sldId="259"/>
            <ac:picMk id="8" creationId="{FFE1B2F3-A53C-7A4D-8727-D4C7C88D89FB}"/>
          </ac:picMkLst>
        </pc:picChg>
        <pc:picChg chg="add mod">
          <ac:chgData name="Thomas Noordeloos" userId="df9f46e9-7760-4f6a-814f-9e8180d7b46a" providerId="ADAL" clId="{71145411-CA01-4A43-845A-8AB5D1AF60BE}" dt="2023-11-17T08:04:36.313" v="37" actId="14100"/>
          <ac:picMkLst>
            <pc:docMk/>
            <pc:sldMk cId="318625009" sldId="259"/>
            <ac:picMk id="1026" creationId="{0D9C6CFF-F007-9F40-8DF7-5F4F2B6C1491}"/>
          </ac:picMkLst>
        </pc:picChg>
      </pc:sldChg>
      <pc:sldChg chg="del ord">
        <pc:chgData name="Thomas Noordeloos" userId="df9f46e9-7760-4f6a-814f-9e8180d7b46a" providerId="ADAL" clId="{71145411-CA01-4A43-845A-8AB5D1AF60BE}" dt="2023-11-22T07:44:30.443" v="655" actId="47"/>
        <pc:sldMkLst>
          <pc:docMk/>
          <pc:sldMk cId="1557581461" sldId="260"/>
        </pc:sldMkLst>
      </pc:sldChg>
      <pc:sldChg chg="modSp mod ord">
        <pc:chgData name="Thomas Noordeloos" userId="df9f46e9-7760-4f6a-814f-9e8180d7b46a" providerId="ADAL" clId="{71145411-CA01-4A43-845A-8AB5D1AF60BE}" dt="2023-11-22T07:43:59.247" v="654" actId="20577"/>
        <pc:sldMkLst>
          <pc:docMk/>
          <pc:sldMk cId="2939759825" sldId="261"/>
        </pc:sldMkLst>
        <pc:spChg chg="mod">
          <ac:chgData name="Thomas Noordeloos" userId="df9f46e9-7760-4f6a-814f-9e8180d7b46a" providerId="ADAL" clId="{71145411-CA01-4A43-845A-8AB5D1AF60BE}" dt="2023-11-22T07:43:59.247" v="654" actId="20577"/>
          <ac:spMkLst>
            <pc:docMk/>
            <pc:sldMk cId="2939759825" sldId="261"/>
            <ac:spMk id="3" creationId="{27022589-64B5-4F4A-8111-D2D9E785B26E}"/>
          </ac:spMkLst>
        </pc:spChg>
      </pc:sldChg>
      <pc:sldChg chg="add ord setBg">
        <pc:chgData name="Thomas Noordeloos" userId="df9f46e9-7760-4f6a-814f-9e8180d7b46a" providerId="ADAL" clId="{71145411-CA01-4A43-845A-8AB5D1AF60BE}" dt="2023-11-22T07:40:20.892" v="647"/>
        <pc:sldMkLst>
          <pc:docMk/>
          <pc:sldMk cId="4132212741" sldId="262"/>
        </pc:sldMkLst>
      </pc:sldChg>
      <pc:sldChg chg="modSp add del mod">
        <pc:chgData name="Thomas Noordeloos" userId="df9f46e9-7760-4f6a-814f-9e8180d7b46a" providerId="ADAL" clId="{71145411-CA01-4A43-845A-8AB5D1AF60BE}" dt="2023-11-17T08:34:50.887" v="555" actId="47"/>
        <pc:sldMkLst>
          <pc:docMk/>
          <pc:sldMk cId="954699789" sldId="263"/>
        </pc:sldMkLst>
        <pc:graphicFrameChg chg="mod modGraphic">
          <ac:chgData name="Thomas Noordeloos" userId="df9f46e9-7760-4f6a-814f-9e8180d7b46a" providerId="ADAL" clId="{71145411-CA01-4A43-845A-8AB5D1AF60BE}" dt="2023-11-17T08:22:09.195" v="291" actId="1076"/>
          <ac:graphicFrameMkLst>
            <pc:docMk/>
            <pc:sldMk cId="954699789" sldId="263"/>
            <ac:graphicFrameMk id="3" creationId="{E6245CAA-EFB9-428E-8BD1-E671C3F037BB}"/>
          </ac:graphicFrameMkLst>
        </pc:graphicFrameChg>
        <pc:graphicFrameChg chg="mod">
          <ac:chgData name="Thomas Noordeloos" userId="df9f46e9-7760-4f6a-814f-9e8180d7b46a" providerId="ADAL" clId="{71145411-CA01-4A43-845A-8AB5D1AF60BE}" dt="2023-11-17T08:22:09.195" v="291" actId="1076"/>
          <ac:graphicFrameMkLst>
            <pc:docMk/>
            <pc:sldMk cId="954699789" sldId="263"/>
            <ac:graphicFrameMk id="14" creationId="{12795525-0D04-4910-8843-5C0444ADD3E0}"/>
          </ac:graphicFrameMkLst>
        </pc:graphicFrameChg>
        <pc:graphicFrameChg chg="mod modGraphic">
          <ac:chgData name="Thomas Noordeloos" userId="df9f46e9-7760-4f6a-814f-9e8180d7b46a" providerId="ADAL" clId="{71145411-CA01-4A43-845A-8AB5D1AF60BE}" dt="2023-11-17T08:22:09.195" v="291" actId="1076"/>
          <ac:graphicFrameMkLst>
            <pc:docMk/>
            <pc:sldMk cId="954699789" sldId="263"/>
            <ac:graphicFrameMk id="15" creationId="{87D2DD0D-C22E-45A6-8337-79A76DAA7B8C}"/>
          </ac:graphicFrameMkLst>
        </pc:graphicFrameChg>
      </pc:sldChg>
      <pc:sldChg chg="modSp add mod">
        <pc:chgData name="Thomas Noordeloos" userId="df9f46e9-7760-4f6a-814f-9e8180d7b46a" providerId="ADAL" clId="{71145411-CA01-4A43-845A-8AB5D1AF60BE}" dt="2023-11-17T08:31:26.096" v="497" actId="20577"/>
        <pc:sldMkLst>
          <pc:docMk/>
          <pc:sldMk cId="142099198" sldId="269"/>
        </pc:sldMkLst>
        <pc:spChg chg="mod">
          <ac:chgData name="Thomas Noordeloos" userId="df9f46e9-7760-4f6a-814f-9e8180d7b46a" providerId="ADAL" clId="{71145411-CA01-4A43-845A-8AB5D1AF60BE}" dt="2023-11-17T08:31:26.096" v="497" actId="20577"/>
          <ac:spMkLst>
            <pc:docMk/>
            <pc:sldMk cId="142099198" sldId="269"/>
            <ac:spMk id="2" creationId="{4BFBDBC5-A344-AF4A-BB62-D4EE43685B46}"/>
          </ac:spMkLst>
        </pc:spChg>
      </pc:sldChg>
      <pc:sldChg chg="add">
        <pc:chgData name="Thomas Noordeloos" userId="df9f46e9-7760-4f6a-814f-9e8180d7b46a" providerId="ADAL" clId="{71145411-CA01-4A43-845A-8AB5D1AF60BE}" dt="2023-11-17T08:21:06.388" v="276"/>
        <pc:sldMkLst>
          <pc:docMk/>
          <pc:sldMk cId="1120664323" sldId="270"/>
        </pc:sldMkLst>
      </pc:sldChg>
      <pc:sldChg chg="modSp add mod">
        <pc:chgData name="Thomas Noordeloos" userId="df9f46e9-7760-4f6a-814f-9e8180d7b46a" providerId="ADAL" clId="{71145411-CA01-4A43-845A-8AB5D1AF60BE}" dt="2023-11-17T08:28:09.877" v="478" actId="20577"/>
        <pc:sldMkLst>
          <pc:docMk/>
          <pc:sldMk cId="437323946" sldId="271"/>
        </pc:sldMkLst>
        <pc:spChg chg="mod">
          <ac:chgData name="Thomas Noordeloos" userId="df9f46e9-7760-4f6a-814f-9e8180d7b46a" providerId="ADAL" clId="{71145411-CA01-4A43-845A-8AB5D1AF60BE}" dt="2023-11-17T08:28:09.877" v="478" actId="20577"/>
          <ac:spMkLst>
            <pc:docMk/>
            <pc:sldMk cId="437323946" sldId="271"/>
            <ac:spMk id="2" creationId="{DC4FACCA-8AC4-45A1-A0F5-11AEDEF14412}"/>
          </ac:spMkLst>
        </pc:spChg>
      </pc:sldChg>
      <pc:sldChg chg="modSp add mod modAnim">
        <pc:chgData name="Thomas Noordeloos" userId="df9f46e9-7760-4f6a-814f-9e8180d7b46a" providerId="ADAL" clId="{71145411-CA01-4A43-845A-8AB5D1AF60BE}" dt="2023-11-22T07:39:21.260" v="628"/>
        <pc:sldMkLst>
          <pc:docMk/>
          <pc:sldMk cId="3823650348" sldId="272"/>
        </pc:sldMkLst>
        <pc:spChg chg="mod">
          <ac:chgData name="Thomas Noordeloos" userId="df9f46e9-7760-4f6a-814f-9e8180d7b46a" providerId="ADAL" clId="{71145411-CA01-4A43-845A-8AB5D1AF60BE}" dt="2023-11-17T08:31:16.300" v="493" actId="207"/>
          <ac:spMkLst>
            <pc:docMk/>
            <pc:sldMk cId="3823650348" sldId="272"/>
            <ac:spMk id="8" creationId="{7045AD13-52E2-40BE-9B06-1A5CB89A54FC}"/>
          </ac:spMkLst>
        </pc:spChg>
        <pc:spChg chg="mod">
          <ac:chgData name="Thomas Noordeloos" userId="df9f46e9-7760-4f6a-814f-9e8180d7b46a" providerId="ADAL" clId="{71145411-CA01-4A43-845A-8AB5D1AF60BE}" dt="2023-11-17T08:31:11.758" v="492" actId="207"/>
          <ac:spMkLst>
            <pc:docMk/>
            <pc:sldMk cId="3823650348" sldId="272"/>
            <ac:spMk id="9" creationId="{DDC11B26-920A-484C-9CA2-4B07E350E8F0}"/>
          </ac:spMkLst>
        </pc:spChg>
        <pc:spChg chg="mod">
          <ac:chgData name="Thomas Noordeloos" userId="df9f46e9-7760-4f6a-814f-9e8180d7b46a" providerId="ADAL" clId="{71145411-CA01-4A43-845A-8AB5D1AF60BE}" dt="2023-11-17T08:28:38.592" v="487" actId="20577"/>
          <ac:spMkLst>
            <pc:docMk/>
            <pc:sldMk cId="3823650348" sldId="272"/>
            <ac:spMk id="12" creationId="{C69BF2CD-13A1-4551-AB75-2B266BDCB565}"/>
          </ac:spMkLst>
        </pc:spChg>
      </pc:sldChg>
      <pc:sldChg chg="delSp add del mod">
        <pc:chgData name="Thomas Noordeloos" userId="df9f46e9-7760-4f6a-814f-9e8180d7b46a" providerId="ADAL" clId="{71145411-CA01-4A43-845A-8AB5D1AF60BE}" dt="2023-11-17T08:34:48.693" v="554" actId="47"/>
        <pc:sldMkLst>
          <pc:docMk/>
          <pc:sldMk cId="271292251" sldId="273"/>
        </pc:sldMkLst>
        <pc:graphicFrameChg chg="del">
          <ac:chgData name="Thomas Noordeloos" userId="df9f46e9-7760-4f6a-814f-9e8180d7b46a" providerId="ADAL" clId="{71145411-CA01-4A43-845A-8AB5D1AF60BE}" dt="2023-11-17T08:23:36.105" v="293" actId="478"/>
          <ac:graphicFrameMkLst>
            <pc:docMk/>
            <pc:sldMk cId="271292251" sldId="273"/>
            <ac:graphicFrameMk id="16" creationId="{B8926067-4F40-4336-99DB-57A31D2C3B7A}"/>
          </ac:graphicFrameMkLst>
        </pc:graphicFrameChg>
      </pc:sldChg>
      <pc:sldChg chg="modSp add mod">
        <pc:chgData name="Thomas Noordeloos" userId="df9f46e9-7760-4f6a-814f-9e8180d7b46a" providerId="ADAL" clId="{71145411-CA01-4A43-845A-8AB5D1AF60BE}" dt="2023-11-22T07:38:20.383" v="626" actId="20577"/>
        <pc:sldMkLst>
          <pc:docMk/>
          <pc:sldMk cId="3537927792" sldId="287"/>
        </pc:sldMkLst>
        <pc:spChg chg="mod">
          <ac:chgData name="Thomas Noordeloos" userId="df9f46e9-7760-4f6a-814f-9e8180d7b46a" providerId="ADAL" clId="{71145411-CA01-4A43-845A-8AB5D1AF60BE}" dt="2023-11-17T08:23:57.443" v="352" actId="20577"/>
          <ac:spMkLst>
            <pc:docMk/>
            <pc:sldMk cId="3537927792" sldId="287"/>
            <ac:spMk id="2" creationId="{00000000-0000-0000-0000-000000000000}"/>
          </ac:spMkLst>
        </pc:spChg>
        <pc:graphicFrameChg chg="mod modGraphic">
          <ac:chgData name="Thomas Noordeloos" userId="df9f46e9-7760-4f6a-814f-9e8180d7b46a" providerId="ADAL" clId="{71145411-CA01-4A43-845A-8AB5D1AF60BE}" dt="2023-11-22T07:38:20.383" v="626" actId="20577"/>
          <ac:graphicFrameMkLst>
            <pc:docMk/>
            <pc:sldMk cId="3537927792" sldId="287"/>
            <ac:graphicFrameMk id="7" creationId="{B41042EC-016D-7434-50CC-C9EA72951979}"/>
          </ac:graphicFrameMkLst>
        </pc:graphicFrameChg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2925799522" sldId="288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2900173714" sldId="298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1526571158" sldId="299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3431394973" sldId="300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664894335" sldId="307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2260983792" sldId="308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52081604" sldId="309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1460005933" sldId="311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1579902811" sldId="315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892095658" sldId="316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2599659862" sldId="317"/>
        </pc:sldMkLst>
      </pc:sldChg>
      <pc:sldChg chg="add">
        <pc:chgData name="Thomas Noordeloos" userId="df9f46e9-7760-4f6a-814f-9e8180d7b46a" providerId="ADAL" clId="{71145411-CA01-4A43-845A-8AB5D1AF60BE}" dt="2023-11-22T08:06:48.916" v="656"/>
        <pc:sldMkLst>
          <pc:docMk/>
          <pc:sldMk cId="2696374958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Herschrijven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C9FF-3442-4742-9C8C-9F20E0F20E8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00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70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Opstart week 2</a:t>
            </a:r>
          </a:p>
        </p:txBody>
      </p:sp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B41042EC-016D-7434-50CC-C9EA7295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35203"/>
              </p:ext>
            </p:extLst>
          </p:nvPr>
        </p:nvGraphicFramePr>
        <p:xfrm>
          <a:off x="430956" y="2447781"/>
          <a:ext cx="11330087" cy="2285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1237320612"/>
                    </a:ext>
                  </a:extLst>
                </a:gridCol>
                <a:gridCol w="2572749">
                  <a:extLst>
                    <a:ext uri="{9D8B030D-6E8A-4147-A177-3AD203B41FA5}">
                      <a16:colId xmlns:a16="http://schemas.microsoft.com/office/drawing/2014/main" val="1184782360"/>
                    </a:ext>
                  </a:extLst>
                </a:gridCol>
                <a:gridCol w="2572749">
                  <a:extLst>
                    <a:ext uri="{9D8B030D-6E8A-4147-A177-3AD203B41FA5}">
                      <a16:colId xmlns:a16="http://schemas.microsoft.com/office/drawing/2014/main" val="886868527"/>
                    </a:ext>
                  </a:extLst>
                </a:gridCol>
                <a:gridCol w="2572749">
                  <a:extLst>
                    <a:ext uri="{9D8B030D-6E8A-4147-A177-3AD203B41FA5}">
                      <a16:colId xmlns:a16="http://schemas.microsoft.com/office/drawing/2014/main" val="3857444242"/>
                    </a:ext>
                  </a:extLst>
                </a:gridCol>
                <a:gridCol w="2572749">
                  <a:extLst>
                    <a:ext uri="{9D8B030D-6E8A-4147-A177-3AD203B41FA5}">
                      <a16:colId xmlns:a16="http://schemas.microsoft.com/office/drawing/2014/main" val="4226078568"/>
                    </a:ext>
                  </a:extLst>
                </a:gridCol>
              </a:tblGrid>
              <a:tr h="73133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Dinsdag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Woensdag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Donderdag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Vrijdag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9787180"/>
                  </a:ext>
                </a:extLst>
              </a:tr>
              <a:tr h="591021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latin typeface="Athletics" panose="02000000000000000000" pitchFamily="2" charset="0"/>
                        </a:rPr>
                        <a:t>-</a:t>
                      </a:r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Missie en visie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Sustainable Business Model Canvas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Podcast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751549"/>
                  </a:ext>
                </a:extLst>
              </a:tr>
              <a:tr h="338588">
                <a:tc>
                  <a:txBody>
                    <a:bodyPr/>
                    <a:lstStyle/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Stage assessments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LA 1 Analyse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Interne analyse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Externe analyse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Introductie</a:t>
                      </a:r>
                    </a:p>
                    <a:p>
                      <a:pPr algn="ctr"/>
                      <a:endParaRPr lang="nl-NL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Introductie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31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92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latin typeface="Athletics" panose="02000000000000000000" pitchFamily="2" charset="0"/>
              </a:rPr>
              <a:t>Beoordelingsformulier - </a:t>
            </a:r>
            <a:r>
              <a:rPr lang="nl-NL" sz="3200" b="1" dirty="0">
                <a:solidFill>
                  <a:srgbClr val="0070C0"/>
                </a:solidFill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Ondernemingsverslag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194797-6122-033F-4E81-2D6A2259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376855"/>
            <a:ext cx="5317450" cy="54503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CC0ED3-3E19-5EB2-6A36-91780BAE8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8" b="55222"/>
          <a:stretch/>
        </p:blipFill>
        <p:spPr>
          <a:xfrm>
            <a:off x="838200" y="2894120"/>
            <a:ext cx="5317450" cy="9232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B4F09E9-EBA5-80F4-588C-5D433726D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5714" y="1376855"/>
            <a:ext cx="5197070" cy="292335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F4FEE25-957D-516F-82CD-8BA00B2C028F}"/>
              </a:ext>
            </a:extLst>
          </p:cNvPr>
          <p:cNvSpPr txBox="1"/>
          <p:nvPr/>
        </p:nvSpPr>
        <p:spPr>
          <a:xfrm>
            <a:off x="6455714" y="4561490"/>
            <a:ext cx="489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Introductie: 		23 november</a:t>
            </a:r>
          </a:p>
          <a:p>
            <a:r>
              <a:rPr lang="nl-NL" sz="2400" dirty="0"/>
              <a:t>Deadline: 		15 december</a:t>
            </a:r>
          </a:p>
          <a:p>
            <a:r>
              <a:rPr lang="nl-NL" sz="2400" dirty="0"/>
              <a:t>Feedback friends: 	19 december</a:t>
            </a:r>
          </a:p>
        </p:txBody>
      </p:sp>
    </p:spTree>
    <p:extLst>
      <p:ext uri="{BB962C8B-B14F-4D97-AF65-F5344CB8AC3E}">
        <p14:creationId xmlns:p14="http://schemas.microsoft.com/office/powerpoint/2010/main" val="157990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latin typeface="Athletics" panose="02000000000000000000" pitchFamily="2" charset="0"/>
              </a:rPr>
              <a:t>Beoordelingsformulier - </a:t>
            </a:r>
            <a:r>
              <a:rPr lang="nl-NL" sz="3200" b="1" dirty="0">
                <a:solidFill>
                  <a:srgbClr val="0070C0"/>
                </a:solidFill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Ondernemingsverslag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194797-6122-033F-4E81-2D6A2259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376855"/>
            <a:ext cx="5317450" cy="54503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CC0ED3-3E19-5EB2-6A36-91780BAE8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8" b="39585"/>
          <a:stretch/>
        </p:blipFill>
        <p:spPr>
          <a:xfrm>
            <a:off x="838200" y="3817398"/>
            <a:ext cx="5317450" cy="85225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B4F09E9-EBA5-80F4-588C-5D433726D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5714" y="1376855"/>
            <a:ext cx="5197070" cy="292335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F4FEE25-957D-516F-82CD-8BA00B2C028F}"/>
              </a:ext>
            </a:extLst>
          </p:cNvPr>
          <p:cNvSpPr txBox="1"/>
          <p:nvPr/>
        </p:nvSpPr>
        <p:spPr>
          <a:xfrm>
            <a:off x="6455714" y="4561490"/>
            <a:ext cx="5475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Introductie: 	 Afhankelijk van expert docent</a:t>
            </a:r>
          </a:p>
          <a:p>
            <a:r>
              <a:rPr lang="nl-NL" sz="1600" dirty="0"/>
              <a:t>Deadline: 		 Afhankelijk van expert docent</a:t>
            </a:r>
          </a:p>
          <a:p>
            <a:r>
              <a:rPr lang="nl-NL" sz="1600" dirty="0"/>
              <a:t>Feedback friends: 	 Afhankelijk van expert docent</a:t>
            </a:r>
          </a:p>
        </p:txBody>
      </p:sp>
    </p:spTree>
    <p:extLst>
      <p:ext uri="{BB962C8B-B14F-4D97-AF65-F5344CB8AC3E}">
        <p14:creationId xmlns:p14="http://schemas.microsoft.com/office/powerpoint/2010/main" val="89209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latin typeface="Athletics" panose="02000000000000000000" pitchFamily="2" charset="0"/>
              </a:rPr>
              <a:t>Beoordelingsformulier - </a:t>
            </a:r>
            <a:r>
              <a:rPr lang="nl-NL" sz="3200" b="1" dirty="0">
                <a:solidFill>
                  <a:srgbClr val="0070C0"/>
                </a:solidFill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Ondernemingsverslag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194797-6122-033F-4E81-2D6A2259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376855"/>
            <a:ext cx="5317450" cy="54503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CC0ED3-3E19-5EB2-6A36-91780BAE8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2" b="24696"/>
          <a:stretch/>
        </p:blipFill>
        <p:spPr>
          <a:xfrm>
            <a:off x="838200" y="4619370"/>
            <a:ext cx="5317450" cy="86177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0ED8075-998B-C8F8-E229-ADF3E7EE0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/>
          <a:stretch/>
        </p:blipFill>
        <p:spPr>
          <a:xfrm>
            <a:off x="6638192" y="1808195"/>
            <a:ext cx="5014592" cy="206067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43CF03B-B4C8-07AC-2067-8A083EA0D141}"/>
              </a:ext>
            </a:extLst>
          </p:cNvPr>
          <p:cNvSpPr txBox="1"/>
          <p:nvPr/>
        </p:nvSpPr>
        <p:spPr>
          <a:xfrm>
            <a:off x="6455714" y="4561490"/>
            <a:ext cx="489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Introductie: 		7 december</a:t>
            </a:r>
          </a:p>
          <a:p>
            <a:r>
              <a:rPr lang="nl-NL" sz="2400" dirty="0"/>
              <a:t>Deadline: 		23 januari</a:t>
            </a:r>
          </a:p>
        </p:txBody>
      </p:sp>
    </p:spTree>
    <p:extLst>
      <p:ext uri="{BB962C8B-B14F-4D97-AF65-F5344CB8AC3E}">
        <p14:creationId xmlns:p14="http://schemas.microsoft.com/office/powerpoint/2010/main" val="259965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latin typeface="Athletics" panose="02000000000000000000" pitchFamily="2" charset="0"/>
              </a:rPr>
              <a:t>Beoordelingsformulier - </a:t>
            </a:r>
            <a:r>
              <a:rPr lang="nl-NL" sz="3200" b="1" dirty="0">
                <a:solidFill>
                  <a:srgbClr val="0070C0"/>
                </a:solidFill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Ondernemingsverslag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194797-6122-033F-4E81-2D6A2259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376855"/>
            <a:ext cx="5317450" cy="54503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CC0ED3-3E19-5EB2-6A36-91780BAE8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4" b="7822"/>
          <a:stretch/>
        </p:blipFill>
        <p:spPr>
          <a:xfrm>
            <a:off x="838200" y="5481144"/>
            <a:ext cx="5317450" cy="9196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7A9BF10-D921-3A63-D324-7333399E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5715" y="1376855"/>
            <a:ext cx="5197068" cy="292335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ED711AF-B1C3-2819-FCC9-1E2D0B4DE802}"/>
              </a:ext>
            </a:extLst>
          </p:cNvPr>
          <p:cNvSpPr txBox="1"/>
          <p:nvPr/>
        </p:nvSpPr>
        <p:spPr>
          <a:xfrm>
            <a:off x="6455714" y="4561490"/>
            <a:ext cx="489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Introductie: 		23 november</a:t>
            </a:r>
          </a:p>
          <a:p>
            <a:r>
              <a:rPr lang="nl-NL" sz="2400" dirty="0"/>
              <a:t>Deadline: 		12 januari</a:t>
            </a:r>
          </a:p>
          <a:p>
            <a:r>
              <a:rPr lang="nl-NL" sz="2400" dirty="0"/>
              <a:t>Feedback friends: 	16 januari</a:t>
            </a:r>
          </a:p>
        </p:txBody>
      </p:sp>
    </p:spTree>
    <p:extLst>
      <p:ext uri="{BB962C8B-B14F-4D97-AF65-F5344CB8AC3E}">
        <p14:creationId xmlns:p14="http://schemas.microsoft.com/office/powerpoint/2010/main" val="269637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Formatief assessment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365 gradi - Consulenza a 365° gradi per le aziende">
            <a:extLst>
              <a:ext uri="{FF2B5EF4-FFF2-40B4-BE49-F238E27FC236}">
                <a16:creationId xmlns:a16="http://schemas.microsoft.com/office/drawing/2014/main" id="{E8B98746-D468-479F-9A7B-4BB62D2E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66" y="1690688"/>
            <a:ext cx="7600517" cy="47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89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695324" y="416400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Summatieve</a:t>
            </a:r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toetsen in week 8 en 9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98C58BA-AAD7-4A39-B944-B86898650296}"/>
              </a:ext>
            </a:extLst>
          </p:cNvPr>
          <p:cNvGraphicFramePr>
            <a:graphicFrameLocks noGrp="1"/>
          </p:cNvGraphicFramePr>
          <p:nvPr/>
        </p:nvGraphicFramePr>
        <p:xfrm>
          <a:off x="2319100" y="2011544"/>
          <a:ext cx="6887049" cy="3964384"/>
        </p:xfrm>
        <a:graphic>
          <a:graphicData uri="http://schemas.openxmlformats.org/drawingml/2006/table">
            <a:tbl>
              <a:tblPr firstRow="1" bandRow="1"/>
              <a:tblGrid>
                <a:gridCol w="1733218">
                  <a:extLst>
                    <a:ext uri="{9D8B030D-6E8A-4147-A177-3AD203B41FA5}">
                      <a16:colId xmlns:a16="http://schemas.microsoft.com/office/drawing/2014/main" val="2948095846"/>
                    </a:ext>
                  </a:extLst>
                </a:gridCol>
                <a:gridCol w="1525423">
                  <a:extLst>
                    <a:ext uri="{9D8B030D-6E8A-4147-A177-3AD203B41FA5}">
                      <a16:colId xmlns:a16="http://schemas.microsoft.com/office/drawing/2014/main" val="2488055331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2935927962"/>
                    </a:ext>
                  </a:extLst>
                </a:gridCol>
                <a:gridCol w="1868186">
                  <a:extLst>
                    <a:ext uri="{9D8B030D-6E8A-4147-A177-3AD203B41FA5}">
                      <a16:colId xmlns:a16="http://schemas.microsoft.com/office/drawing/2014/main" val="22746699"/>
                    </a:ext>
                  </a:extLst>
                </a:gridCol>
              </a:tblGrid>
              <a:tr h="667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b="1" dirty="0"/>
                        <a:t>Toetsen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Kennistoets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dirty="0"/>
                        <a:t>Ondernemings-</a:t>
                      </a:r>
                    </a:p>
                    <a:p>
                      <a:r>
                        <a:rPr lang="nl-NL" sz="1600" dirty="0"/>
                        <a:t>verslag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dirty="0"/>
                        <a:t>Podcast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68079"/>
                  </a:ext>
                </a:extLst>
              </a:tr>
              <a:tr h="667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b="1"/>
                        <a:t>Bijbehorende</a:t>
                      </a:r>
                      <a:r>
                        <a:rPr lang="nl-NL" sz="1600" b="1" baseline="0"/>
                        <a:t> leerdoelen</a:t>
                      </a:r>
                      <a:endParaRPr lang="nl-NL" sz="1600" b="1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Nr. 1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Nr. 2</a:t>
                      </a:r>
                      <a:r>
                        <a:rPr lang="nl-NL" sz="1600" baseline="0"/>
                        <a:t> t/m 4</a:t>
                      </a:r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dirty="0"/>
                        <a:t>Nr. 5</a:t>
                      </a:r>
                      <a:r>
                        <a:rPr lang="nl-NL" sz="1600" baseline="0" dirty="0"/>
                        <a:t> t/m 6</a:t>
                      </a:r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618041"/>
                  </a:ext>
                </a:extLst>
              </a:tr>
              <a:tr h="392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b="1"/>
                        <a:t>Duur toets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1 uur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2235"/>
                  </a:ext>
                </a:extLst>
              </a:tr>
              <a:tr h="392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b="1"/>
                        <a:t>Weging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dirty="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98924"/>
                  </a:ext>
                </a:extLst>
              </a:tr>
              <a:tr h="392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b="1"/>
                        <a:t>Cesuur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66% =</a:t>
                      </a:r>
                      <a:r>
                        <a:rPr lang="nl-NL" sz="1600" baseline="0"/>
                        <a:t> 5,5 </a:t>
                      </a:r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60%</a:t>
                      </a:r>
                      <a:r>
                        <a:rPr lang="nl-NL" sz="1600" baseline="0"/>
                        <a:t> = 5,5</a:t>
                      </a:r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60%</a:t>
                      </a:r>
                      <a:r>
                        <a:rPr lang="nl-NL" sz="1600" baseline="0"/>
                        <a:t> = 5,5 </a:t>
                      </a:r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49802"/>
                  </a:ext>
                </a:extLst>
              </a:tr>
              <a:tr h="392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b="1"/>
                        <a:t>Resultaat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87609"/>
                  </a:ext>
                </a:extLst>
              </a:tr>
              <a:tr h="392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b="1"/>
                        <a:t>Plaats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09403"/>
                  </a:ext>
                </a:extLst>
              </a:tr>
              <a:tr h="667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b="1"/>
                        <a:t>Samenwerking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Individueel</a:t>
                      </a:r>
                      <a:r>
                        <a:rPr lang="nl-NL" sz="1600" baseline="0"/>
                        <a:t> </a:t>
                      </a:r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/>
                        <a:t>Individueel / Groep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600" dirty="0"/>
                        <a:t>Individueel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24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98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Formatief assessment in week 4</a:t>
            </a:r>
          </a:p>
          <a:p>
            <a:r>
              <a:rPr lang="nl-NL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endParaRPr lang="nl-NL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85BC7D-0C50-462D-8907-AB6C6FBD3634}"/>
              </a:ext>
            </a:extLst>
          </p:cNvPr>
          <p:cNvSpPr txBox="1"/>
          <p:nvPr/>
        </p:nvSpPr>
        <p:spPr>
          <a:xfrm>
            <a:off x="838199" y="1994503"/>
            <a:ext cx="9186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Gedeelte 1 ‘</a:t>
            </a:r>
            <a:r>
              <a:rPr lang="nl-NL" b="1" dirty="0"/>
              <a:t>Ondernemingsplan</a:t>
            </a:r>
            <a:r>
              <a:rPr lang="nl-NL" dirty="0"/>
              <a:t>’ van het ondernemersverslag.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Aanleveren via Teams op </a:t>
            </a:r>
            <a:r>
              <a:rPr lang="nl-NL" b="1" dirty="0"/>
              <a:t>12 december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Voldaan aan checklist voor het schrijven van een verslag.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Positief advies IBS verantwoordelijke (Thomas).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Positief advies vanuit feedback friends bijeenkomst van </a:t>
            </a:r>
            <a:r>
              <a:rPr lang="nl-NL" b="1" dirty="0"/>
              <a:t>12 december</a:t>
            </a:r>
            <a:r>
              <a:rPr lang="nl-NL" dirty="0"/>
              <a:t>.</a:t>
            </a:r>
          </a:p>
        </p:txBody>
      </p:sp>
      <p:pic>
        <p:nvPicPr>
          <p:cNvPr id="1026" name="Picture 2" descr="Rollenspel Assessment Oefenen (+ 3 Onmisbare Tips)">
            <a:extLst>
              <a:ext uri="{FF2B5EF4-FFF2-40B4-BE49-F238E27FC236}">
                <a16:creationId xmlns:a16="http://schemas.microsoft.com/office/drawing/2014/main" id="{0C153C7C-DBE4-4334-9D11-5595AA41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26" y="3115463"/>
            <a:ext cx="3304374" cy="248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129CC55-925B-D741-599B-03D711EDBC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86"/>
          <a:stretch/>
        </p:blipFill>
        <p:spPr>
          <a:xfrm>
            <a:off x="838199" y="3775646"/>
            <a:ext cx="8049427" cy="234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5087FB46-3DFF-490E-90D0-3606CAEB9B1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Waarom?</a:t>
            </a:r>
            <a:endParaRPr lang="nl-NL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499BF90-C80A-46C7-AC34-2DE1EEF63E9C}"/>
              </a:ext>
            </a:extLst>
          </p:cNvPr>
          <p:cNvSpPr txBox="1"/>
          <p:nvPr/>
        </p:nvSpPr>
        <p:spPr>
          <a:xfrm>
            <a:off x="1602076" y="2105561"/>
            <a:ext cx="8987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Tijdens het assessment ontvang je:</a:t>
            </a:r>
          </a:p>
          <a:p>
            <a:endParaRPr lang="nl-NL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000" b="1" dirty="0"/>
              <a:t>Feed up; </a:t>
            </a:r>
            <a:r>
              <a:rPr lang="nl-NL" sz="2000" dirty="0"/>
              <a:t>wat is het doel van het besproken onderdeel in het grotere geheel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000" b="1" dirty="0"/>
              <a:t>Feed back; </a:t>
            </a:r>
            <a:r>
              <a:rPr lang="nl-NL" sz="2000" dirty="0"/>
              <a:t>waar sta je op dit moment d.m.v. een score (0 – 5)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000" b="1" dirty="0"/>
              <a:t>Feed forward; </a:t>
            </a:r>
            <a:r>
              <a:rPr lang="nl-NL" sz="2000" dirty="0"/>
              <a:t>wat kan je nog doen om je product te verbeteren.</a:t>
            </a:r>
            <a:endParaRPr lang="nl-NL" sz="2000" b="1" dirty="0"/>
          </a:p>
        </p:txBody>
      </p:sp>
      <p:pic>
        <p:nvPicPr>
          <p:cNvPr id="3078" name="Picture 6" descr="Why You Should Trust Us? - Highest Casino Bonus">
            <a:extLst>
              <a:ext uri="{FF2B5EF4-FFF2-40B4-BE49-F238E27FC236}">
                <a16:creationId xmlns:a16="http://schemas.microsoft.com/office/drawing/2014/main" id="{CFAE0D47-4BEF-489D-B7FE-DAD45D6F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10" y="4040332"/>
            <a:ext cx="4523779" cy="28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0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1 Analyse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9015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Interne analyse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Externe analyse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SWOT analyse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5398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83880" y="268261"/>
            <a:ext cx="789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2324 MON LA1 Analyse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4943772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 </a:t>
            </a:r>
          </a:p>
          <a:p>
            <a:r>
              <a:rPr lang="nl-NL" sz="1400">
                <a:latin typeface="+mn-lt"/>
              </a:rPr>
              <a:t>Het uitvoeren van een brede analyse van de omgeving waarin je als ondernemer actief bent op macro-, </a:t>
            </a:r>
            <a:r>
              <a:rPr lang="nl-NL" sz="1400" err="1">
                <a:latin typeface="+mn-lt"/>
              </a:rPr>
              <a:t>meso</a:t>
            </a:r>
            <a:r>
              <a:rPr lang="nl-NL" sz="1400">
                <a:latin typeface="+mn-lt"/>
              </a:rPr>
              <a:t>- en microniveau.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09544" y="1883465"/>
            <a:ext cx="4943772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</a:p>
          <a:p>
            <a:r>
              <a:rPr lang="nl-NL" sz="1400" dirty="0">
                <a:latin typeface="+mn-lt"/>
              </a:rPr>
              <a:t>Je schrijft een verslag over de analyse van je omgeving. Deze analyse voer je uit op macro-, </a:t>
            </a:r>
            <a:r>
              <a:rPr lang="nl-NL" sz="1400" dirty="0" err="1">
                <a:latin typeface="+mn-lt"/>
              </a:rPr>
              <a:t>meso</a:t>
            </a:r>
            <a:r>
              <a:rPr lang="nl-NL" sz="1400" dirty="0">
                <a:latin typeface="+mn-lt"/>
              </a:rPr>
              <a:t>- en </a:t>
            </a:r>
            <a:r>
              <a:rPr lang="nl-NL" sz="1400" dirty="0" err="1">
                <a:latin typeface="+mn-lt"/>
              </a:rPr>
              <a:t>micro-niveau</a:t>
            </a:r>
            <a:r>
              <a:rPr lang="nl-NL" sz="1400" dirty="0">
                <a:latin typeface="+mn-lt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DESTEP analyse (macro)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ABCD analyse (</a:t>
            </a:r>
            <a:r>
              <a:rPr lang="nl-NL" sz="1400" dirty="0" err="1">
                <a:latin typeface="+mn-lt"/>
              </a:rPr>
              <a:t>meso</a:t>
            </a:r>
            <a:r>
              <a:rPr lang="nl-NL" sz="1400" dirty="0"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Interne analyse (micro)</a:t>
            </a:r>
          </a:p>
          <a:p>
            <a:endParaRPr lang="nl-NL" sz="1400" dirty="0">
              <a:latin typeface="+mn-lt"/>
            </a:endParaRPr>
          </a:p>
          <a:p>
            <a:r>
              <a:rPr lang="nl-NL" sz="1400" dirty="0">
                <a:latin typeface="+mn-lt"/>
              </a:rPr>
              <a:t>Je </a:t>
            </a:r>
            <a:r>
              <a:rPr lang="nl-NL" sz="1400">
                <a:latin typeface="+mn-lt"/>
              </a:rPr>
              <a:t>verwerkt de analyses </a:t>
            </a:r>
            <a:r>
              <a:rPr lang="nl-NL" sz="1400" dirty="0">
                <a:latin typeface="+mn-lt"/>
              </a:rPr>
              <a:t>in een SWOT analyse.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09544" y="3918478"/>
            <a:ext cx="4943772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Stappen</a:t>
            </a:r>
            <a:r>
              <a:rPr lang="nl-NL" sz="1200" b="1" dirty="0">
                <a:solidFill>
                  <a:srgbClr val="CCFF33"/>
                </a:solidFill>
              </a:rPr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Je verdeelt de analyses binnen je groep.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Verdiep je in de analyse die je gekozen hebt.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Op basis van deskresearch voer je de gekozen analyse 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De resultaten uit de gekozen analyse verwerk je in de SWOT analyse.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Vergeet niet om de bronnen te vermelden en te verwerken volgens APA bronvermelding.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026476" y="4380497"/>
            <a:ext cx="4570157" cy="846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</a:p>
          <a:p>
            <a:pPr marL="0" indent="0">
              <a:spcBef>
                <a:spcPct val="50000"/>
              </a:spcBef>
            </a:pPr>
            <a:r>
              <a:rPr lang="nl-NL" sz="1400" dirty="0">
                <a:latin typeface="+mn-lt"/>
              </a:rPr>
              <a:t>IBS Mijn Onderneming</a:t>
            </a:r>
            <a:br>
              <a:rPr lang="nl-NL" sz="1400">
                <a:latin typeface="+mn-lt"/>
              </a:rPr>
            </a:br>
            <a:r>
              <a:rPr lang="nl-NL" sz="1400">
                <a:latin typeface="+mn-lt"/>
              </a:rPr>
              <a:t>Wikiwijs</a:t>
            </a:r>
            <a:endParaRPr lang="nl-NL" sz="1400" dirty="0">
              <a:latin typeface="+mn-lt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026476" y="3306628"/>
            <a:ext cx="4570157" cy="872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Bijeenkomsten &amp; Tijd</a:t>
            </a: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400">
                <a:latin typeface="+mn-lt"/>
              </a:rPr>
              <a:t>Lessen over doelgroep- en marktanalyse </a:t>
            </a: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400">
                <a:latin typeface="+mn-lt"/>
              </a:rPr>
              <a:t>Projecturen om aan het product te werken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026476" y="925670"/>
            <a:ext cx="4570157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</a:t>
            </a:r>
            <a:r>
              <a:rPr lang="nl-NL" sz="1200" b="1" dirty="0">
                <a:solidFill>
                  <a:srgbClr val="CCFF33"/>
                </a:solidFill>
                <a:latin typeface="Arial" pitchFamily="36" charset="0"/>
                <a:cs typeface="ＭＳ Ｐゴシック" pitchFamily="36" charset="-128"/>
              </a:rPr>
              <a:t>		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Dit product verdeel je binnen de groep.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Lever je product in via Teams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Je wordt een groepje feedback friends geplaatst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Geef feedback op de producten van anderen en ontvang feedback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Deadline: </a:t>
            </a:r>
            <a:r>
              <a:rPr lang="nl-NL" sz="1400" b="1" dirty="0">
                <a:ea typeface="Calibri" pitchFamily="34" charset="0"/>
                <a:cs typeface="Arial" charset="0"/>
              </a:rPr>
              <a:t>8 december 2023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Feedback friends bijeenkomst: </a:t>
            </a:r>
            <a:r>
              <a:rPr lang="nl-NL" sz="1400" b="1" dirty="0">
                <a:ea typeface="Calibri" pitchFamily="34" charset="0"/>
                <a:cs typeface="Arial" charset="0"/>
              </a:rPr>
              <a:t>12 december 2023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3"/>
          <a:srcRect l="21805" r="10840"/>
          <a:stretch/>
        </p:blipFill>
        <p:spPr>
          <a:xfrm>
            <a:off x="746955" y="899590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16" y="1936489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23" y="3902450"/>
            <a:ext cx="266283" cy="416301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833" y="925670"/>
            <a:ext cx="385812" cy="263054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5989" y="4435965"/>
            <a:ext cx="299225" cy="290796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8"/>
          <a:srcRect l="17050" t="33024" r="61669" b="30375"/>
          <a:stretch/>
        </p:blipFill>
        <p:spPr>
          <a:xfrm>
            <a:off x="6478158" y="3306628"/>
            <a:ext cx="300737" cy="290796"/>
          </a:xfrm>
          <a:prstGeom prst="rect">
            <a:avLst/>
          </a:prstGeom>
        </p:spPr>
      </p:pic>
      <p:sp>
        <p:nvSpPr>
          <p:cNvPr id="35" name="Tekstvak 34"/>
          <p:cNvSpPr txBox="1"/>
          <p:nvPr/>
        </p:nvSpPr>
        <p:spPr>
          <a:xfrm>
            <a:off x="1182829" y="5999657"/>
            <a:ext cx="5665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>
                <a:latin typeface="Arial" panose="020B0604020202020204" pitchFamily="34" charset="0"/>
                <a:cs typeface="Arial" panose="020B0604020202020204" pitchFamily="34" charset="0"/>
              </a:rPr>
              <a:t>Welke inzichten haal je uit de verschillende analyses? </a:t>
            </a:r>
          </a:p>
        </p:txBody>
      </p:sp>
    </p:spTree>
    <p:extLst>
      <p:ext uri="{BB962C8B-B14F-4D97-AF65-F5344CB8AC3E}">
        <p14:creationId xmlns:p14="http://schemas.microsoft.com/office/powerpoint/2010/main" val="413221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4DD386D7-E8D2-4CD8-A401-F01CB9322C3F}"/>
              </a:ext>
            </a:extLst>
          </p:cNvPr>
          <p:cNvGraphicFramePr>
            <a:graphicFrameLocks noGrp="1"/>
          </p:cNvGraphicFramePr>
          <p:nvPr/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9794EAAC-C557-42B6-82DE-8497619A384C}"/>
              </a:ext>
            </a:extLst>
          </p:cNvPr>
          <p:cNvGraphicFramePr>
            <a:graphicFrameLocks noGrp="1"/>
          </p:cNvGraphicFramePr>
          <p:nvPr/>
        </p:nvGraphicFramePr>
        <p:xfrm>
          <a:off x="3835848" y="807427"/>
          <a:ext cx="1780137" cy="7090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201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877936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709057"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9D3D84F0-F56E-47A7-8024-C772FDFE9A4A}"/>
              </a:ext>
            </a:extLst>
          </p:cNvPr>
          <p:cNvGraphicFramePr>
            <a:graphicFrameLocks noGrp="1"/>
          </p:cNvGraphicFramePr>
          <p:nvPr/>
        </p:nvGraphicFramePr>
        <p:xfrm>
          <a:off x="6618029" y="1320837"/>
          <a:ext cx="2791790" cy="8125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46889">
                  <a:extLst>
                    <a:ext uri="{9D8B030D-6E8A-4147-A177-3AD203B41FA5}">
                      <a16:colId xmlns:a16="http://schemas.microsoft.com/office/drawing/2014/main" val="2899115916"/>
                    </a:ext>
                  </a:extLst>
                </a:gridCol>
                <a:gridCol w="931131">
                  <a:extLst>
                    <a:ext uri="{9D8B030D-6E8A-4147-A177-3AD203B41FA5}">
                      <a16:colId xmlns:a16="http://schemas.microsoft.com/office/drawing/2014/main" val="1350563183"/>
                    </a:ext>
                  </a:extLst>
                </a:gridCol>
                <a:gridCol w="913770">
                  <a:extLst>
                    <a:ext uri="{9D8B030D-6E8A-4147-A177-3AD203B41FA5}">
                      <a16:colId xmlns:a16="http://schemas.microsoft.com/office/drawing/2014/main" val="2703221049"/>
                    </a:ext>
                  </a:extLst>
                </a:gridCol>
              </a:tblGrid>
              <a:tr h="812570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349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 analyse</a:t>
            </a:r>
            <a:endParaRPr lang="nl-NL" dirty="0">
              <a:solidFill>
                <a:srgbClr val="B8A1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785BC62-5375-7B46-B486-0386FFFA0964}"/>
              </a:ext>
            </a:extLst>
          </p:cNvPr>
          <p:cNvSpPr txBox="1"/>
          <p:nvPr/>
        </p:nvSpPr>
        <p:spPr>
          <a:xfrm>
            <a:off x="1017270" y="1690688"/>
            <a:ext cx="6142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644"/>
                </a:solidFill>
              </a:rPr>
              <a:t>Sterktes en Zwaktes van de SWOT-analyse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644"/>
                </a:solidFill>
                <a:sym typeface="Wingdings" pitchFamily="2" charset="2"/>
              </a:rPr>
              <a:t>Wat zijn jullie krachten?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644"/>
                </a:solidFill>
                <a:sym typeface="Wingdings" pitchFamily="2" charset="2"/>
              </a:rPr>
              <a:t>Wat zijn jullie valkuilen?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644"/>
                </a:solidFill>
                <a:sym typeface="Wingdings" pitchFamily="2" charset="2"/>
              </a:rPr>
              <a:t>Welke unieke vaardigheden en middelen heb je tot je beschikking?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644"/>
                </a:solidFill>
                <a:sym typeface="Wingdings" pitchFamily="2" charset="2"/>
              </a:rPr>
              <a:t>Waar kunnen jullie in verbeteren?</a:t>
            </a:r>
          </a:p>
          <a:p>
            <a:endParaRPr lang="nl-NL" sz="2400" dirty="0">
              <a:solidFill>
                <a:srgbClr val="000644"/>
              </a:solidFill>
              <a:sym typeface="Wingdings" pitchFamily="2" charset="2"/>
            </a:endParaRPr>
          </a:p>
        </p:txBody>
      </p:sp>
      <p:pic>
        <p:nvPicPr>
          <p:cNvPr id="1026" name="Picture 2" descr="Online strategie bepalen: gebruik de SWOT-analyse | Est. 2008 | Pure">
            <a:extLst>
              <a:ext uri="{FF2B5EF4-FFF2-40B4-BE49-F238E27FC236}">
                <a16:creationId xmlns:a16="http://schemas.microsoft.com/office/drawing/2014/main" id="{0D9C6CFF-F007-9F40-8DF7-5F4F2B6C1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6" y="1979202"/>
            <a:ext cx="4573300" cy="35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5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BD60A-FA8F-E641-BE5C-19FC3B3F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gaan we doen?</a:t>
            </a:r>
            <a:endParaRPr lang="nl-NL" b="1" dirty="0">
              <a:solidFill>
                <a:srgbClr val="B8A1FF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022589-64B5-4F4A-8111-D2D9E785B26E}"/>
              </a:ext>
            </a:extLst>
          </p:cNvPr>
          <p:cNvSpPr txBox="1"/>
          <p:nvPr/>
        </p:nvSpPr>
        <p:spPr>
          <a:xfrm>
            <a:off x="957448" y="1441306"/>
            <a:ext cx="1070412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Open het bestand: </a:t>
            </a:r>
            <a:r>
              <a:rPr lang="nl-NL" b="1" dirty="0"/>
              <a:t>Groepsindeling mijn Ondernemen </a:t>
            </a:r>
            <a:r>
              <a:rPr lang="nl-NL" dirty="0"/>
              <a:t>in Wikiwijs, onder het kopje: </a:t>
            </a:r>
            <a:r>
              <a:rPr lang="nl-NL" i="1" dirty="0"/>
              <a:t>IBS lessen &gt; Samenwerken.</a:t>
            </a:r>
          </a:p>
          <a:p>
            <a:pPr marL="342900" indent="-342900">
              <a:buFont typeface="+mj-lt"/>
              <a:buAutoNum type="arabicPeriod"/>
            </a:pPr>
            <a:endParaRPr lang="nl-NL" i="1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Ga met elkaar in gesprek over de verdeling van de ADL-rollen, welke mis rollen je en welke rollen zijn in overvloed? 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Schrijf de doelstellingen van de onderneming op die je tot nu toe hebt.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Welke ADL-rollen (kwaliteiten) heb je hierin nodig en kun je vervullen? 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Welke ADL-rollen (zwaktes) mis je in deze doelstellingen? 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r>
              <a:rPr lang="nl-NL" dirty="0"/>
              <a:t>*Kijk voor vraag 4 &amp; 5 ook naar de door jouw ingevulde sterktes en zwaktes uit </a:t>
            </a:r>
            <a:r>
              <a:rPr lang="nl-NL" i="1" dirty="0"/>
              <a:t>opdracht 1: 16 </a:t>
            </a:r>
            <a:r>
              <a:rPr lang="nl-NL" i="1" dirty="0" err="1"/>
              <a:t>personalities</a:t>
            </a:r>
            <a:r>
              <a:rPr lang="nl-NL" i="1" dirty="0"/>
              <a:t> en ADL-rollen</a:t>
            </a:r>
            <a:r>
              <a:rPr lang="nl-NL" dirty="0"/>
              <a:t>!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r>
              <a:rPr lang="nl-NL" b="1" dirty="0"/>
              <a:t>Output:</a:t>
            </a:r>
            <a:r>
              <a:rPr lang="nl-NL" dirty="0"/>
              <a:t> De sterkten &amp; zwakten van de onderneming in het ondernemersverslag: Dit zijn de S&amp;W van je SWOT-analyse.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75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reation route ">
            <a:extLst>
              <a:ext uri="{FF2B5EF4-FFF2-40B4-BE49-F238E27FC236}">
                <a16:creationId xmlns:a16="http://schemas.microsoft.com/office/drawing/2014/main" id="{101D3FEF-F943-43A1-9AE7-9CDEE070E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0"/>
          <a:stretch/>
        </p:blipFill>
        <p:spPr bwMode="auto">
          <a:xfrm>
            <a:off x="3200400" y="0"/>
            <a:ext cx="8991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C4FACCA-8AC4-45A1-A0F5-11AEDEF14412}"/>
              </a:ext>
            </a:extLst>
          </p:cNvPr>
          <p:cNvSpPr txBox="1"/>
          <p:nvPr/>
        </p:nvSpPr>
        <p:spPr>
          <a:xfrm>
            <a:off x="3858439" y="1206317"/>
            <a:ext cx="7538934" cy="4955203"/>
          </a:xfrm>
          <a:prstGeom prst="rect">
            <a:avLst/>
          </a:prstGeom>
          <a:solidFill>
            <a:schemeClr val="accent1">
              <a:alpha val="5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b="1" dirty="0"/>
              <a:t>Week 2, 3 en 4: Research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Onderzoek of </a:t>
            </a:r>
            <a:r>
              <a:rPr lang="nl-NL" sz="2800" b="1" dirty="0"/>
              <a:t>analyse</a:t>
            </a:r>
            <a:r>
              <a:rPr lang="nl-NL" sz="2800" dirty="0"/>
              <a:t> van de omgeving waarin je als ondernemer actief bent op </a:t>
            </a:r>
            <a:r>
              <a:rPr lang="nl-NL" sz="2800" b="1" dirty="0"/>
              <a:t>macro-</a:t>
            </a:r>
            <a:r>
              <a:rPr lang="nl-NL" sz="2800" dirty="0"/>
              <a:t>, </a:t>
            </a:r>
            <a:r>
              <a:rPr lang="nl-NL" sz="2800" b="1" dirty="0" err="1"/>
              <a:t>meso</a:t>
            </a:r>
            <a:r>
              <a:rPr lang="nl-NL" sz="2800" b="1" dirty="0"/>
              <a:t>-</a:t>
            </a:r>
            <a:r>
              <a:rPr lang="nl-NL" sz="2800" dirty="0"/>
              <a:t> en </a:t>
            </a:r>
            <a:r>
              <a:rPr lang="nl-NL" sz="2800" b="1" dirty="0"/>
              <a:t>microniveau</a:t>
            </a:r>
            <a:r>
              <a:rPr lang="nl-NL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Resultaat van de analyse verwerken in een </a:t>
            </a:r>
            <a:r>
              <a:rPr lang="nl-NL" sz="2800" b="1" dirty="0"/>
              <a:t>SWOT analyse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Formuleren van de </a:t>
            </a:r>
            <a:r>
              <a:rPr lang="nl-NL" sz="2800" b="1" dirty="0"/>
              <a:t>Waarde propositie </a:t>
            </a:r>
            <a:r>
              <a:rPr lang="nl-NL" sz="2800" dirty="0"/>
              <a:t>(SBMC) of ‘</a:t>
            </a:r>
            <a:r>
              <a:rPr lang="nl-NL" sz="2800" b="1" dirty="0"/>
              <a:t>Valuefit</a:t>
            </a:r>
            <a:r>
              <a:rPr lang="nl-NL" sz="2800" dirty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Concretiseren van de </a:t>
            </a:r>
            <a:r>
              <a:rPr lang="nl-NL" sz="2800" b="1" dirty="0"/>
              <a:t>marketingmix</a:t>
            </a:r>
            <a:r>
              <a:rPr lang="nl-NL" sz="2800" dirty="0"/>
              <a:t> van het bedrijf</a:t>
            </a:r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A936106-56C6-425D-8106-FF0373915A51}"/>
              </a:ext>
            </a:extLst>
          </p:cNvPr>
          <p:cNvGraphicFramePr>
            <a:graphicFrameLocks noGrp="1"/>
          </p:cNvGraphicFramePr>
          <p:nvPr/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OT analyse van A tot Z uitgelegd [update 2020]">
            <a:extLst>
              <a:ext uri="{FF2B5EF4-FFF2-40B4-BE49-F238E27FC236}">
                <a16:creationId xmlns:a16="http://schemas.microsoft.com/office/drawing/2014/main" id="{C4B00236-B5E3-4AB1-AA01-76CC875FB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6"/>
          <a:stretch/>
        </p:blipFill>
        <p:spPr bwMode="auto">
          <a:xfrm>
            <a:off x="1452867" y="1401057"/>
            <a:ext cx="9286266" cy="45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88E282A-38BB-4405-B593-F52964CA2B7B}"/>
              </a:ext>
            </a:extLst>
          </p:cNvPr>
          <p:cNvSpPr txBox="1"/>
          <p:nvPr/>
        </p:nvSpPr>
        <p:spPr>
          <a:xfrm>
            <a:off x="1799617" y="2567783"/>
            <a:ext cx="178988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ADL rollen 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11741D-4A3F-4A36-9FF3-EA1690813C8B}"/>
              </a:ext>
            </a:extLst>
          </p:cNvPr>
          <p:cNvSpPr txBox="1"/>
          <p:nvPr/>
        </p:nvSpPr>
        <p:spPr>
          <a:xfrm>
            <a:off x="4092102" y="2567783"/>
            <a:ext cx="178988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ADL rollen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…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045AD13-52E2-40BE-9B06-1A5CB89A54FC}"/>
              </a:ext>
            </a:extLst>
          </p:cNvPr>
          <p:cNvSpPr txBox="1"/>
          <p:nvPr/>
        </p:nvSpPr>
        <p:spPr>
          <a:xfrm>
            <a:off x="8602494" y="2634845"/>
            <a:ext cx="17898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Opdracht 22 nov</a:t>
            </a:r>
          </a:p>
          <a:p>
            <a:pPr algn="ctr"/>
            <a:endParaRPr lang="nl-NL" dirty="0"/>
          </a:p>
          <a:p>
            <a:pPr algn="ctr"/>
            <a:r>
              <a:rPr lang="nl-NL" i="1" dirty="0"/>
              <a:t>DESTEP analyse</a:t>
            </a:r>
          </a:p>
          <a:p>
            <a:pPr algn="ctr">
              <a:lnSpc>
                <a:spcPct val="150000"/>
              </a:lnSpc>
            </a:pPr>
            <a:r>
              <a:rPr lang="nl-NL" i="1" dirty="0"/>
              <a:t>ABCD analyse 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…</a:t>
            </a:r>
          </a:p>
          <a:p>
            <a:pPr algn="ctr"/>
            <a:endParaRPr lang="nl-NL" i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DC11B26-920A-484C-9CA2-4B07E350E8F0}"/>
              </a:ext>
            </a:extLst>
          </p:cNvPr>
          <p:cNvSpPr txBox="1"/>
          <p:nvPr/>
        </p:nvSpPr>
        <p:spPr>
          <a:xfrm>
            <a:off x="6384587" y="2634845"/>
            <a:ext cx="1789889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Opdracht 22 nov</a:t>
            </a:r>
          </a:p>
          <a:p>
            <a:pPr algn="ctr"/>
            <a:endParaRPr lang="nl-NL" dirty="0"/>
          </a:p>
          <a:p>
            <a:pPr algn="ctr"/>
            <a:r>
              <a:rPr lang="nl-NL" i="1" dirty="0"/>
              <a:t>DESTEP analyse</a:t>
            </a:r>
          </a:p>
          <a:p>
            <a:pPr algn="ctr">
              <a:lnSpc>
                <a:spcPct val="150000"/>
              </a:lnSpc>
            </a:pPr>
            <a:r>
              <a:rPr lang="nl-NL" i="1" dirty="0"/>
              <a:t>ABCD analyse</a:t>
            </a:r>
            <a:r>
              <a:rPr lang="nl-NL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nl-NL" i="1" dirty="0"/>
              <a:t>…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69BF2CD-13A1-4551-AB75-2B266BDCB56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 week</a:t>
            </a:r>
            <a:endParaRPr lang="nl-NL" dirty="0">
              <a:solidFill>
                <a:srgbClr val="B8A1FF"/>
              </a:solidFill>
            </a:endParaRPr>
          </a:p>
        </p:txBody>
      </p:sp>
      <p:pic>
        <p:nvPicPr>
          <p:cNvPr id="13" name="Picture 2" descr="SWOT analyse van A tot Z uitgelegd [update 2020]">
            <a:extLst>
              <a:ext uri="{FF2B5EF4-FFF2-40B4-BE49-F238E27FC236}">
                <a16:creationId xmlns:a16="http://schemas.microsoft.com/office/drawing/2014/main" id="{8FA9D1CB-94EF-492A-9941-18BA10F1E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3488" r="23218" b="82881"/>
          <a:stretch/>
        </p:blipFill>
        <p:spPr bwMode="auto">
          <a:xfrm>
            <a:off x="4698459" y="779046"/>
            <a:ext cx="4951379" cy="8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WOT-analyse maken stap-voor-stap - van SWOT tot confrontatiematrix">
            <a:extLst>
              <a:ext uri="{FF2B5EF4-FFF2-40B4-BE49-F238E27FC236}">
                <a16:creationId xmlns:a16="http://schemas.microsoft.com/office/drawing/2014/main" id="{C52FFC0A-6178-4799-A775-F1303AF9B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1682648" y="1027906"/>
            <a:ext cx="8125636" cy="54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 week</a:t>
            </a:r>
            <a:endParaRPr lang="nl-NL" dirty="0">
              <a:solidFill>
                <a:srgbClr val="B8A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400" b="1" dirty="0">
                <a:latin typeface="Athletics" panose="02000000000000000000" pitchFamily="2" charset="0"/>
              </a:rPr>
              <a:t>Vandaag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07B78F6-16FC-4475-56C7-D52B8B0705ED}"/>
              </a:ext>
            </a:extLst>
          </p:cNvPr>
          <p:cNvSpPr txBox="1"/>
          <p:nvPr/>
        </p:nvSpPr>
        <p:spPr>
          <a:xfrm>
            <a:off x="1017270" y="1690688"/>
            <a:ext cx="1033653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644"/>
                </a:solidFill>
              </a:rPr>
              <a:t>Beoordelingsformulieren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644"/>
                </a:solidFill>
              </a:rPr>
              <a:t>Formatief assessment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644"/>
                </a:solidFill>
              </a:rPr>
              <a:t>Intro LA 1 Analyse</a:t>
            </a:r>
          </a:p>
        </p:txBody>
      </p:sp>
    </p:spTree>
    <p:extLst>
      <p:ext uri="{BB962C8B-B14F-4D97-AF65-F5344CB8AC3E}">
        <p14:creationId xmlns:p14="http://schemas.microsoft.com/office/powerpoint/2010/main" val="292579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latin typeface="Athletics" panose="02000000000000000000" pitchFamily="2" charset="0"/>
              </a:rPr>
              <a:t>Beoordelingsformulier - </a:t>
            </a:r>
            <a:r>
              <a:rPr lang="nl-NL" sz="3200" b="1" dirty="0">
                <a:solidFill>
                  <a:srgbClr val="0070C0"/>
                </a:solidFill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Ondernemingsverslag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B884D8-51BB-A632-DB6B-35BD69CE6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064" y="1453295"/>
            <a:ext cx="4433157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hecklist afbeeldingen, beelden en stockfoto's - iStock">
            <a:extLst>
              <a:ext uri="{FF2B5EF4-FFF2-40B4-BE49-F238E27FC236}">
                <a16:creationId xmlns:a16="http://schemas.microsoft.com/office/drawing/2014/main" id="{ACB5B2DA-48C5-0320-0742-9B4563F8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44" y="2699606"/>
            <a:ext cx="1462453" cy="14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Look at Quick Turnaround Prototype Manufacturing - Do It Easy With  ScienceProg">
            <a:extLst>
              <a:ext uri="{FF2B5EF4-FFF2-40B4-BE49-F238E27FC236}">
                <a16:creationId xmlns:a16="http://schemas.microsoft.com/office/drawing/2014/main" id="{4BDC744A-1991-DD11-87AE-84F8DBA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18" y="4397619"/>
            <a:ext cx="1828906" cy="12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3D9EC64-5CBC-7EC7-5833-525443CE29E8}"/>
              </a:ext>
            </a:extLst>
          </p:cNvPr>
          <p:cNvSpPr txBox="1"/>
          <p:nvPr/>
        </p:nvSpPr>
        <p:spPr>
          <a:xfrm>
            <a:off x="5955218" y="1998716"/>
            <a:ext cx="521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644"/>
                </a:solidFill>
                <a:latin typeface="Athletics" panose="02000000000000000000" pitchFamily="2" charset="0"/>
              </a:rPr>
              <a:t>Voorwaarde voor beoordeling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D6C3849-15AD-EA25-2283-FEE8F0DDBF63}"/>
              </a:ext>
            </a:extLst>
          </p:cNvPr>
          <p:cNvSpPr txBox="1"/>
          <p:nvPr/>
        </p:nvSpPr>
        <p:spPr>
          <a:xfrm>
            <a:off x="7784124" y="2949028"/>
            <a:ext cx="4245777" cy="973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Zie </a:t>
            </a:r>
            <a:r>
              <a:rPr lang="nl-NL" sz="1800" b="1" dirty="0">
                <a:solidFill>
                  <a:srgbClr val="0070C0"/>
                </a:solidFill>
                <a:effectLst/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checklist</a:t>
            </a:r>
            <a:r>
              <a:rPr lang="nl-NL" sz="1800" dirty="0">
                <a:effectLst/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‘Verslag schrijven’ voor voorwaarden schriftelijk product inleveren.</a:t>
            </a:r>
            <a:endParaRPr lang="nl-NL" sz="1800" dirty="0">
              <a:effectLst/>
              <a:latin typeface="Athletic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99129AE-0D07-8F06-4107-C8F57EA57FE1}"/>
              </a:ext>
            </a:extLst>
          </p:cNvPr>
          <p:cNvSpPr txBox="1"/>
          <p:nvPr/>
        </p:nvSpPr>
        <p:spPr>
          <a:xfrm>
            <a:off x="7784124" y="4410698"/>
            <a:ext cx="4245777" cy="1266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</a:pPr>
            <a:r>
              <a:rPr lang="nl-NL" dirty="0">
                <a:latin typeface="Athletics" panose="02000000000000000000" pitchFamily="2" charset="0"/>
                <a:cs typeface="Arial" panose="020B0604020202020204" pitchFamily="34" charset="0"/>
              </a:rPr>
              <a:t>Je hebt een </a:t>
            </a:r>
            <a:r>
              <a:rPr lang="nl-NL" b="1" dirty="0">
                <a:solidFill>
                  <a:srgbClr val="0070C0"/>
                </a:solidFill>
                <a:latin typeface="Athletics" panose="02000000000000000000" pitchFamily="2" charset="0"/>
                <a:cs typeface="Arial" panose="020B0604020202020204" pitchFamily="34" charset="0"/>
              </a:rPr>
              <a:t>prototype</a:t>
            </a:r>
            <a:r>
              <a:rPr lang="nl-NL" dirty="0">
                <a:latin typeface="Athletics" panose="02000000000000000000" pitchFamily="2" charset="0"/>
                <a:cs typeface="Arial" panose="020B0604020202020204" pitchFamily="34" charset="0"/>
              </a:rPr>
              <a:t> van je product/dienst gemaakt. Voor een product is dit een 3D model, voor een dienst is dit een try-out.</a:t>
            </a:r>
          </a:p>
        </p:txBody>
      </p:sp>
    </p:spTree>
    <p:extLst>
      <p:ext uri="{BB962C8B-B14F-4D97-AF65-F5344CB8AC3E}">
        <p14:creationId xmlns:p14="http://schemas.microsoft.com/office/powerpoint/2010/main" val="290017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latin typeface="Athletics" panose="02000000000000000000" pitchFamily="2" charset="0"/>
              </a:rPr>
              <a:t>Beoordelingsformulier - </a:t>
            </a:r>
            <a:r>
              <a:rPr lang="nl-NL" sz="3200" b="1" dirty="0">
                <a:solidFill>
                  <a:srgbClr val="0070C0"/>
                </a:solidFill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Ondernemingsverslag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194797-6122-033F-4E81-2D6A2259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392234"/>
            <a:ext cx="5317450" cy="54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7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latin typeface="Athletics" panose="02000000000000000000" pitchFamily="2" charset="0"/>
              </a:rPr>
              <a:t>Beoordelingsformulier - </a:t>
            </a:r>
            <a:r>
              <a:rPr lang="nl-NL" sz="3200" b="1" dirty="0">
                <a:solidFill>
                  <a:srgbClr val="0070C0"/>
                </a:solidFill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Ondernemingsverslag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194797-6122-033F-4E81-2D6A2259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376855"/>
            <a:ext cx="5317450" cy="54503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CC0ED3-3E19-5EB2-6A36-91780BAE8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86"/>
          <a:stretch/>
        </p:blipFill>
        <p:spPr>
          <a:xfrm>
            <a:off x="838200" y="1376855"/>
            <a:ext cx="5317450" cy="15486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B4F09E9-EBA5-80F4-588C-5D433726D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5714" y="1376855"/>
            <a:ext cx="5197071" cy="292335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F4FEE25-957D-516F-82CD-8BA00B2C028F}"/>
              </a:ext>
            </a:extLst>
          </p:cNvPr>
          <p:cNvSpPr txBox="1"/>
          <p:nvPr/>
        </p:nvSpPr>
        <p:spPr>
          <a:xfrm>
            <a:off x="6455714" y="4561490"/>
            <a:ext cx="489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Introductie: 		22 november</a:t>
            </a:r>
          </a:p>
          <a:p>
            <a:r>
              <a:rPr lang="nl-NL" sz="2400" dirty="0"/>
              <a:t>Deadline: 		08 december</a:t>
            </a:r>
          </a:p>
          <a:p>
            <a:r>
              <a:rPr lang="nl-NL" sz="2400" dirty="0"/>
              <a:t>Feedback friends: 	12 december</a:t>
            </a:r>
          </a:p>
        </p:txBody>
      </p:sp>
    </p:spTree>
    <p:extLst>
      <p:ext uri="{BB962C8B-B14F-4D97-AF65-F5344CB8AC3E}">
        <p14:creationId xmlns:p14="http://schemas.microsoft.com/office/powerpoint/2010/main" val="34313949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c6f82ce1-f6df-49a5-8b49-cf8409a27aa4"/>
    <ds:schemaRef ds:uri="2c4f0c93-2979-4f27-aab2-70de95932352"/>
    <ds:schemaRef ds:uri="http://www.w3.org/XML/1998/namespace"/>
    <ds:schemaRef ds:uri="c20cf8ba-b598-4d03-85bf-01d90a2844ae"/>
    <ds:schemaRef ds:uri="c67c63a5-6c7f-42bb-9d17-0feff5816463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E0CC04-28D8-4DB9-B017-A0B8F79FE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984</Words>
  <Application>Microsoft Office PowerPoint</Application>
  <PresentationFormat>Breedbeeld</PresentationFormat>
  <Paragraphs>232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Athletics</vt:lpstr>
      <vt:lpstr>Athletics Black</vt:lpstr>
      <vt:lpstr>Calibri</vt:lpstr>
      <vt:lpstr>Calibri Light</vt:lpstr>
      <vt:lpstr>Wingdings</vt:lpstr>
      <vt:lpstr>Kantoorthema</vt:lpstr>
      <vt:lpstr>Opstart week 2</vt:lpstr>
      <vt:lpstr>PowerPoint-presentatie</vt:lpstr>
      <vt:lpstr>PowerPoint-presentatie</vt:lpstr>
      <vt:lpstr>PowerPoint-presentatie</vt:lpstr>
      <vt:lpstr>Deze week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Interne analyse</vt:lpstr>
      <vt:lpstr>Wat gaan we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11</cp:revision>
  <dcterms:created xsi:type="dcterms:W3CDTF">2021-07-07T07:37:45Z</dcterms:created>
  <dcterms:modified xsi:type="dcterms:W3CDTF">2023-11-22T08:38:54Z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