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23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013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 smtClean="0"/>
              <a:t>Klik om de opmaakprofielen van de modeltekst te bewerken</a:t>
            </a:r>
          </a:p>
          <a:p>
            <a:pPr lvl="1"/>
            <a:r>
              <a:rPr lang="nl-NL" altLang="nl-NL" noProof="0" smtClean="0"/>
              <a:t>Tweede niveau</a:t>
            </a:r>
          </a:p>
          <a:p>
            <a:pPr lvl="2"/>
            <a:r>
              <a:rPr lang="nl-NL" altLang="nl-NL" noProof="0" smtClean="0"/>
              <a:t>Derde niveau</a:t>
            </a:r>
          </a:p>
          <a:p>
            <a:pPr lvl="3"/>
            <a:r>
              <a:rPr lang="nl-NL" altLang="nl-NL" noProof="0" smtClean="0"/>
              <a:t>Vierde niveau</a:t>
            </a:r>
          </a:p>
          <a:p>
            <a:pPr lvl="4"/>
            <a:r>
              <a:rPr lang="nl-NL" altLang="nl-NL" noProof="0" smtClean="0"/>
              <a:t>Vijfde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F67E0A-DF05-4F9B-AAED-7599D11CB7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5379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67E0A-DF05-4F9B-AAED-7599D11CB72F}" type="slidenum">
              <a:rPr lang="nl-NL" altLang="nl-NL" smtClean="0"/>
              <a:pPr>
                <a:defRPr/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875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FA60-B420-440E-BC90-1CDD00A182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55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4A72-4CAB-4729-8F16-5FAF335A2D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792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7FBA-4C2B-4B7C-B8E3-21240D165A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17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9C5D3-EC0B-4235-BA9E-33F4790B9F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40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65DAD-56DF-4C15-A7C6-9E05B26956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417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12BA-8B6E-49E5-9ADA-7CE8B3853D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054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F434F-5FE6-4F9F-8845-EC5828589D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826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6BB2-5EDF-4EC3-951A-5AC9380891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386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F439-9361-4EB1-9259-C54A572275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96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DE27F-875A-47F9-8B70-23C12D8B12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20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43A62-AFB1-47CA-8B68-6B731B0F26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92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23D0918-BB6E-4366-8423-29A9FB0DD2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pic>
        <p:nvPicPr>
          <p:cNvPr id="1031" name="Picture 8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esbakker.nl/images/upload/gg050303-64.jp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ceesbakker.nl/images/upload/gg280303-64.jp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everbruiksmanagers.n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nl-NL" altLang="nl-NL" sz="4400" b="1" dirty="0" smtClean="0">
                <a:latin typeface="Calibri" panose="020F0502020204030204" pitchFamily="34" charset="0"/>
              </a:rPr>
              <a:t>Energieneutraal</a:t>
            </a:r>
            <a:br>
              <a:rPr lang="nl-NL" altLang="nl-NL" sz="4400" b="1" dirty="0" smtClean="0">
                <a:latin typeface="Calibri" panose="020F0502020204030204" pitchFamily="34" charset="0"/>
              </a:rPr>
            </a:br>
            <a:r>
              <a:rPr lang="nl-NL" altLang="nl-NL" sz="4400" b="1" dirty="0" smtClean="0">
                <a:latin typeface="Calibri" panose="020F0502020204030204" pitchFamily="34" charset="0"/>
              </a:rPr>
              <a:t>wonen…?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92600"/>
            <a:ext cx="6400800" cy="1296988"/>
          </a:xfrm>
        </p:spPr>
        <p:txBody>
          <a:bodyPr/>
          <a:lstStyle/>
          <a:p>
            <a:pPr eaLnBrk="1" hangingPunct="1"/>
            <a:r>
              <a:rPr lang="nl-NL" altLang="nl-NL" sz="3200" dirty="0" smtClean="0">
                <a:latin typeface="Calibri Light" panose="020F0302020204030204" pitchFamily="34" charset="0"/>
              </a:rPr>
              <a:t>Cursus</a:t>
            </a:r>
          </a:p>
          <a:p>
            <a:pPr eaLnBrk="1" hangingPunct="1"/>
            <a:r>
              <a:rPr lang="nl-NL" altLang="nl-NL" sz="3200" dirty="0" smtClean="0">
                <a:latin typeface="Calibri Light" panose="020F0302020204030204" pitchFamily="34" charset="0"/>
              </a:rPr>
              <a:t>Energie Verbruik Analyse</a:t>
            </a:r>
          </a:p>
        </p:txBody>
      </p:sp>
      <p:pic>
        <p:nvPicPr>
          <p:cNvPr id="3076" name="Picture 6" descr="RTEmagicC_ecobld2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25193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gg050303-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6035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gg280303-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093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 descr="PeerKa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20503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>
                <a:latin typeface="Calibri" panose="020F0502020204030204" pitchFamily="34" charset="0"/>
              </a:rPr>
              <a:t>Energie </a:t>
            </a:r>
            <a:r>
              <a:rPr lang="nl-NL" altLang="nl-NL" sz="3600" dirty="0">
                <a:latin typeface="Calibri" panose="020F0502020204030204" pitchFamily="34" charset="0"/>
              </a:rPr>
              <a:t>V</a:t>
            </a:r>
            <a:r>
              <a:rPr lang="nl-NL" altLang="nl-NL" sz="3600" dirty="0" smtClean="0">
                <a:latin typeface="Calibri" panose="020F0502020204030204" pitchFamily="34" charset="0"/>
              </a:rPr>
              <a:t>erbruik Analyse (EVA)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9"/>
            <a:ext cx="8229600" cy="273144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NL" altLang="nl-NL" dirty="0" smtClean="0">
                <a:latin typeface="Calibri Light" panose="020F0302020204030204" pitchFamily="34" charset="0"/>
              </a:rPr>
              <a:t>Doel:</a:t>
            </a:r>
          </a:p>
          <a:p>
            <a:pPr eaLnBrk="1" hangingPunct="1"/>
            <a:r>
              <a:rPr lang="nl-NL" altLang="nl-NL" dirty="0" smtClean="0">
                <a:latin typeface="Calibri Light" panose="020F0302020204030204" pitchFamily="34" charset="0"/>
              </a:rPr>
              <a:t>Inzicht krijgen waar de elektrische energie in je huis gebruikt wordt</a:t>
            </a:r>
          </a:p>
          <a:p>
            <a:pPr eaLnBrk="1" hangingPunct="1"/>
            <a:r>
              <a:rPr lang="nl-NL" altLang="nl-NL" dirty="0" smtClean="0">
                <a:latin typeface="Calibri Light" panose="020F0302020204030204" pitchFamily="34" charset="0"/>
              </a:rPr>
              <a:t>Analyseren hoe je jouw verbruik zonder comfortverlies omlaag kunt brengen.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611560" y="4437112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alibri" panose="020F0502020204030204" pitchFamily="34" charset="0"/>
              </a:rPr>
              <a:t>Een EVA voert men meestal uit in bedrijven. Tegenwoordig wordt ook in woonhuizen vaker een </a:t>
            </a:r>
            <a:r>
              <a:rPr lang="nl-NL" dirty="0" err="1" smtClean="0">
                <a:latin typeface="Calibri" panose="020F0502020204030204" pitchFamily="34" charset="0"/>
              </a:rPr>
              <a:t>EnergieVerbruikManager</a:t>
            </a:r>
            <a:r>
              <a:rPr lang="nl-NL" dirty="0" smtClean="0">
                <a:latin typeface="Calibri" panose="020F0502020204030204" pitchFamily="34" charset="0"/>
              </a:rPr>
              <a:t> geïnstalleerd. Samen met een zogenaamde “slimme meter” houd je zo bij hoeveel energie je op elk moment van de dag gebruikt.</a:t>
            </a:r>
            <a:endParaRPr lang="nl-NL" dirty="0">
              <a:latin typeface="Calibri" panose="020F0502020204030204" pitchFamily="34" charset="0"/>
            </a:endParaRPr>
          </a:p>
        </p:txBody>
      </p:sp>
      <p:pic>
        <p:nvPicPr>
          <p:cNvPr id="4101" name="Picture 5" descr="http://www.bespaarenergiemetdewoonbond.nl/art/uploads/image/slimme%20meter%20d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58" y="4149081"/>
            <a:ext cx="1850142" cy="246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latin typeface="Calibri" panose="020F0502020204030204" pitchFamily="34" charset="0"/>
              </a:rPr>
              <a:t>Energieverbruiksmanager</a:t>
            </a:r>
            <a:endParaRPr lang="nl-NL" sz="3600" dirty="0">
              <a:latin typeface="Calibri" panose="020F0502020204030204" pitchFamily="34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125" t="30417" r="18500" b="17491"/>
          <a:stretch/>
        </p:blipFill>
        <p:spPr>
          <a:xfrm>
            <a:off x="492407" y="1844824"/>
            <a:ext cx="8199004" cy="380243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11560" y="6021288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Kijk voor meer informatie over gebruiksmanagers </a:t>
            </a:r>
            <a:r>
              <a:rPr lang="nl-NL" dirty="0" smtClean="0">
                <a:hlinkClick r:id="rId3"/>
              </a:rPr>
              <a:t>hier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67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>
                <a:latin typeface="Calibri" panose="020F0502020204030204" pitchFamily="34" charset="0"/>
              </a:rPr>
              <a:t>Onderzoek je elektriciteitsgebruik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nl-NL" altLang="nl-NL" sz="2800" dirty="0" smtClean="0">
                <a:latin typeface="Calibri" panose="020F0502020204030204" pitchFamily="34" charset="0"/>
              </a:rPr>
              <a:t>Maak een lijst van elk soort elektrisch apparaat dat je in huis hebt</a:t>
            </a:r>
          </a:p>
          <a:p>
            <a:pPr lvl="1"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Noteer het apparaat, de plaats en het vermogen (</a:t>
            </a:r>
            <a:r>
              <a:rPr lang="nl-NL" altLang="nl-NL" sz="1600" dirty="0" smtClean="0">
                <a:latin typeface="Calibri" panose="020F0502020204030204" pitchFamily="34" charset="0"/>
              </a:rPr>
              <a:t>kW</a:t>
            </a:r>
            <a:r>
              <a:rPr lang="nl-NL" altLang="nl-NL" sz="2400" dirty="0" smtClean="0">
                <a:latin typeface="Calibri" panose="020F0502020204030204" pitchFamily="34" charset="0"/>
              </a:rPr>
              <a:t>)</a:t>
            </a:r>
          </a:p>
          <a:p>
            <a:pPr lvl="1"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Schat de gebruikstijd (</a:t>
            </a:r>
            <a:r>
              <a:rPr lang="nl-NL" altLang="nl-NL" sz="1800" dirty="0" smtClean="0">
                <a:latin typeface="Calibri" panose="020F0502020204030204" pitchFamily="34" charset="0"/>
              </a:rPr>
              <a:t>uur per </a:t>
            </a:r>
            <a:r>
              <a:rPr lang="nl-NL" altLang="nl-NL" sz="1800" dirty="0" err="1" smtClean="0">
                <a:latin typeface="Calibri" panose="020F0502020204030204" pitchFamily="34" charset="0"/>
              </a:rPr>
              <a:t>dag</a:t>
            </a:r>
            <a:r>
              <a:rPr lang="nl-NL" altLang="nl-NL" sz="2400" dirty="0" err="1">
                <a:latin typeface="Calibri" panose="020F0502020204030204" pitchFamily="34" charset="0"/>
              </a:rPr>
              <a:t>,</a:t>
            </a:r>
            <a:r>
              <a:rPr lang="nl-NL" altLang="nl-NL" sz="1800" dirty="0" err="1" smtClean="0">
                <a:latin typeface="Calibri" panose="020F0502020204030204" pitchFamily="34" charset="0"/>
              </a:rPr>
              <a:t>denk</a:t>
            </a:r>
            <a:r>
              <a:rPr lang="nl-NL" altLang="nl-NL" sz="1800" dirty="0" smtClean="0">
                <a:latin typeface="Calibri" panose="020F0502020204030204" pitchFamily="34" charset="0"/>
              </a:rPr>
              <a:t> aan thermostaten!</a:t>
            </a:r>
            <a:r>
              <a:rPr lang="nl-NL" altLang="nl-NL" sz="2400" dirty="0" smtClean="0">
                <a:latin typeface="Calibri" panose="020F0502020204030204" pitchFamily="34" charset="0"/>
              </a:rPr>
              <a:t>)</a:t>
            </a:r>
            <a:endParaRPr lang="nl-NL" altLang="nl-NL" sz="24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Elektrische </a:t>
            </a:r>
            <a:r>
              <a:rPr lang="nl-NL" altLang="nl-NL" sz="2400" dirty="0">
                <a:latin typeface="Calibri" panose="020F0502020204030204" pitchFamily="34" charset="0"/>
              </a:rPr>
              <a:t>e</a:t>
            </a:r>
            <a:r>
              <a:rPr lang="nl-NL" altLang="nl-NL" sz="2400" dirty="0" smtClean="0">
                <a:latin typeface="Calibri" panose="020F0502020204030204" pitchFamily="34" charset="0"/>
              </a:rPr>
              <a:t>nergie 	= 	Vermogen x draaitijd</a:t>
            </a:r>
          </a:p>
          <a:p>
            <a:pPr lvl="1" eaLnBrk="1" hangingPunct="1"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	 			</a:t>
            </a:r>
            <a:r>
              <a:rPr lang="nl-NL" altLang="nl-NL" sz="2400" dirty="0" err="1" smtClean="0">
                <a:latin typeface="Calibri" panose="020F0502020204030204" pitchFamily="34" charset="0"/>
              </a:rPr>
              <a:t>E</a:t>
            </a:r>
            <a:r>
              <a:rPr lang="nl-NL" altLang="nl-NL" sz="2400" baseline="-25000" dirty="0" err="1" smtClean="0">
                <a:latin typeface="Calibri" panose="020F0502020204030204" pitchFamily="34" charset="0"/>
              </a:rPr>
              <a:t>el</a:t>
            </a:r>
            <a:r>
              <a:rPr lang="nl-NL" altLang="nl-NL" sz="2400" baseline="-25000" dirty="0" smtClean="0">
                <a:latin typeface="Calibri" panose="020F0502020204030204" pitchFamily="34" charset="0"/>
              </a:rPr>
              <a:t> </a:t>
            </a:r>
            <a:r>
              <a:rPr lang="nl-NL" altLang="nl-NL" sz="2400" dirty="0" smtClean="0">
                <a:latin typeface="Calibri" panose="020F0502020204030204" pitchFamily="34" charset="0"/>
              </a:rPr>
              <a:t>	= 	P x t </a:t>
            </a:r>
          </a:p>
          <a:p>
            <a:pPr lvl="1" eaLnBrk="1" hangingPunct="1"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				Wh	=	W x uur</a:t>
            </a:r>
          </a:p>
          <a:p>
            <a:pPr lvl="1" eaLnBrk="1" hangingPunct="1">
              <a:buFontTx/>
              <a:buNone/>
            </a:pPr>
            <a:r>
              <a:rPr lang="nl-NL" altLang="nl-NL" sz="2400" dirty="0" smtClean="0">
                <a:latin typeface="Calibri" panose="020F0502020204030204" pitchFamily="34" charset="0"/>
              </a:rPr>
              <a:t>				kWh	=	kW x uur</a:t>
            </a:r>
          </a:p>
          <a:p>
            <a:pPr lvl="1" eaLnBrk="1" hangingPunct="1"/>
            <a:r>
              <a:rPr lang="nl-NL" altLang="nl-NL" sz="2400" dirty="0" smtClean="0">
                <a:latin typeface="Calibri" panose="020F0502020204030204" pitchFamily="34" charset="0"/>
              </a:rPr>
              <a:t>Makkelijker is een verbruiksmeter tussen stopcontact en apparaat. Dan lees je direct het aantal kWh per dag af. Vraag of die op school te leen zijn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>
                <a:latin typeface="Calibri" panose="020F0502020204030204" pitchFamily="34" charset="0"/>
              </a:rPr>
              <a:t>Stappenplan EVA elektriciteit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816974" y="1238033"/>
            <a:ext cx="2376487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dirty="0">
                <a:solidFill>
                  <a:srgbClr val="006666"/>
                </a:solidFill>
              </a:rPr>
              <a:t>Kopieer de </a:t>
            </a:r>
            <a:r>
              <a:rPr lang="nl-NL" altLang="nl-NL" dirty="0" smtClean="0">
                <a:solidFill>
                  <a:srgbClr val="006666"/>
                </a:solidFill>
              </a:rPr>
              <a:t>ingevulde </a:t>
            </a:r>
          </a:p>
          <a:p>
            <a:pPr algn="ctr" eaLnBrk="1" hangingPunct="1"/>
            <a:r>
              <a:rPr lang="nl-NL" altLang="nl-NL" dirty="0" smtClean="0">
                <a:solidFill>
                  <a:srgbClr val="006666"/>
                </a:solidFill>
              </a:rPr>
              <a:t>metingen </a:t>
            </a:r>
            <a:endParaRPr lang="nl-NL" altLang="nl-NL" dirty="0">
              <a:solidFill>
                <a:srgbClr val="006666"/>
              </a:solidFill>
            </a:endParaRPr>
          </a:p>
          <a:p>
            <a:pPr algn="ctr" eaLnBrk="1" hangingPunct="1"/>
            <a:r>
              <a:rPr lang="nl-NL" altLang="nl-NL" dirty="0">
                <a:solidFill>
                  <a:srgbClr val="006666"/>
                </a:solidFill>
              </a:rPr>
              <a:t>naar </a:t>
            </a:r>
            <a:r>
              <a:rPr lang="nl-NL" altLang="nl-NL" dirty="0" smtClean="0">
                <a:solidFill>
                  <a:srgbClr val="006666"/>
                </a:solidFill>
              </a:rPr>
              <a:t>het</a:t>
            </a:r>
            <a:r>
              <a:rPr lang="nl-NL" altLang="nl-NL" dirty="0">
                <a:solidFill>
                  <a:srgbClr val="006666"/>
                </a:solidFill>
              </a:rPr>
              <a:t/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Excel-werkblad</a:t>
            </a:r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4643937" y="2097000"/>
            <a:ext cx="1800225" cy="18716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dirty="0">
                <a:solidFill>
                  <a:srgbClr val="006666"/>
                </a:solidFill>
              </a:rPr>
              <a:t>Voer formules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in voor de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berekening van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de verbruikte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energie per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apparaat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5194755" y="4502330"/>
            <a:ext cx="2376487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dirty="0">
                <a:solidFill>
                  <a:srgbClr val="006666"/>
                </a:solidFill>
              </a:rPr>
              <a:t>Voer een formule in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voor het berekenen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van het geschatte </a:t>
            </a:r>
            <a:br>
              <a:rPr lang="nl-NL" altLang="nl-NL" dirty="0">
                <a:solidFill>
                  <a:srgbClr val="006666"/>
                </a:solidFill>
              </a:rPr>
            </a:br>
            <a:r>
              <a:rPr lang="nl-NL" altLang="nl-NL" dirty="0">
                <a:solidFill>
                  <a:srgbClr val="006666"/>
                </a:solidFill>
              </a:rPr>
              <a:t>totaalverbruik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1212662" y="4119732"/>
            <a:ext cx="2663825" cy="19431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>
                <a:solidFill>
                  <a:srgbClr val="006666"/>
                </a:solidFill>
              </a:rPr>
              <a:t>Controle:</a:t>
            </a:r>
            <a:br>
              <a:rPr lang="nl-NL" altLang="nl-NL">
                <a:solidFill>
                  <a:srgbClr val="006666"/>
                </a:solidFill>
              </a:rPr>
            </a:br>
            <a:r>
              <a:rPr lang="nl-NL" altLang="nl-NL">
                <a:solidFill>
                  <a:srgbClr val="006666"/>
                </a:solidFill>
              </a:rPr>
              <a:t>klopt dit met de</a:t>
            </a:r>
            <a:br>
              <a:rPr lang="nl-NL" altLang="nl-NL">
                <a:solidFill>
                  <a:srgbClr val="006666"/>
                </a:solidFill>
              </a:rPr>
            </a:br>
            <a:r>
              <a:rPr lang="nl-NL" altLang="nl-NL">
                <a:solidFill>
                  <a:srgbClr val="006666"/>
                </a:solidFill>
              </a:rPr>
              <a:t>elektriciteits-</a:t>
            </a:r>
          </a:p>
          <a:p>
            <a:pPr algn="ctr" eaLnBrk="1" hangingPunct="1"/>
            <a:r>
              <a:rPr lang="nl-NL" altLang="nl-NL">
                <a:solidFill>
                  <a:srgbClr val="006666"/>
                </a:solidFill>
              </a:rPr>
              <a:t>rekening?</a:t>
            </a:r>
          </a:p>
        </p:txBody>
      </p:sp>
      <p:cxnSp>
        <p:nvCxnSpPr>
          <p:cNvPr id="6152" name="AutoShape 12"/>
          <p:cNvCxnSpPr>
            <a:cxnSpLocks noChangeShapeType="1"/>
            <a:stCxn id="6147" idx="3"/>
          </p:cNvCxnSpPr>
          <p:nvPr/>
        </p:nvCxnSpPr>
        <p:spPr bwMode="auto">
          <a:xfrm>
            <a:off x="3193461" y="1814296"/>
            <a:ext cx="647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3" name="AutoShape 14"/>
          <p:cNvCxnSpPr>
            <a:cxnSpLocks noChangeShapeType="1"/>
            <a:endCxn id="6149" idx="0"/>
          </p:cNvCxnSpPr>
          <p:nvPr/>
        </p:nvCxnSpPr>
        <p:spPr bwMode="auto">
          <a:xfrm>
            <a:off x="3851775" y="1809663"/>
            <a:ext cx="1692275" cy="2873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AutoShape 15"/>
          <p:cNvCxnSpPr>
            <a:cxnSpLocks noChangeShapeType="1"/>
          </p:cNvCxnSpPr>
          <p:nvPr/>
        </p:nvCxnSpPr>
        <p:spPr bwMode="auto">
          <a:xfrm rot="16200000" flipH="1">
            <a:off x="6306241" y="4034621"/>
            <a:ext cx="1319660" cy="1187742"/>
          </a:xfrm>
          <a:prstGeom prst="bentConnector4">
            <a:avLst>
              <a:gd name="adj1" fmla="val 28166"/>
              <a:gd name="adj2" fmla="val 1192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16"/>
          <p:cNvCxnSpPr>
            <a:cxnSpLocks noChangeShapeType="1"/>
            <a:stCxn id="6150" idx="1"/>
            <a:endCxn id="6151" idx="3"/>
          </p:cNvCxnSpPr>
          <p:nvPr/>
        </p:nvCxnSpPr>
        <p:spPr bwMode="auto">
          <a:xfrm flipH="1">
            <a:off x="3876487" y="5078593"/>
            <a:ext cx="1318268" cy="126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2555875" y="350202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Nee</a:t>
            </a:r>
          </a:p>
        </p:txBody>
      </p:sp>
      <p:cxnSp>
        <p:nvCxnSpPr>
          <p:cNvPr id="6157" name="AutoShape 20"/>
          <p:cNvCxnSpPr>
            <a:cxnSpLocks noChangeShapeType="1"/>
            <a:stCxn id="6151" idx="0"/>
          </p:cNvCxnSpPr>
          <p:nvPr/>
        </p:nvCxnSpPr>
        <p:spPr bwMode="auto">
          <a:xfrm rot="5400000" flipH="1" flipV="1">
            <a:off x="1881332" y="2472907"/>
            <a:ext cx="2310069" cy="98358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8" name="Text Box 23"/>
          <p:cNvSpPr txBox="1">
            <a:spLocks noChangeArrowheads="1"/>
          </p:cNvSpPr>
          <p:nvPr/>
        </p:nvSpPr>
        <p:spPr bwMode="auto">
          <a:xfrm>
            <a:off x="755650" y="42941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Ja</a:t>
            </a:r>
          </a:p>
        </p:txBody>
      </p:sp>
      <p:sp>
        <p:nvSpPr>
          <p:cNvPr id="6159" name="AutoShape 24"/>
          <p:cNvSpPr>
            <a:spLocks noChangeArrowheads="1"/>
          </p:cNvSpPr>
          <p:nvPr/>
        </p:nvSpPr>
        <p:spPr bwMode="auto">
          <a:xfrm>
            <a:off x="3275856" y="6050143"/>
            <a:ext cx="5184775" cy="358775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b="1" dirty="0" smtClean="0"/>
              <a:t>In dossier</a:t>
            </a:r>
          </a:p>
        </p:txBody>
      </p:sp>
      <p:cxnSp>
        <p:nvCxnSpPr>
          <p:cNvPr id="6160" name="AutoShape 25"/>
          <p:cNvCxnSpPr>
            <a:cxnSpLocks noChangeShapeType="1"/>
            <a:stCxn id="6151" idx="1"/>
            <a:endCxn id="6159" idx="1"/>
          </p:cNvCxnSpPr>
          <p:nvPr/>
        </p:nvCxnSpPr>
        <p:spPr bwMode="auto">
          <a:xfrm rot="10800000" flipH="1" flipV="1">
            <a:off x="1212662" y="5091281"/>
            <a:ext cx="2063194" cy="1138249"/>
          </a:xfrm>
          <a:prstGeom prst="bentConnector3">
            <a:avLst>
              <a:gd name="adj1" fmla="val -110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>
                <a:latin typeface="Calibri" panose="020F0502020204030204" pitchFamily="34" charset="0"/>
              </a:rPr>
              <a:t>Gasgebruik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8880"/>
            <a:ext cx="4205351" cy="36618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dirty="0" smtClean="0"/>
              <a:t>	</a:t>
            </a:r>
            <a:r>
              <a:rPr lang="nl-NL" altLang="nl-NL" dirty="0" smtClean="0">
                <a:latin typeface="Calibri" panose="020F0502020204030204" pitchFamily="34" charset="0"/>
              </a:rPr>
              <a:t>Zoek het jaarlijks gasgebruik op via de gasrekening van vorig jaar. Noteer op het werkblad.</a:t>
            </a:r>
          </a:p>
          <a:p>
            <a:pPr eaLnBrk="1" hangingPunct="1">
              <a:buFontTx/>
              <a:buNone/>
            </a:pPr>
            <a:endParaRPr lang="nl-NL" altLang="nl-NL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nl-NL" altLang="nl-NL" dirty="0" smtClean="0"/>
          </a:p>
        </p:txBody>
      </p:sp>
      <p:pic>
        <p:nvPicPr>
          <p:cNvPr id="7173" name="Picture 5" descr="http://www.stedin.net/SiteCollectionImages/Slimme%20meter/2013_Infographic%20slimme%20meter_klei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" r="25369" b="9819"/>
          <a:stretch/>
        </p:blipFill>
        <p:spPr bwMode="auto">
          <a:xfrm>
            <a:off x="4364828" y="1772816"/>
            <a:ext cx="4779172" cy="407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356424" y="5891364"/>
            <a:ext cx="608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Gasgebruik kun je ook monitoren via een “slimme meter”.</a:t>
            </a:r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>
                <a:latin typeface="Calibri" panose="020F0502020204030204" pitchFamily="34" charset="0"/>
              </a:rPr>
              <a:t>Conclusies uit de EVA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/>
            <a:r>
              <a:rPr lang="nl-NL" altLang="nl-NL" dirty="0" smtClean="0">
                <a:latin typeface="Calibri" panose="020F0502020204030204" pitchFamily="34" charset="0"/>
              </a:rPr>
              <a:t>Zijn er opvallende verbruikers?</a:t>
            </a:r>
          </a:p>
          <a:p>
            <a:pPr eaLnBrk="1" hangingPunct="1"/>
            <a:r>
              <a:rPr lang="nl-NL" altLang="nl-NL" dirty="0" smtClean="0">
                <a:latin typeface="Calibri" panose="020F0502020204030204" pitchFamily="34" charset="0"/>
              </a:rPr>
              <a:t>Vergelijk zowel gas- als elektriciteitsgebruik met het landelijke gemiddelde voor huishoudens.</a:t>
            </a:r>
          </a:p>
          <a:p>
            <a:pPr eaLnBrk="1" hangingPunct="1"/>
            <a:r>
              <a:rPr lang="nl-NL" altLang="nl-NL" dirty="0" smtClean="0">
                <a:latin typeface="Calibri" panose="020F0502020204030204" pitchFamily="34" charset="0"/>
              </a:rPr>
              <a:t>Doe een uitspraak over hoe efficiënt de gebruiker met energie omgaat.</a:t>
            </a:r>
          </a:p>
          <a:p>
            <a:pPr marL="0" indent="0" eaLnBrk="1" hangingPunct="1">
              <a:buNone/>
            </a:pPr>
            <a:endParaRPr lang="nl-NL" altLang="nl-NL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193</Words>
  <Application>Microsoft Office PowerPoint</Application>
  <PresentationFormat>Diavoorstelling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Standaardontwerp</vt:lpstr>
      <vt:lpstr>Energieneutraal wonen…?</vt:lpstr>
      <vt:lpstr>Energie Verbruik Analyse (EVA)</vt:lpstr>
      <vt:lpstr>Energieverbruiksmanager</vt:lpstr>
      <vt:lpstr>Onderzoek je elektriciteitsgebruik</vt:lpstr>
      <vt:lpstr>Stappenplan EVA elektriciteit</vt:lpstr>
      <vt:lpstr>Gasgebruik</vt:lpstr>
      <vt:lpstr>Conclusies uit de EVA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 Energie Huis</dc:title>
  <dc:creator>Marcel</dc:creator>
  <cp:lastModifiedBy>Gebruiker</cp:lastModifiedBy>
  <cp:revision>35</cp:revision>
  <dcterms:created xsi:type="dcterms:W3CDTF">2006-11-26T19:35:51Z</dcterms:created>
  <dcterms:modified xsi:type="dcterms:W3CDTF">2014-12-30T13:42:01Z</dcterms:modified>
</cp:coreProperties>
</file>