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1" r:id="rId3"/>
    <p:sldId id="285" r:id="rId4"/>
    <p:sldId id="274" r:id="rId5"/>
    <p:sldId id="273" r:id="rId6"/>
    <p:sldId id="290" r:id="rId7"/>
    <p:sldId id="284" r:id="rId8"/>
    <p:sldId id="287" r:id="rId9"/>
    <p:sldId id="289" r:id="rId10"/>
    <p:sldId id="28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2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93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4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88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19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60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38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68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9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1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18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11/22/2020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58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797" r:id="rId6"/>
    <p:sldLayoutId id="2147483793" r:id="rId7"/>
    <p:sldLayoutId id="2147483794" r:id="rId8"/>
    <p:sldLayoutId id="2147483795" r:id="rId9"/>
    <p:sldLayoutId id="2147483796" r:id="rId10"/>
    <p:sldLayoutId id="214748379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4aMQ-r--08?feature=oembed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umL4f7Xv54?feature=oembed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www.at5.nl/artikelen/178378/olcay-glsen-helpt-werkloze-jongeren-aan-een-baan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6641E2-BB90-49B4-A49B-E65699AC9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r>
              <a:rPr lang="nl-NL"/>
              <a:t>Les </a:t>
            </a:r>
            <a:r>
              <a:rPr lang="nl-NL" dirty="0"/>
              <a:t>7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2DDA1AD-D92B-47FF-BADE-32B893A73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r>
              <a:rPr lang="nl-NL" dirty="0"/>
              <a:t>Keuzedeel Ondernemend Gedrag</a:t>
            </a:r>
          </a:p>
          <a:p>
            <a:r>
              <a:rPr lang="nl-NL" dirty="0"/>
              <a:t>Mevrouw van Gorp-Mensch</a:t>
            </a:r>
          </a:p>
          <a:p>
            <a:endParaRPr lang="nl-NL" dirty="0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EB33B"/>
          </a:solidFill>
          <a:ln w="38100" cap="rnd">
            <a:solidFill>
              <a:srgbClr val="FEB33B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757C6D-F43C-4684-944A-90D7901112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784" r="27283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23624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48433D-15D2-46E6-BB65-54CACD73D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585ECB-01DF-4CE6-B70D-EF0D42136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Zorg dat je de opdracht beschreven bij opdracht 20 over 2 weken af hebt (ma 7-12)</a:t>
            </a:r>
          </a:p>
          <a:p>
            <a:r>
              <a:rPr lang="nl-NL" dirty="0"/>
              <a:t>Als je nog niet up </a:t>
            </a:r>
            <a:r>
              <a:rPr lang="nl-NL" dirty="0" err="1"/>
              <a:t>to</a:t>
            </a:r>
            <a:r>
              <a:rPr lang="nl-NL" dirty="0"/>
              <a:t> date bent, maak dan een goede planning en zorg dat je komende week momenten plant waarop je aan je portfolio werkt.</a:t>
            </a:r>
          </a:p>
          <a:p>
            <a:endParaRPr lang="nl-NL" dirty="0"/>
          </a:p>
        </p:txBody>
      </p:sp>
      <p:pic>
        <p:nvPicPr>
          <p:cNvPr id="5" name="Picture 2" descr="Helicon Opleidingen | vmbo, mbo en cursussen">
            <a:extLst>
              <a:ext uri="{FF2B5EF4-FFF2-40B4-BE49-F238E27FC236}">
                <a16:creationId xmlns:a16="http://schemas.microsoft.com/office/drawing/2014/main" id="{4FC0966F-0174-474B-94A6-071A49BF4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726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CB714-2F02-415C-B701-AD5EF1CF4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het einde van deze les…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36741C-E2FD-419B-A768-2D0451987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heb jij jouw ideeën voor </a:t>
            </a:r>
            <a:r>
              <a:rPr lang="nl-NL" dirty="0" err="1"/>
              <a:t>challenge</a:t>
            </a:r>
            <a:r>
              <a:rPr lang="nl-NL" dirty="0"/>
              <a:t> 2 besproken met een groepje medestudenten</a:t>
            </a:r>
          </a:p>
          <a:p>
            <a:r>
              <a:rPr lang="nl-NL" dirty="0"/>
              <a:t>je hebt feedback (tips/tops) ontvangen en genoteerd waarmee je vooruit kunt in de uitwerking van </a:t>
            </a:r>
            <a:r>
              <a:rPr lang="nl-NL" dirty="0" err="1"/>
              <a:t>challenge</a:t>
            </a:r>
            <a:r>
              <a:rPr lang="nl-NL" dirty="0"/>
              <a:t> 2.</a:t>
            </a:r>
          </a:p>
          <a:p>
            <a:r>
              <a:rPr lang="nl-NL" dirty="0"/>
              <a:t>weet je wat intrinsieke en extrinsieke motivatie is</a:t>
            </a:r>
          </a:p>
          <a:p>
            <a:r>
              <a:rPr lang="nl-NL" dirty="0"/>
              <a:t>weet je hoe je je doorzettingsvermogen kunt trainen en hoe je elkaar hiermee kunt helpen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Picture 2" descr="Helicon Opleidingen | vmbo, mbo en cursussen">
            <a:extLst>
              <a:ext uri="{FF2B5EF4-FFF2-40B4-BE49-F238E27FC236}">
                <a16:creationId xmlns:a16="http://schemas.microsoft.com/office/drawing/2014/main" id="{00566AB4-5E84-446F-9570-BD6B77519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5538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94D15A-D8D8-452D-972A-B4449DF08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 en huiswerk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092F4F-D828-4043-ABE0-598AEBB83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Zijn er vragen over </a:t>
            </a:r>
            <a:r>
              <a:rPr lang="nl-NL" dirty="0" err="1"/>
              <a:t>challenge</a:t>
            </a:r>
            <a:r>
              <a:rPr lang="nl-NL" dirty="0"/>
              <a:t> 2 en de wikiwijs?</a:t>
            </a:r>
          </a:p>
          <a:p>
            <a:r>
              <a:rPr lang="nl-NL" dirty="0"/>
              <a:t>Ideeën voor initiatief bij </a:t>
            </a:r>
            <a:r>
              <a:rPr lang="nl-NL" dirty="0" err="1"/>
              <a:t>challenge</a:t>
            </a:r>
            <a:r>
              <a:rPr lang="nl-NL" dirty="0"/>
              <a:t> 2? Hoe is het gelukt? Weet je hoe je de uitwerking gaat doen?</a:t>
            </a:r>
          </a:p>
        </p:txBody>
      </p:sp>
      <p:pic>
        <p:nvPicPr>
          <p:cNvPr id="5" name="Picture 2" descr="Helicon Opleidingen | vmbo, mbo en cursussen">
            <a:extLst>
              <a:ext uri="{FF2B5EF4-FFF2-40B4-BE49-F238E27FC236}">
                <a16:creationId xmlns:a16="http://schemas.microsoft.com/office/drawing/2014/main" id="{193496DE-12B9-4CF2-AD07-9BEC34B0D8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068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7CF3D3-8204-4799-95EA-384483D16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Wat is de stand van zaken?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F16D49-DFB3-429B-B166-6B9B4247C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354458"/>
          </a:xfrm>
        </p:spPr>
        <p:txBody>
          <a:bodyPr>
            <a:normAutofit/>
          </a:bodyPr>
          <a:lstStyle/>
          <a:p>
            <a:r>
              <a:rPr lang="nl-NL" dirty="0"/>
              <a:t>Je zou aan het eind van deze week ongeveer klaar moeten zijn met </a:t>
            </a:r>
            <a:r>
              <a:rPr lang="nl-NL" dirty="0" err="1"/>
              <a:t>challenge</a:t>
            </a:r>
            <a:r>
              <a:rPr lang="nl-NL" dirty="0"/>
              <a:t> 1 voor een relaxte planning. </a:t>
            </a:r>
          </a:p>
          <a:p>
            <a:r>
              <a:rPr lang="nl-NL" dirty="0"/>
              <a:t>Je voorbereiding voor </a:t>
            </a:r>
            <a:r>
              <a:rPr lang="nl-NL" dirty="0" err="1"/>
              <a:t>challenge</a:t>
            </a:r>
            <a:r>
              <a:rPr lang="nl-NL" dirty="0"/>
              <a:t> 2 zou nu klaar moeten zijn en je hebt een afspraak gepland met je stagebegeleider voor de bespreking en eventueel al de uitvoering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HOE STAAT HET ERVOOR? </a:t>
            </a:r>
          </a:p>
          <a:p>
            <a:endParaRPr lang="nl-NL" dirty="0"/>
          </a:p>
        </p:txBody>
      </p:sp>
      <p:pic>
        <p:nvPicPr>
          <p:cNvPr id="9" name="Picture 2" descr="Helicon Opleidingen | vmbo, mbo en cursussen">
            <a:extLst>
              <a:ext uri="{FF2B5EF4-FFF2-40B4-BE49-F238E27FC236}">
                <a16:creationId xmlns:a16="http://schemas.microsoft.com/office/drawing/2014/main" id="{AFB2280D-577B-4A41-AFA6-9080D2FB0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206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9F236F-9D24-4CD6-9288-31679AD85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575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/>
              <a:t>Presenteer je ideeën in groepjes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529DE4-B61A-44C9-BE89-DACB00743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Vertel je ideeën voor het initiatief op stage aan het groepje waarmee je werkt. </a:t>
            </a:r>
          </a:p>
          <a:p>
            <a:r>
              <a:rPr lang="nl-NL" dirty="0"/>
              <a:t>Vertel aan de hand van de </a:t>
            </a:r>
            <a:r>
              <a:rPr lang="nl-NL" dirty="0" err="1"/>
              <a:t>mindmap</a:t>
            </a:r>
            <a:r>
              <a:rPr lang="nl-NL" dirty="0"/>
              <a:t> aan je groepje wat je van plan bent voor de uitvoering van </a:t>
            </a:r>
            <a:r>
              <a:rPr lang="nl-NL" dirty="0" err="1"/>
              <a:t>challenge</a:t>
            </a:r>
            <a:r>
              <a:rPr lang="nl-NL" dirty="0"/>
              <a:t> 2.</a:t>
            </a:r>
          </a:p>
          <a:p>
            <a:r>
              <a:rPr lang="nl-NL" dirty="0"/>
              <a:t>Vraag je medestudenten om tops (complimenten)</a:t>
            </a:r>
          </a:p>
          <a:p>
            <a:r>
              <a:rPr lang="nl-NL" dirty="0"/>
              <a:t>Vraag je medestudenten om tips (verbeterpunten)</a:t>
            </a:r>
          </a:p>
          <a:p>
            <a:r>
              <a:rPr lang="nl-NL" dirty="0"/>
              <a:t>Noteer de tips en tops voor jezelf zodat je je plan eventueel wat kan bijschaven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2" descr="Helicon Opleidingen | vmbo, mbo en cursussen">
            <a:extLst>
              <a:ext uri="{FF2B5EF4-FFF2-40B4-BE49-F238E27FC236}">
                <a16:creationId xmlns:a16="http://schemas.microsoft.com/office/drawing/2014/main" id="{A5E3CAC3-6361-4670-B0B4-E7637CEC85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025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370729-D813-486A-98C2-5E8FA7802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Feedback geven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9DF7EC-912E-4360-8EB2-E82FB50F9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Laten weten wat je van een anders werk vindt, wat goed was en wat beter had gekund</a:t>
            </a:r>
          </a:p>
          <a:p>
            <a:r>
              <a:rPr lang="nl-NL" dirty="0"/>
              <a:t>De manier waarop je iets zegt, doet veel met het gevoel van de ander</a:t>
            </a:r>
          </a:p>
          <a:p>
            <a:r>
              <a:rPr lang="nl-NL" dirty="0"/>
              <a:t>Hoe heb jij feedback gegeven op de </a:t>
            </a:r>
            <a:r>
              <a:rPr lang="nl-NL" dirty="0" err="1"/>
              <a:t>mindmap</a:t>
            </a:r>
            <a:r>
              <a:rPr lang="nl-NL" dirty="0"/>
              <a:t> van</a:t>
            </a:r>
            <a:br>
              <a:rPr lang="nl-NL" dirty="0"/>
            </a:br>
            <a:r>
              <a:rPr lang="nl-NL" dirty="0"/>
              <a:t>medestudenten?</a:t>
            </a:r>
          </a:p>
          <a:p>
            <a:r>
              <a:rPr lang="nl-NL" dirty="0" err="1"/>
              <a:t>Opdr</a:t>
            </a:r>
            <a:r>
              <a:rPr lang="nl-NL" dirty="0"/>
              <a:t>. 22 blz. 119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Onlinemedia 3" title="In gesprek met je werkgever: Conflicten bespreken">
            <a:hlinkClick r:id="" action="ppaction://media"/>
            <a:extLst>
              <a:ext uri="{FF2B5EF4-FFF2-40B4-BE49-F238E27FC236}">
                <a16:creationId xmlns:a16="http://schemas.microsoft.com/office/drawing/2014/main" id="{45B170DB-7AB4-40F0-8367-3749E7B98D5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97126" y="3681228"/>
            <a:ext cx="5489944" cy="3088094"/>
          </a:xfrm>
          <a:prstGeom prst="rect">
            <a:avLst/>
          </a:prstGeom>
        </p:spPr>
      </p:pic>
      <p:pic>
        <p:nvPicPr>
          <p:cNvPr id="6" name="Picture 2" descr="Helicon Opleidingen | vmbo, mbo en cursussen">
            <a:extLst>
              <a:ext uri="{FF2B5EF4-FFF2-40B4-BE49-F238E27FC236}">
                <a16:creationId xmlns:a16="http://schemas.microsoft.com/office/drawing/2014/main" id="{B8835C88-6271-40CF-806E-5A16BBBB0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33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3ADD59-F39E-460B-82BA-6CEC51F75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Motivatie</a:t>
            </a:r>
          </a:p>
        </p:txBody>
      </p:sp>
      <p:pic>
        <p:nvPicPr>
          <p:cNvPr id="4" name="Picture 2" descr="Helicon Opleidingen | vmbo, mbo en cursussen">
            <a:extLst>
              <a:ext uri="{FF2B5EF4-FFF2-40B4-BE49-F238E27FC236}">
                <a16:creationId xmlns:a16="http://schemas.microsoft.com/office/drawing/2014/main" id="{F3503A65-9D38-4730-8365-24F42D082B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C09F3F-067F-42CF-A743-EDEA2C911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Intrinsieke motivatie (iets doen omdat je het wilt of omdat je er plezier in hebt)</a:t>
            </a:r>
          </a:p>
          <a:p>
            <a:r>
              <a:rPr lang="nl-NL" dirty="0"/>
              <a:t>Extrinsieke motivatie (iets doen omdat anderen je motiveren iets te doen, bijvoorbeeld omdat je er een beloning voor krijgt)</a:t>
            </a:r>
          </a:p>
          <a:p>
            <a:r>
              <a:rPr lang="nl-NL" dirty="0"/>
              <a:t>Opdracht 16 + 18 blz. 44-45</a:t>
            </a:r>
          </a:p>
          <a:p>
            <a:pPr marL="0" indent="0">
              <a:buNone/>
            </a:pPr>
            <a:r>
              <a:rPr lang="nl-NL" sz="600" b="0" i="1" dirty="0">
                <a:solidFill>
                  <a:srgbClr val="FFFFFF"/>
                </a:solidFill>
                <a:effectLst/>
                <a:latin typeface="Courier New" panose="02070309020205020404" pitchFamily="49" charset="0"/>
                <a:hlinkClick r:id="rId4"/>
              </a:rPr>
              <a:t>https://www.at5.nl/artikelen/178378/olcay-glsen-helpt-werkloze-jongeren-aan-een-baan</a:t>
            </a:r>
            <a:endParaRPr lang="nl-NL" sz="600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Onlinemedia 4" title="Happen naar Peijnenburg (zwemmen)">
            <a:hlinkClick r:id="" action="ppaction://media"/>
            <a:extLst>
              <a:ext uri="{FF2B5EF4-FFF2-40B4-BE49-F238E27FC236}">
                <a16:creationId xmlns:a16="http://schemas.microsoft.com/office/drawing/2014/main" id="{84768530-C40E-4097-A99A-F58D351C96D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123426" y="3174410"/>
            <a:ext cx="4936303" cy="3699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27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8AEE38-A10E-4580-8B6E-D6F27A053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Doorzettingsvermogen trainen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2055C7-D43B-442E-BC22-1A9068C72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Opdracht 20 blz. 47</a:t>
            </a:r>
          </a:p>
          <a:p>
            <a:r>
              <a:rPr lang="nl-NL" dirty="0"/>
              <a:t>Kies een onderdeel van je portfolio wat je steeds uitstelt of waar je geen motivatie voor hebt om er aan te beginnen.</a:t>
            </a:r>
            <a:br>
              <a:rPr lang="nl-NL" dirty="0"/>
            </a:br>
            <a:r>
              <a:rPr lang="nl-NL" dirty="0"/>
              <a:t>Vul stap 2 in.</a:t>
            </a:r>
          </a:p>
          <a:p>
            <a:r>
              <a:rPr lang="nl-NL" dirty="0"/>
              <a:t>Bespreek de opdracht die je moeilijk vindt met een medestudent</a:t>
            </a:r>
          </a:p>
          <a:p>
            <a:r>
              <a:rPr lang="nl-NL" dirty="0"/>
              <a:t>Wat heb je nodig om de opdracht toch af te ronden?</a:t>
            </a:r>
          </a:p>
          <a:p>
            <a:r>
              <a:rPr lang="nl-NL" dirty="0"/>
              <a:t>Maak een afspraak met je medestudent en zorg dat je deze opdracht over 2 weken hebt afgerond. Vraag je medestudent desnoods om af en toe hiernaar te vragen, je complimenten te geven of om elkaar een motiverend bericht te sturen. Zo help je elkaar!</a:t>
            </a:r>
          </a:p>
        </p:txBody>
      </p:sp>
      <p:pic>
        <p:nvPicPr>
          <p:cNvPr id="5" name="Picture 2" descr="Helicon Opleidingen | vmbo, mbo en cursussen">
            <a:extLst>
              <a:ext uri="{FF2B5EF4-FFF2-40B4-BE49-F238E27FC236}">
                <a16:creationId xmlns:a16="http://schemas.microsoft.com/office/drawing/2014/main" id="{F7D9507A-CDA6-4BED-869B-8D3250A90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656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CB714-2F02-415C-B701-AD5EF1CF4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Zijn de doelen bereikt?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36741C-E2FD-419B-A768-2D0451987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heb jij jouw ideeën voor </a:t>
            </a:r>
            <a:r>
              <a:rPr lang="nl-NL" dirty="0" err="1"/>
              <a:t>challenge</a:t>
            </a:r>
            <a:r>
              <a:rPr lang="nl-NL" dirty="0"/>
              <a:t> 2 besproken met een groepje medestudenten?</a:t>
            </a:r>
          </a:p>
          <a:p>
            <a:r>
              <a:rPr lang="nl-NL" dirty="0"/>
              <a:t>Heb je feedback (tips/tops) ontvangen en genoteerd waarmee je vooruit kunt in de uitwerking van </a:t>
            </a:r>
            <a:r>
              <a:rPr lang="nl-NL" dirty="0" err="1"/>
              <a:t>challenge</a:t>
            </a:r>
            <a:r>
              <a:rPr lang="nl-NL" dirty="0"/>
              <a:t> 2?</a:t>
            </a:r>
          </a:p>
          <a:p>
            <a:r>
              <a:rPr lang="nl-NL" dirty="0"/>
              <a:t>weet je wat intrinsieke en extrinsieke motivatie is?</a:t>
            </a:r>
          </a:p>
          <a:p>
            <a:r>
              <a:rPr lang="nl-NL" dirty="0"/>
              <a:t>weet je hoe je je doorzettingsvermogen kunt trainen en hoe je een ander hiermee kunt helpen en een ander jou?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Picture 2" descr="Helicon Opleidingen | vmbo, mbo en cursussen">
            <a:extLst>
              <a:ext uri="{FF2B5EF4-FFF2-40B4-BE49-F238E27FC236}">
                <a16:creationId xmlns:a16="http://schemas.microsoft.com/office/drawing/2014/main" id="{00566AB4-5E84-446F-9570-BD6B77519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121967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575</Words>
  <Application>Microsoft Office PowerPoint</Application>
  <PresentationFormat>Breedbeeld</PresentationFormat>
  <Paragraphs>48</Paragraphs>
  <Slides>10</Slides>
  <Notes>0</Notes>
  <HiddenSlides>0</HiddenSlides>
  <MMClips>2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Courier New</vt:lpstr>
      <vt:lpstr>Modern Love</vt:lpstr>
      <vt:lpstr>The Hand</vt:lpstr>
      <vt:lpstr>SketchyVTI</vt:lpstr>
      <vt:lpstr>Les 7</vt:lpstr>
      <vt:lpstr>Aan het einde van deze les…</vt:lpstr>
      <vt:lpstr>Vragen en huiswerk</vt:lpstr>
      <vt:lpstr>Wat is de stand van zaken?</vt:lpstr>
      <vt:lpstr>Presenteer je ideeën in groepjes</vt:lpstr>
      <vt:lpstr>Feedback geven</vt:lpstr>
      <vt:lpstr>Motivatie</vt:lpstr>
      <vt:lpstr>Doorzettingsvermogen trainen</vt:lpstr>
      <vt:lpstr>Zijn de doelen bereikt?</vt:lpstr>
      <vt:lpstr>Huiswerk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Welkom!</dc:title>
  <dc:creator>van Gorp</dc:creator>
  <cp:lastModifiedBy> </cp:lastModifiedBy>
  <cp:revision>52</cp:revision>
  <dcterms:created xsi:type="dcterms:W3CDTF">2020-11-02T07:32:19Z</dcterms:created>
  <dcterms:modified xsi:type="dcterms:W3CDTF">2020-11-22T18:07:47Z</dcterms:modified>
</cp:coreProperties>
</file>