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DA6930B3-D33B-489D-B650-F2012FB42BEA}"/>
    <pc:docChg chg="modSld">
      <pc:chgData name="Valerie van den Berg" userId="b7f64057-db8e-423a-b2b5-100c21bc0b3b" providerId="ADAL" clId="{DA6930B3-D33B-489D-B650-F2012FB42BEA}" dt="2020-06-16T09:00:02.313" v="23" actId="20577"/>
      <pc:docMkLst>
        <pc:docMk/>
      </pc:docMkLst>
      <pc:sldChg chg="modSp mod">
        <pc:chgData name="Valerie van den Berg" userId="b7f64057-db8e-423a-b2b5-100c21bc0b3b" providerId="ADAL" clId="{DA6930B3-D33B-489D-B650-F2012FB42BEA}" dt="2020-06-16T09:00:02.313" v="23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DA6930B3-D33B-489D-B650-F2012FB42BEA}" dt="2020-06-16T09:00:02.313" v="23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DA6930B3-D33B-489D-B650-F2012FB42BEA}" dt="2020-06-16T08:56:47.740" v="3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Thomas Noordeloos" userId="S::t.noordeloos@helicon.nl::7c446670-7459-44eb-8c93-60d80c060528" providerId="AD" clId="Web-{237DFB89-430F-4371-9F14-FF379FA0E530}"/>
    <pc:docChg chg="modSld">
      <pc:chgData name="Thomas Noordeloos" userId="S::t.noordeloos@helicon.nl::7c446670-7459-44eb-8c93-60d80c060528" providerId="AD" clId="Web-{237DFB89-430F-4371-9F14-FF379FA0E530}" dt="2019-09-17T07:36:22.023" v="7" actId="20577"/>
      <pc:docMkLst>
        <pc:docMk/>
      </pc:docMkLst>
      <pc:sldChg chg="modSp">
        <pc:chgData name="Thomas Noordeloos" userId="S::t.noordeloos@helicon.nl::7c446670-7459-44eb-8c93-60d80c060528" providerId="AD" clId="Web-{237DFB89-430F-4371-9F14-FF379FA0E530}" dt="2019-09-17T07:36:22.023" v="6" actId="20577"/>
        <pc:sldMkLst>
          <pc:docMk/>
          <pc:sldMk cId="4159768415" sldId="256"/>
        </pc:sldMkLst>
        <pc:spChg chg="mod">
          <ac:chgData name="Thomas Noordeloos" userId="S::t.noordeloos@helicon.nl::7c446670-7459-44eb-8c93-60d80c060528" providerId="AD" clId="Web-{237DFB89-430F-4371-9F14-FF379FA0E530}" dt="2019-09-17T07:36:22.023" v="6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32085" y="751979"/>
            <a:ext cx="3749701" cy="11387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Je kunt resultaten uit je onderzoek omzetten naar advies.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Je kunt advies formuleren dat past bij de ambities van de gemeente Tilburg.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2101" y="1965300"/>
            <a:ext cx="3744912" cy="30777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400">
                <a:ea typeface="Calibri" pitchFamily="34" charset="0"/>
                <a:cs typeface="Arial" charset="0"/>
              </a:rPr>
              <a:t>Een advies o.b.v.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/>
              <a:t>een onderbouwing m.b.v. je theoretisch kader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/>
              <a:t>groene en/of duurzame elementen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1400"/>
              <a:t>geldende en passende wet- en regelgevingen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/>
              <a:t>trends en ontwikkelingen vanuit je specialisatie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/>
              <a:t>de verschillende elementen van sociale innovatie en groen in de stad</a:t>
            </a:r>
            <a:br>
              <a:rPr lang="nl-NL" sz="1400"/>
            </a:br>
            <a:endParaRPr lang="nl-NL" sz="1400"/>
          </a:p>
          <a:p>
            <a:r>
              <a:rPr lang="nl-NL" sz="1400"/>
              <a:t>Je benoemd daarnaast een interventie die gedragsverandering teweeg brengt. Hierbij wordt beschreven wat het beoogde resultaat is.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756400"/>
            <a:ext cx="3500438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/>
              </a:rPr>
              <a:t>Versie 1 09-10-2020</a:t>
            </a:r>
            <a:endParaRPr lang="nl-NL" sz="14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/>
              </a:rPr>
              <a:t>Versie </a:t>
            </a:r>
            <a:r>
              <a:rPr lang="nl-NL" sz="1400">
                <a:ea typeface="Calibri" pitchFamily="34" charset="0"/>
                <a:cs typeface="Arial"/>
              </a:rPr>
              <a:t>2 26-10-2020</a:t>
            </a:r>
            <a:endParaRPr lang="nl-NL" sz="14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501" y="2662071"/>
            <a:ext cx="3507254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Bijeenkomsten IBS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Les sociale innovatie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Les groen in stad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26674" y="3694847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>
                <a:ea typeface="Calibri" pitchFamily="34" charset="0"/>
                <a:cs typeface="Arial" charset="0"/>
              </a:rPr>
              <a:t>Nederhoed, P (2007); </a:t>
            </a:r>
            <a:r>
              <a:rPr lang="nl-NL" sz="1200" i="1">
                <a:ea typeface="Calibri" pitchFamily="34" charset="0"/>
                <a:cs typeface="Arial" charset="0"/>
              </a:rPr>
              <a:t>Helder rapporteren; </a:t>
            </a:r>
            <a:r>
              <a:rPr lang="nl-NL" sz="1200" err="1">
                <a:ea typeface="Calibri" pitchFamily="34" charset="0"/>
                <a:cs typeface="Arial" charset="0"/>
              </a:rPr>
              <a:t>Bohn</a:t>
            </a:r>
            <a:r>
              <a:rPr lang="nl-NL" sz="1200">
                <a:ea typeface="Calibri" pitchFamily="34" charset="0"/>
                <a:cs typeface="Arial" charset="0"/>
              </a:rPr>
              <a:t> </a:t>
            </a:r>
            <a:r>
              <a:rPr lang="nl-NL" sz="1200" err="1">
                <a:ea typeface="Calibri" pitchFamily="34" charset="0"/>
                <a:cs typeface="Arial" charset="0"/>
              </a:rPr>
              <a:t>Stafleu</a:t>
            </a:r>
            <a:r>
              <a:rPr lang="nl-NL" sz="1200">
                <a:ea typeface="Calibri" pitchFamily="34" charset="0"/>
                <a:cs typeface="Arial" charset="0"/>
              </a:rPr>
              <a:t> van </a:t>
            </a:r>
            <a:r>
              <a:rPr lang="nl-NL" sz="1200" err="1">
                <a:ea typeface="Calibri" pitchFamily="34" charset="0"/>
                <a:cs typeface="Arial" charset="0"/>
              </a:rPr>
              <a:t>Loghum</a:t>
            </a:r>
            <a:endParaRPr lang="nl-NL" sz="1100" b="1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525344"/>
            <a:ext cx="8636000" cy="34901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2021_LBS_4_Advies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3175" y="2009772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6615" y="5123188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94224" y="75846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93096" y="3771854"/>
            <a:ext cx="299225" cy="290796"/>
          </a:xfrm>
          <a:prstGeom prst="rect">
            <a:avLst/>
          </a:prstGeom>
        </p:spPr>
      </p:pic>
      <p:pic>
        <p:nvPicPr>
          <p:cNvPr id="1028" name="Picture 4" descr="Afbeeldingsresultaat voor beleid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29" r="13430"/>
          <a:stretch/>
        </p:blipFill>
        <p:spPr bwMode="auto">
          <a:xfrm>
            <a:off x="4826001" y="4363515"/>
            <a:ext cx="2711793" cy="162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082936" y="2704171"/>
            <a:ext cx="269390" cy="260485"/>
          </a:xfrm>
          <a:prstGeom prst="rect">
            <a:avLst/>
          </a:prstGeom>
        </p:spPr>
      </p:pic>
      <p:pic>
        <p:nvPicPr>
          <p:cNvPr id="3" name="Picture 2" descr="Gerelateerde afbeeldin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25" b="15848"/>
          <a:stretch/>
        </p:blipFill>
        <p:spPr bwMode="auto">
          <a:xfrm>
            <a:off x="7004622" y="5249114"/>
            <a:ext cx="1948061" cy="122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36113" y="5123188"/>
            <a:ext cx="3756888" cy="13542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Neem alle informatie uit deze periode door.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Formuleer conclusies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Formuleer op basis van conclusies een aantal adviezen en beschrijf wat het beoogde effect is.</a:t>
            </a:r>
          </a:p>
        </p:txBody>
      </p:sp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FF0069-E63E-416D-A4C4-417F05DC66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6D1B98-067D-48DB-BA92-95C2C2863CD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7AE2076-4154-4EED-9349-C4E4D8EEF2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Diavoorstelling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1</cp:revision>
  <cp:lastPrinted>2014-09-03T06:23:20Z</cp:lastPrinted>
  <dcterms:created xsi:type="dcterms:W3CDTF">2014-08-31T07:53:19Z</dcterms:created>
  <dcterms:modified xsi:type="dcterms:W3CDTF">2020-06-16T09:00:05Z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