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93" r:id="rId5"/>
    <p:sldId id="256" r:id="rId6"/>
    <p:sldId id="259" r:id="rId7"/>
    <p:sldId id="258" r:id="rId8"/>
    <p:sldId id="31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68" r:id="rId19"/>
    <p:sldId id="269" r:id="rId20"/>
    <p:sldId id="270" r:id="rId21"/>
    <p:sldId id="272" r:id="rId22"/>
    <p:sldId id="294" r:id="rId23"/>
    <p:sldId id="271" r:id="rId24"/>
    <p:sldId id="296" r:id="rId25"/>
    <p:sldId id="297" r:id="rId26"/>
    <p:sldId id="311" r:id="rId27"/>
    <p:sldId id="312" r:id="rId28"/>
    <p:sldId id="298" r:id="rId29"/>
    <p:sldId id="300" r:id="rId30"/>
    <p:sldId id="299" r:id="rId31"/>
    <p:sldId id="302" r:id="rId32"/>
    <p:sldId id="308" r:id="rId33"/>
    <p:sldId id="274" r:id="rId34"/>
    <p:sldId id="287" r:id="rId35"/>
    <p:sldId id="288" r:id="rId36"/>
    <p:sldId id="289" r:id="rId37"/>
    <p:sldId id="286" r:id="rId38"/>
    <p:sldId id="290" r:id="rId39"/>
    <p:sldId id="291" r:id="rId40"/>
    <p:sldId id="309" r:id="rId41"/>
    <p:sldId id="306" r:id="rId42"/>
    <p:sldId id="304" r:id="rId43"/>
    <p:sldId id="307" r:id="rId44"/>
    <p:sldId id="310" r:id="rId45"/>
    <p:sldId id="303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D562930-E5E6-4587-AE91-F19CF33A7612}"/>
    <pc:docChg chg="modSld">
      <pc:chgData name="" userId="" providerId="" clId="Web-{2D562930-E5E6-4587-AE91-F19CF33A7612}" dt="2018-07-13T15:40:12.479" v="5" actId="20577"/>
      <pc:docMkLst>
        <pc:docMk/>
      </pc:docMkLst>
      <pc:sldChg chg="modSp">
        <pc:chgData name="" userId="" providerId="" clId="Web-{2D562930-E5E6-4587-AE91-F19CF33A7612}" dt="2018-07-13T15:40:12.464" v="4" actId="20577"/>
        <pc:sldMkLst>
          <pc:docMk/>
          <pc:sldMk cId="3304811845" sldId="261"/>
        </pc:sldMkLst>
        <pc:spChg chg="mod">
          <ac:chgData name="" userId="" providerId="" clId="Web-{2D562930-E5E6-4587-AE91-F19CF33A7612}" dt="2018-07-13T15:40:12.464" v="4" actId="20577"/>
          <ac:spMkLst>
            <pc:docMk/>
            <pc:sldMk cId="3304811845" sldId="261"/>
            <ac:spMk id="3" creationId="{00000000-0000-0000-0000-000000000000}"/>
          </ac:spMkLst>
        </pc:spChg>
      </pc:sldChg>
    </pc:docChg>
  </pc:docChgLst>
  <pc:docChgLst>
    <pc:chgData clId="Web-{CBABC503-A007-4734-8399-2EC836F0B7B8}"/>
    <pc:docChg chg="modSld">
      <pc:chgData name="" userId="" providerId="" clId="Web-{CBABC503-A007-4734-8399-2EC836F0B7B8}" dt="2018-07-13T15:42:55.251" v="22" actId="20577"/>
      <pc:docMkLst>
        <pc:docMk/>
      </pc:docMkLst>
      <pc:sldChg chg="modSp">
        <pc:chgData name="" userId="" providerId="" clId="Web-{CBABC503-A007-4734-8399-2EC836F0B7B8}" dt="2018-07-13T15:41:31.560" v="0" actId="20577"/>
        <pc:sldMkLst>
          <pc:docMk/>
          <pc:sldMk cId="3304811845" sldId="261"/>
        </pc:sldMkLst>
        <pc:spChg chg="mod">
          <ac:chgData name="" userId="" providerId="" clId="Web-{CBABC503-A007-4734-8399-2EC836F0B7B8}" dt="2018-07-13T15:41:31.560" v="0" actId="20577"/>
          <ac:spMkLst>
            <pc:docMk/>
            <pc:sldMk cId="3304811845" sldId="261"/>
            <ac:spMk id="2" creationId="{00000000-0000-0000-0000-000000000000}"/>
          </ac:spMkLst>
        </pc:spChg>
      </pc:sldChg>
      <pc:sldChg chg="modSp">
        <pc:chgData name="" userId="" providerId="" clId="Web-{CBABC503-A007-4734-8399-2EC836F0B7B8}" dt="2018-07-13T15:42:03.780" v="8" actId="20577"/>
        <pc:sldMkLst>
          <pc:docMk/>
          <pc:sldMk cId="90588861" sldId="263"/>
        </pc:sldMkLst>
        <pc:spChg chg="mod">
          <ac:chgData name="" userId="" providerId="" clId="Web-{CBABC503-A007-4734-8399-2EC836F0B7B8}" dt="2018-07-13T15:42:03.780" v="8" actId="20577"/>
          <ac:spMkLst>
            <pc:docMk/>
            <pc:sldMk cId="90588861" sldId="263"/>
            <ac:spMk id="2" creationId="{00000000-0000-0000-0000-000000000000}"/>
          </ac:spMkLst>
        </pc:spChg>
      </pc:sldChg>
      <pc:sldChg chg="modSp">
        <pc:chgData name="" userId="" providerId="" clId="Web-{CBABC503-A007-4734-8399-2EC836F0B7B8}" dt="2018-07-13T15:42:12.655" v="10" actId="20577"/>
        <pc:sldMkLst>
          <pc:docMk/>
          <pc:sldMk cId="752808160" sldId="265"/>
        </pc:sldMkLst>
        <pc:spChg chg="mod">
          <ac:chgData name="" userId="" providerId="" clId="Web-{CBABC503-A007-4734-8399-2EC836F0B7B8}" dt="2018-07-13T15:42:12.655" v="10" actId="20577"/>
          <ac:spMkLst>
            <pc:docMk/>
            <pc:sldMk cId="752808160" sldId="265"/>
            <ac:spMk id="2" creationId="{00000000-0000-0000-0000-000000000000}"/>
          </ac:spMkLst>
        </pc:spChg>
      </pc:sldChg>
      <pc:sldChg chg="modSp">
        <pc:chgData name="" userId="" providerId="" clId="Web-{CBABC503-A007-4734-8399-2EC836F0B7B8}" dt="2018-07-13T15:42:22.093" v="13" actId="20577"/>
        <pc:sldMkLst>
          <pc:docMk/>
          <pc:sldMk cId="473099650" sldId="266"/>
        </pc:sldMkLst>
        <pc:spChg chg="mod">
          <ac:chgData name="" userId="" providerId="" clId="Web-{CBABC503-A007-4734-8399-2EC836F0B7B8}" dt="2018-07-13T15:42:22.093" v="13" actId="20577"/>
          <ac:spMkLst>
            <pc:docMk/>
            <pc:sldMk cId="473099650" sldId="266"/>
            <ac:spMk id="2" creationId="{00000000-0000-0000-0000-000000000000}"/>
          </ac:spMkLst>
        </pc:spChg>
      </pc:sldChg>
      <pc:sldChg chg="modSp">
        <pc:chgData name="" userId="" providerId="" clId="Web-{CBABC503-A007-4734-8399-2EC836F0B7B8}" dt="2018-07-13T15:42:28.078" v="16" actId="20577"/>
        <pc:sldMkLst>
          <pc:docMk/>
          <pc:sldMk cId="4099261286" sldId="267"/>
        </pc:sldMkLst>
        <pc:spChg chg="mod">
          <ac:chgData name="" userId="" providerId="" clId="Web-{CBABC503-A007-4734-8399-2EC836F0B7B8}" dt="2018-07-13T15:42:28.078" v="16" actId="20577"/>
          <ac:spMkLst>
            <pc:docMk/>
            <pc:sldMk cId="4099261286" sldId="267"/>
            <ac:spMk id="2" creationId="{00000000-0000-0000-0000-000000000000}"/>
          </ac:spMkLst>
        </pc:spChg>
      </pc:sldChg>
      <pc:sldChg chg="modSp">
        <pc:chgData name="" userId="" providerId="" clId="Web-{CBABC503-A007-4734-8399-2EC836F0B7B8}" dt="2018-07-13T15:42:55.251" v="21" actId="20577"/>
        <pc:sldMkLst>
          <pc:docMk/>
          <pc:sldMk cId="174582394" sldId="268"/>
        </pc:sldMkLst>
        <pc:spChg chg="mod">
          <ac:chgData name="" userId="" providerId="" clId="Web-{CBABC503-A007-4734-8399-2EC836F0B7B8}" dt="2018-07-13T15:42:55.251" v="21" actId="20577"/>
          <ac:spMkLst>
            <pc:docMk/>
            <pc:sldMk cId="174582394" sldId="268"/>
            <ac:spMk id="2" creationId="{00000000-0000-0000-0000-000000000000}"/>
          </ac:spMkLst>
        </pc:spChg>
      </pc:sldChg>
      <pc:sldChg chg="modSp">
        <pc:chgData name="" userId="" providerId="" clId="Web-{CBABC503-A007-4734-8399-2EC836F0B7B8}" dt="2018-07-13T15:41:41.951" v="3" actId="20577"/>
        <pc:sldMkLst>
          <pc:docMk/>
          <pc:sldMk cId="1175395302" sldId="314"/>
        </pc:sldMkLst>
        <pc:spChg chg="mod">
          <ac:chgData name="" userId="" providerId="" clId="Web-{CBABC503-A007-4734-8399-2EC836F0B7B8}" dt="2018-07-13T15:41:41.951" v="3" actId="20577"/>
          <ac:spMkLst>
            <pc:docMk/>
            <pc:sldMk cId="1175395302" sldId="314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3gKQevsbi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88up-m_1B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meFmx6OmCW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783772"/>
            <a:ext cx="3854528" cy="862148"/>
          </a:xfrm>
        </p:spPr>
        <p:txBody>
          <a:bodyPr>
            <a:noAutofit/>
          </a:bodyPr>
          <a:lstStyle/>
          <a:p>
            <a:r>
              <a:rPr lang="nl-NL" sz="2400" dirty="0"/>
              <a:t>Gezondheidsproblemen bij het ouder worden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 </a:t>
            </a:r>
            <a:r>
              <a:rPr lang="nl-NL" dirty="0">
                <a:solidFill>
                  <a:srgbClr val="404040"/>
                </a:solidFill>
              </a:rPr>
              <a:t>         </a:t>
            </a:r>
            <a:r>
              <a:rPr lang="nl-NL" sz="2400" dirty="0">
                <a:solidFill>
                  <a:schemeClr val="accent2"/>
                </a:solidFill>
              </a:rPr>
              <a:t> Helpende Plus</a:t>
            </a:r>
          </a:p>
          <a:p>
            <a:endParaRPr lang="nl-NL" sz="2400" dirty="0">
              <a:solidFill>
                <a:schemeClr val="accent2"/>
              </a:solidFill>
            </a:endParaRPr>
          </a:p>
          <a:p>
            <a:r>
              <a:rPr lang="nl-NL" sz="2400" dirty="0">
                <a:solidFill>
                  <a:schemeClr val="accent2"/>
                </a:solidFill>
              </a:rPr>
              <a:t>           2018-2019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3" y="1968500"/>
            <a:ext cx="2991393" cy="326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3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09006"/>
            <a:ext cx="8596668" cy="653143"/>
          </a:xfrm>
        </p:spPr>
        <p:txBody>
          <a:bodyPr/>
          <a:lstStyle/>
          <a:p>
            <a:r>
              <a:rPr lang="nl-NL" u="sng" dirty="0"/>
              <a:t>Voedingsadviezen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862149"/>
            <a:ext cx="8596668" cy="5179213"/>
          </a:xfrm>
        </p:spPr>
        <p:txBody>
          <a:bodyPr/>
          <a:lstStyle/>
          <a:p>
            <a:endParaRPr lang="nl-NL" sz="2000" dirty="0"/>
          </a:p>
          <a:p>
            <a:r>
              <a:rPr lang="nl-NL" sz="2000" dirty="0"/>
              <a:t>Zorg voor voldoende lichaamsbeweging en een gezond gewicht.</a:t>
            </a:r>
          </a:p>
          <a:p>
            <a:pPr marL="82296" indent="0">
              <a:buNone/>
            </a:pPr>
            <a:endParaRPr lang="nl-NL" sz="2000" dirty="0"/>
          </a:p>
          <a:p>
            <a:r>
              <a:rPr lang="nl-NL" sz="2000" dirty="0"/>
              <a:t> Eet gezond en gevarieerd. </a:t>
            </a:r>
          </a:p>
          <a:p>
            <a:pPr marL="82296" indent="0">
              <a:buNone/>
            </a:pPr>
            <a:endParaRPr lang="nl-NL" sz="2000" dirty="0"/>
          </a:p>
          <a:p>
            <a:r>
              <a:rPr lang="nl-NL" sz="2000" dirty="0"/>
              <a:t> Suiker mag, maar wees matig.</a:t>
            </a:r>
          </a:p>
          <a:p>
            <a:pPr marL="82296" indent="0">
              <a:buNone/>
            </a:pPr>
            <a:endParaRPr lang="nl-NL" sz="2000" dirty="0"/>
          </a:p>
          <a:p>
            <a:r>
              <a:rPr lang="nl-NL" sz="2000" dirty="0"/>
              <a:t> Eet regelmatig.</a:t>
            </a:r>
          </a:p>
          <a:p>
            <a:pPr marL="82296" indent="0">
              <a:buNone/>
            </a:pPr>
            <a:endParaRPr lang="nl-NL" sz="2000" dirty="0"/>
          </a:p>
          <a:p>
            <a:r>
              <a:rPr lang="nl-NL" sz="2000" dirty="0"/>
              <a:t>Een glaasje alcoholische drank kan geen kwaad. Maar neem niet         meer dan twee glazen per dag en liefst niet elke dag.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98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497"/>
          </a:xfrm>
        </p:spPr>
        <p:txBody>
          <a:bodyPr/>
          <a:lstStyle/>
          <a:p>
            <a:r>
              <a:rPr lang="nl-NL" u="sng" dirty="0"/>
              <a:t>Moderne schijf van vijf!!</a:t>
            </a:r>
            <a:r>
              <a:rPr lang="nl-NL" dirty="0"/>
              <a:t>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1267098"/>
            <a:ext cx="9117873" cy="4774928"/>
          </a:xfrm>
        </p:spPr>
      </p:pic>
    </p:spTree>
    <p:extLst>
      <p:ext uri="{BB962C8B-B14F-4D97-AF65-F5344CB8AC3E}">
        <p14:creationId xmlns:p14="http://schemas.microsoft.com/office/powerpoint/2010/main" val="75280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        </a:t>
            </a:r>
            <a:r>
              <a:rPr lang="nl-NL" sz="6000" u="sng" dirty="0"/>
              <a:t>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81915" indent="0">
              <a:buNone/>
            </a:pPr>
            <a:r>
              <a:rPr lang="nl-NL" sz="2800" dirty="0"/>
              <a:t>Ten gevolge van diabetes mellitus kunnen er complicaties optreden. Er zijn </a:t>
            </a:r>
            <a:r>
              <a:rPr lang="nl-NL" sz="2800" u="sng" dirty="0"/>
              <a:t>acute</a:t>
            </a:r>
            <a:r>
              <a:rPr lang="nl-NL" sz="2800" dirty="0"/>
              <a:t> en </a:t>
            </a:r>
            <a:r>
              <a:rPr lang="nl-NL" sz="2800" u="sng" dirty="0"/>
              <a:t>late </a:t>
            </a:r>
            <a:r>
              <a:rPr lang="nl-NL" sz="2800" dirty="0"/>
              <a:t>complicaties.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09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82880"/>
            <a:ext cx="8596668" cy="692331"/>
          </a:xfrm>
        </p:spPr>
        <p:txBody>
          <a:bodyPr>
            <a:normAutofit/>
          </a:bodyPr>
          <a:lstStyle/>
          <a:p>
            <a:r>
              <a:rPr lang="nl-NL" u="sng" dirty="0"/>
              <a:t>Acute 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14847"/>
            <a:ext cx="8596668" cy="4826516"/>
          </a:xfrm>
        </p:spPr>
        <p:txBody>
          <a:bodyPr>
            <a:normAutofit fontScale="92500"/>
          </a:bodyPr>
          <a:lstStyle/>
          <a:p>
            <a:endParaRPr lang="nl-NL" sz="2400" dirty="0"/>
          </a:p>
          <a:p>
            <a:r>
              <a:rPr lang="nl-NL" sz="2400" dirty="0"/>
              <a:t>Deze ontstaan bij een te laag of te hoog bloedsuiker gehalte. </a:t>
            </a:r>
            <a:br>
              <a:rPr lang="nl-NL" sz="2400" dirty="0"/>
            </a:br>
            <a:r>
              <a:rPr lang="nl-NL" sz="2400" dirty="0"/>
              <a:t>Ze kunnen ontstaan door bijvoorbeeld: weinig eten, onregelmatig eten, veel lichamelijke beweging , teveel medicatie.</a:t>
            </a:r>
          </a:p>
          <a:p>
            <a:endParaRPr lang="nl-NL" sz="2400" dirty="0"/>
          </a:p>
          <a:p>
            <a:r>
              <a:rPr lang="nl-NL" sz="2400" dirty="0"/>
              <a:t>Er kan sprake zijn van een Hypo( hypoglykemie)</a:t>
            </a:r>
          </a:p>
          <a:p>
            <a:r>
              <a:rPr lang="nl-NL" sz="2400" dirty="0"/>
              <a:t>Er kan sprake zijn van een hyper(hyperglykemie)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26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264" y="0"/>
            <a:ext cx="8336037" cy="1081885"/>
          </a:xfrm>
        </p:spPr>
        <p:txBody>
          <a:bodyPr>
            <a:noAutofit/>
          </a:bodyPr>
          <a:lstStyle/>
          <a:p>
            <a:r>
              <a:rPr lang="nl-NL" sz="3600" u="sng" dirty="0"/>
              <a:t>Hypoglykemie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( te laag bloedsuikergehalte)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677333" y="1290891"/>
            <a:ext cx="4990817" cy="5410355"/>
          </a:xfrm>
        </p:spPr>
        <p:txBody>
          <a:bodyPr/>
          <a:lstStyle/>
          <a:p>
            <a:r>
              <a:rPr lang="nl-NL" sz="1800" b="1" dirty="0"/>
              <a:t>Verschijnselen: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geeuwen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prikkelbaar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zweten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beven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honger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bleekheid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duizelig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wisselend humeur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 dirty="0"/>
              <a:t>hoofdpijn</a:t>
            </a:r>
          </a:p>
          <a:p>
            <a:r>
              <a:rPr lang="nl-NL" sz="1800" b="1" dirty="0">
                <a:solidFill>
                  <a:schemeClr val="accent2"/>
                </a:solidFill>
              </a:rPr>
              <a:t>Wat is jouw rol als helpende wanneer een zorgvrager een hypo heeft?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800" b="1" dirty="0">
              <a:solidFill>
                <a:schemeClr val="accent2"/>
              </a:solidFill>
            </a:endParaRPr>
          </a:p>
          <a:p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51" y="1136470"/>
            <a:ext cx="3345220" cy="4598124"/>
          </a:xfrm>
        </p:spPr>
      </p:pic>
    </p:spTree>
    <p:extLst>
      <p:ext uri="{BB962C8B-B14F-4D97-AF65-F5344CB8AC3E}">
        <p14:creationId xmlns:p14="http://schemas.microsoft.com/office/powerpoint/2010/main" val="271061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 fontScale="90000"/>
          </a:bodyPr>
          <a:lstStyle/>
          <a:p>
            <a:r>
              <a:rPr lang="nl-NL" sz="4000" u="sng" dirty="0"/>
              <a:t>Hyperglykemie</a:t>
            </a:r>
            <a:r>
              <a:rPr lang="nl-NL" dirty="0"/>
              <a:t> (te hoog bloedsuikergehalte)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Verschijnselen: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droge en blozende huid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droge tong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slaperigheid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slechte adem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dorst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overmatig urineren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diepe ademhaling </a:t>
            </a:r>
          </a:p>
          <a:p>
            <a:pPr marL="81915" indent="0">
              <a:buNone/>
            </a:pPr>
            <a:endParaRPr lang="nl-NL" dirty="0"/>
          </a:p>
          <a:p>
            <a:pPr marL="81915" indent="0">
              <a:buNone/>
            </a:pPr>
            <a:r>
              <a:rPr lang="nl-NL" dirty="0">
                <a:solidFill>
                  <a:srgbClr val="FF0000"/>
                </a:solidFill>
              </a:rPr>
              <a:t>Wat is je rol als helpende bij een hyper?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81" y="1306286"/>
            <a:ext cx="2893181" cy="405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nl-NL" u="sng" dirty="0"/>
              <a:t>Late 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7097"/>
            <a:ext cx="8596668" cy="4774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1915" indent="0">
              <a:buNone/>
            </a:pPr>
            <a:r>
              <a:rPr lang="nl-NL" dirty="0"/>
              <a:t>Opdracht: </a:t>
            </a:r>
          </a:p>
          <a:p>
            <a:pPr marL="81915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Schijf individueel op een papier welke late complicaties je kent van diabetes mellitus? (5 min)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/>
              <a:t>Bespreek je antwoord met je buurman/buurvrouw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/>
              <a:t>Klassikaal bespreken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u="sng" dirty="0"/>
              <a:t>Lichaamsverzorging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Zorgvuldig</a:t>
            </a:r>
          </a:p>
          <a:p>
            <a:pPr marL="81915" indent="0">
              <a:buNone/>
            </a:pPr>
            <a:endParaRPr lang="nl-NL" sz="2400" dirty="0"/>
          </a:p>
          <a:p>
            <a:r>
              <a:rPr lang="nl-NL" sz="2400" dirty="0"/>
              <a:t>Huid kan gevoelig zijn</a:t>
            </a:r>
          </a:p>
          <a:p>
            <a:pPr marL="81915" indent="0">
              <a:buNone/>
            </a:pPr>
            <a:endParaRPr lang="nl-NL" sz="2400" dirty="0"/>
          </a:p>
          <a:p>
            <a:r>
              <a:rPr lang="nl-NL" sz="2400" dirty="0"/>
              <a:t>Wonden genezen slecht: bloedvaten raken snel beschadigd, toevoer van bouwstoffen en zuurstof wordt belemmerd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0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952" y="243840"/>
            <a:ext cx="8596668" cy="579120"/>
          </a:xfrm>
        </p:spPr>
        <p:txBody>
          <a:bodyPr>
            <a:noAutofit/>
          </a:bodyPr>
          <a:lstStyle/>
          <a:p>
            <a:r>
              <a:rPr lang="nl-NL" u="sng" dirty="0"/>
              <a:t>Complicatie op langere termijn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17" y="1567112"/>
            <a:ext cx="3657600" cy="27432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4" y="1263967"/>
            <a:ext cx="2257425" cy="28670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8" y="4470627"/>
            <a:ext cx="3136942" cy="19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73310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599"/>
            <a:ext cx="8596668" cy="47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63737"/>
          </a:xfrm>
        </p:spPr>
        <p:txBody>
          <a:bodyPr>
            <a:normAutofit fontScale="90000"/>
          </a:bodyPr>
          <a:lstStyle/>
          <a:p>
            <a:r>
              <a:rPr lang="nl-NL" dirty="0"/>
              <a:t>Diabetes</a:t>
            </a:r>
            <a:br>
              <a:rPr lang="nl-NL" dirty="0"/>
            </a:br>
            <a:r>
              <a:rPr lang="nl-NL" dirty="0"/>
              <a:t>             Reuma</a:t>
            </a:r>
            <a:br>
              <a:rPr lang="nl-NL" dirty="0"/>
            </a:br>
            <a:r>
              <a:rPr lang="nl-NL" dirty="0"/>
              <a:t>                        COPD</a:t>
            </a:r>
            <a:br>
              <a:rPr lang="nl-NL" dirty="0"/>
            </a:br>
            <a:r>
              <a:rPr lang="nl-NL" dirty="0"/>
              <a:t>                                 Dementie</a:t>
            </a:r>
            <a:br>
              <a:rPr lang="nl-NL" dirty="0"/>
            </a:br>
            <a:r>
              <a:rPr lang="nl-NL" dirty="0"/>
              <a:t>                                               Parkinson</a:t>
            </a:r>
            <a:br>
              <a:rPr lang="nl-NL" dirty="0"/>
            </a:br>
            <a:r>
              <a:rPr lang="nl-NL" dirty="0"/>
              <a:t>                                                              CVA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                   </a:t>
            </a:r>
            <a:br>
              <a:rPr lang="nl-NL" dirty="0"/>
            </a:br>
            <a:r>
              <a:rPr lang="nl-NL" dirty="0"/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5338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  </a:t>
            </a:r>
            <a:r>
              <a:rPr lang="nl-NL" sz="5400" u="sng" dirty="0"/>
              <a:t>Reuma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   gezond          aangetast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737245"/>
            <a:ext cx="4184650" cy="2897065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Vergroeide gewrichten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2737245"/>
            <a:ext cx="3834606" cy="2897065"/>
          </a:xfrm>
        </p:spPr>
      </p:pic>
    </p:spTree>
    <p:extLst>
      <p:ext uri="{BB962C8B-B14F-4D97-AF65-F5344CB8AC3E}">
        <p14:creationId xmlns:p14="http://schemas.microsoft.com/office/powerpoint/2010/main" val="311723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8309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Wat is reuma?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7909"/>
            <a:ext cx="8596668" cy="481345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200" dirty="0"/>
              <a:t>Reuma is een verzamelnaam voor ruim 100 chronische ziektebeelden die de pezen, spieren en gewrichten aantasten.</a:t>
            </a:r>
          </a:p>
          <a:p>
            <a:r>
              <a:rPr lang="nl-NL" sz="2200" dirty="0"/>
              <a:t>Reuma komt op alle leeftijden voor. Bijna 2 miljoen mensen leven dagelijks met pijn, stijfheid en vermoeidheid als gevolg van hun ziekte. </a:t>
            </a:r>
          </a:p>
          <a:p>
            <a:endParaRPr lang="nl-NL" sz="2200" dirty="0">
              <a:solidFill>
                <a:schemeClr val="accent2"/>
              </a:solidFill>
            </a:endParaRPr>
          </a:p>
          <a:p>
            <a:r>
              <a:rPr lang="nl-NL" sz="2200" b="1" dirty="0">
                <a:solidFill>
                  <a:schemeClr val="accent2"/>
                </a:solidFill>
              </a:rPr>
              <a:t>Er zijn 3 hoofdcategorieën:</a:t>
            </a:r>
            <a:endParaRPr lang="nl-NL" sz="2200" dirty="0">
              <a:solidFill>
                <a:schemeClr val="accent2"/>
              </a:solidFill>
            </a:endParaRPr>
          </a:p>
          <a:p>
            <a:pPr>
              <a:buFont typeface="+mj-lt"/>
              <a:buAutoNum type="arabicParenR"/>
            </a:pPr>
            <a:r>
              <a:rPr lang="nl-NL" sz="2200" b="1" dirty="0">
                <a:solidFill>
                  <a:schemeClr val="accent2"/>
                </a:solidFill>
              </a:rPr>
              <a:t>artrose</a:t>
            </a:r>
            <a:r>
              <a:rPr lang="nl-NL" sz="2200" dirty="0"/>
              <a:t>, waarbij gewrichten stijf en pijnlijk worden als gevolg van verslechtering    van het kraakbeen.</a:t>
            </a:r>
          </a:p>
          <a:p>
            <a:pPr>
              <a:buFont typeface="+mj-lt"/>
              <a:buAutoNum type="arabicParenR"/>
            </a:pPr>
            <a:r>
              <a:rPr lang="nl-NL" sz="2200" b="1" dirty="0">
                <a:solidFill>
                  <a:schemeClr val="accent2"/>
                </a:solidFill>
              </a:rPr>
              <a:t>wekedelen reuma,</a:t>
            </a:r>
            <a:r>
              <a:rPr lang="nl-NL" sz="2200" dirty="0"/>
              <a:t> waarbij </a:t>
            </a:r>
            <a:r>
              <a:rPr lang="nl-NL" sz="2200" dirty="0" err="1"/>
              <a:t>oa</a:t>
            </a:r>
            <a:r>
              <a:rPr lang="nl-NL" sz="2200" dirty="0"/>
              <a:t> pezen, spieren, banden en </a:t>
            </a:r>
            <a:r>
              <a:rPr lang="nl-NL" sz="2200" dirty="0" err="1"/>
              <a:t>gewrichtskapsels</a:t>
            </a:r>
            <a:r>
              <a:rPr lang="nl-NL" sz="2200" dirty="0"/>
              <a:t> worden aangetast.</a:t>
            </a:r>
          </a:p>
          <a:p>
            <a:pPr>
              <a:buFont typeface="+mj-lt"/>
              <a:buAutoNum type="arabicParenR"/>
            </a:pPr>
            <a:r>
              <a:rPr lang="nl-NL" sz="2200" b="1" dirty="0">
                <a:solidFill>
                  <a:schemeClr val="accent2"/>
                </a:solidFill>
              </a:rPr>
              <a:t>Ontstekingsreuma,  w</a:t>
            </a:r>
            <a:r>
              <a:rPr lang="nl-NL" sz="2200" dirty="0"/>
              <a:t>aarbij door ontstekingsreacties gewrichten en andere lichaamsdelen beschadigen</a:t>
            </a:r>
            <a:r>
              <a:rPr lang="nl-NL" sz="2200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ea typeface="+mn-lt"/>
                <a:cs typeface="+mn-lt"/>
              </a:rPr>
              <a:t/>
            </a:r>
            <a:br>
              <a:rPr lang="nl-NL" dirty="0">
                <a:solidFill>
                  <a:schemeClr val="tx1"/>
                </a:solidFill>
                <a:ea typeface="+mn-lt"/>
                <a:cs typeface="+mn-lt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468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91441"/>
            <a:ext cx="8596668" cy="592018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Reuma , wat je moet weten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175657"/>
            <a:ext cx="8596668" cy="48657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De meeste vormen van reuma zijn behandelbaar maar niet te genezen.</a:t>
            </a:r>
          </a:p>
          <a:p>
            <a:r>
              <a:rPr lang="nl-NL" dirty="0"/>
              <a:t>De lichamelijke gevolgen hebben grote impact op het dagelijks leven van mensen met reuma en hun omgeving. </a:t>
            </a:r>
          </a:p>
          <a:p>
            <a:r>
              <a:rPr lang="nl-NL" dirty="0"/>
              <a:t>Simpele dingen zoals een brief openen of een sms/app sturen lukken vaak niet meer door de pijn en stijfheid. </a:t>
            </a:r>
          </a:p>
          <a:p>
            <a:r>
              <a:rPr lang="nl-NL" dirty="0"/>
              <a:t>Sommige dagen ook weer wel, want reuma is erg grillig. Dit maakt het voor mensen met reuma moeilijk uit te leggen aan de omgeving. </a:t>
            </a:r>
          </a:p>
          <a:p>
            <a:r>
              <a:rPr lang="nl-NL" dirty="0"/>
              <a:t>Mede daardoor verliest een flink aantal mensen met reuma werk en inkomen.</a:t>
            </a:r>
          </a:p>
          <a:p>
            <a:r>
              <a:rPr lang="nl-NL" dirty="0"/>
              <a:t>Reuma hebben betekent ook een kortere levensverwachting dan die van gezonde mensen.</a:t>
            </a:r>
            <a:r>
              <a:rPr lang="nl-NL" dirty="0">
                <a:solidFill>
                  <a:srgbClr val="404040"/>
                </a:solidFill>
                <a:ea typeface="+mn-lt"/>
                <a:cs typeface="+mn-lt"/>
              </a:rPr>
              <a:t/>
            </a:r>
            <a:br>
              <a:rPr lang="nl-NL" dirty="0">
                <a:solidFill>
                  <a:srgbClr val="404040"/>
                </a:solidFill>
                <a:ea typeface="+mn-lt"/>
                <a:cs typeface="+mn-lt"/>
              </a:rPr>
            </a:br>
            <a:r>
              <a:rPr lang="nl-NL" dirty="0">
                <a:solidFill>
                  <a:srgbClr val="404040"/>
                </a:solidFill>
                <a:ea typeface="+mn-lt"/>
                <a:cs typeface="+mn-lt"/>
              </a:rPr>
              <a:t/>
            </a:r>
            <a:br>
              <a:rPr lang="nl-NL" dirty="0">
                <a:solidFill>
                  <a:srgbClr val="404040"/>
                </a:solidFill>
                <a:ea typeface="+mn-lt"/>
                <a:cs typeface="+mn-lt"/>
              </a:rPr>
            </a:br>
            <a:r>
              <a:rPr lang="nl-NL" dirty="0">
                <a:solidFill>
                  <a:srgbClr val="404040"/>
                </a:solidFill>
                <a:ea typeface="+mn-lt"/>
                <a:cs typeface="+mn-lt"/>
              </a:rPr>
              <a:t/>
            </a:r>
            <a:br>
              <a:rPr lang="nl-NL" dirty="0">
                <a:solidFill>
                  <a:srgbClr val="404040"/>
                </a:solidFill>
                <a:ea typeface="+mn-lt"/>
                <a:cs typeface="+mn-lt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00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56754"/>
            <a:ext cx="8596668" cy="548640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Behandelmogelijkheden van reuma: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7909"/>
            <a:ext cx="8596668" cy="48134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medicatie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operatie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ondersteuning/begeleiding reumaverpleegkundige</a:t>
            </a:r>
          </a:p>
          <a:p>
            <a:pPr marL="0" indent="0">
              <a:buNone/>
            </a:pPr>
            <a:endParaRPr lang="nl-NL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ergotherapeut voor aanpassingen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fysiotherapeut voor het onderhouden van bewegingen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reuma kuur</a:t>
            </a:r>
          </a:p>
          <a:p>
            <a:pPr marL="0" indent="0">
              <a:buNone/>
            </a:pPr>
            <a:endParaRPr lang="nl-NL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 dirty="0"/>
              <a:t>alternatieve behandeling: altijd in overleg met de behandelende ar</a:t>
            </a:r>
            <a:r>
              <a:rPr lang="nl-NL" dirty="0"/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1425623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nl-NL" dirty="0"/>
              <a:t>   </a:t>
            </a:r>
            <a:r>
              <a:rPr lang="nl-NL" u="sng" dirty="0"/>
              <a:t> 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32411"/>
            <a:ext cx="8596668" cy="470895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Verzamel zoveel mogelijk informatie over de ziekte reuma</a:t>
            </a:r>
          </a:p>
          <a:p>
            <a:endParaRPr lang="nl-NL" sz="2400" dirty="0"/>
          </a:p>
          <a:p>
            <a:r>
              <a:rPr lang="nl-NL" sz="2400" dirty="0"/>
              <a:t>Maak aan de hand van de verzamelde informatie een poster over deze ziekte</a:t>
            </a:r>
          </a:p>
          <a:p>
            <a:endParaRPr lang="nl-NL" sz="2400" dirty="0"/>
          </a:p>
          <a:p>
            <a:r>
              <a:rPr lang="nl-NL" sz="2400" dirty="0"/>
              <a:t>De poster mag digitaal maar ook op een vel papier</a:t>
            </a:r>
          </a:p>
          <a:p>
            <a:endParaRPr lang="nl-NL" sz="2400" dirty="0"/>
          </a:p>
          <a:p>
            <a:r>
              <a:rPr lang="nl-NL" sz="2400" dirty="0"/>
              <a:t>Voeg deze toe aan je </a:t>
            </a:r>
            <a: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  <a:t>verslag</a:t>
            </a:r>
            <a:b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5542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        </a:t>
            </a:r>
            <a:r>
              <a:rPr lang="nl-NL" sz="4800" u="sng" dirty="0"/>
              <a:t>COPD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accent2"/>
                </a:solidFill>
              </a:rPr>
              <a:t>afkorting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19" y="2847703"/>
            <a:ext cx="3217183" cy="3193926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accent2"/>
                </a:solidFill>
              </a:rPr>
              <a:t>verzamelnaam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6" y="2847703"/>
            <a:ext cx="4186237" cy="2889678"/>
          </a:xfrm>
        </p:spPr>
      </p:pic>
    </p:spTree>
    <p:extLst>
      <p:ext uri="{BB962C8B-B14F-4D97-AF65-F5344CB8AC3E}">
        <p14:creationId xmlns:p14="http://schemas.microsoft.com/office/powerpoint/2010/main" val="118865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530105"/>
          </a:xfrm>
        </p:spPr>
        <p:txBody>
          <a:bodyPr>
            <a:noAutofit/>
          </a:bodyPr>
          <a:lstStyle/>
          <a:p>
            <a:r>
              <a:rPr lang="nl-NL" sz="3200" dirty="0"/>
              <a:t>COPD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Chronische bronchitis</a:t>
            </a:r>
            <a:r>
              <a:rPr lang="nl-NL" dirty="0"/>
              <a:t>: ontsteking van de luchtwegen die hoofdzakelijk wordt veroorzaakt door roken. Deze aandoening ontstaat meestal na het 40</a:t>
            </a:r>
            <a:r>
              <a:rPr lang="nl-NL" baseline="30000" dirty="0"/>
              <a:t>e</a:t>
            </a:r>
            <a:r>
              <a:rPr lang="nl-NL" dirty="0"/>
              <a:t> levensjaar</a:t>
            </a:r>
          </a:p>
          <a:p>
            <a:r>
              <a:rPr lang="nl-NL" dirty="0">
                <a:solidFill>
                  <a:schemeClr val="accent2"/>
                </a:solidFill>
              </a:rPr>
              <a:t>Astma</a:t>
            </a:r>
            <a:r>
              <a:rPr lang="nl-NL" dirty="0"/>
              <a:t>: Aanvallen van benauwdheid door een chronische ontsteking van de luchtwegen. Aanleg speelt een rol en deze aanleg kan erfelijk zijn. Oorzaak van de aanvallen: verkoudheid, wanneer iemand in aanraking komt met stoffen waar hij allergisch voor is of na hevige inspanning.</a:t>
            </a:r>
          </a:p>
          <a:p>
            <a:r>
              <a:rPr lang="nl-NL" dirty="0">
                <a:solidFill>
                  <a:schemeClr val="accent2"/>
                </a:solidFill>
              </a:rPr>
              <a:t>Longemfyseem</a:t>
            </a:r>
            <a:r>
              <a:rPr lang="nl-NL" dirty="0"/>
              <a:t>: de elasticiteit van de longblaasjes is verloren gegaan waardoor de longen minder zuurstof op kunnen nemen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6732"/>
            <a:ext cx="3854528" cy="37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66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nl-NL" u="sng" dirty="0"/>
              <a:t>COPD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7909"/>
            <a:ext cx="8596668" cy="48134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solidFill>
                  <a:schemeClr val="accent2"/>
                </a:solidFill>
              </a:rPr>
              <a:t>Klachten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benauwdheid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vergrote slijmproductie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kortademigheid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piepende ademhaling, hoesten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>
                <a:solidFill>
                  <a:schemeClr val="accent2"/>
                </a:solidFill>
              </a:rPr>
              <a:t>Behandeling: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stoppen met roken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voldoende bewegen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medicatie goed innemen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prikkels vermijden die de luchtwegen vernauwen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3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7335" y="274321"/>
            <a:ext cx="8596668" cy="1240970"/>
          </a:xfrm>
        </p:spPr>
        <p:txBody>
          <a:bodyPr>
            <a:normAutofit/>
          </a:bodyPr>
          <a:lstStyle/>
          <a:p>
            <a:r>
              <a:rPr lang="nl-NL" u="sng" dirty="0"/>
              <a:t>Medicatie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1" y="1776549"/>
            <a:ext cx="6779623" cy="4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82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3854528" cy="731520"/>
          </a:xfrm>
        </p:spPr>
        <p:txBody>
          <a:bodyPr>
            <a:normAutofit fontScale="90000"/>
          </a:bodyPr>
          <a:lstStyle/>
          <a:p>
            <a:r>
              <a:rPr lang="nl-NL" sz="4400" u="sng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Geef aan wat jouw rol is bij het ondersteunen van de zorgvrager bij ademhalingsmoeilijkheden?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Denk hierbij aan lichamelijke- en geestelijke ondersteuning.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Werk dit uit en voeg dit toe aan je verslag.</a:t>
            </a:r>
          </a:p>
          <a:p>
            <a:pPr>
              <a:buFont typeface="+mj-lt"/>
              <a:buAutoNum type="arabicPeriod"/>
            </a:pP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7334" y="1110343"/>
            <a:ext cx="3854528" cy="425117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1828799"/>
            <a:ext cx="3004458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52698"/>
            <a:ext cx="8596668" cy="914400"/>
          </a:xfrm>
        </p:spPr>
        <p:txBody>
          <a:bodyPr>
            <a:normAutofit fontScale="90000"/>
          </a:bodyPr>
          <a:lstStyle/>
          <a:p>
            <a:r>
              <a:rPr lang="nl-NL" sz="6000" dirty="0"/>
              <a:t>           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7099"/>
            <a:ext cx="8596668" cy="4774264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Leerling weet wat diabetes mellitus is.</a:t>
            </a:r>
          </a:p>
          <a:p>
            <a:endParaRPr lang="nl-NL" dirty="0"/>
          </a:p>
          <a:p>
            <a:r>
              <a:rPr lang="nl-NL" dirty="0"/>
              <a:t>De leerling weet wat de ziekte reuma inhoud. </a:t>
            </a:r>
          </a:p>
          <a:p>
            <a:endParaRPr lang="nl-NL" dirty="0"/>
          </a:p>
          <a:p>
            <a:r>
              <a:rPr lang="nl-NL" dirty="0"/>
              <a:t>De leerling weet wat COPD  is en kan hier mee omgaan</a:t>
            </a:r>
          </a:p>
          <a:p>
            <a:endParaRPr lang="nl-NL" dirty="0"/>
          </a:p>
          <a:p>
            <a:r>
              <a:rPr lang="nl-NL" dirty="0"/>
              <a:t>De Leerling weet wat dementie is en weet hier mee om te gaan. </a:t>
            </a:r>
          </a:p>
          <a:p>
            <a:endParaRPr lang="nl-NL" dirty="0"/>
          </a:p>
          <a:p>
            <a:r>
              <a:rPr lang="nl-NL" dirty="0"/>
              <a:t>De leerling weet wat de ziekte van Parkinson inhoud en kan hier mee omgaan</a:t>
            </a:r>
          </a:p>
          <a:p>
            <a:endParaRPr lang="nl-NL" dirty="0"/>
          </a:p>
          <a:p>
            <a:r>
              <a:rPr lang="nl-NL" dirty="0"/>
              <a:t>De leerling weet wat CVA is en kan hier mee omgaan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77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69844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nl-NL" dirty="0">
                <a:hlinkClick r:id="rId2"/>
              </a:rPr>
              <a:t>CVA(</a:t>
            </a:r>
            <a:r>
              <a:rPr lang="nl-NL" dirty="0">
                <a:solidFill>
                  <a:schemeClr val="tx1"/>
                </a:solidFill>
                <a:hlinkClick r:id="rId2"/>
              </a:rPr>
              <a:t>C</a:t>
            </a:r>
            <a:r>
              <a:rPr lang="nl-NL" dirty="0">
                <a:hlinkClick r:id="rId2"/>
              </a:rPr>
              <a:t>erebro Vasculair Accident)</a:t>
            </a:r>
            <a:br>
              <a:rPr lang="nl-NL" dirty="0">
                <a:hlinkClick r:id="rId2"/>
              </a:rPr>
            </a:br>
            <a:r>
              <a:rPr lang="nl-NL" sz="2800" dirty="0">
                <a:solidFill>
                  <a:schemeClr val="tx1"/>
                </a:solidFill>
                <a:hlinkClick r:id="rId2"/>
              </a:rPr>
              <a:t>dit is de medische term voor een probleem in de vaten van de hersenen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027583"/>
            <a:ext cx="859666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Door aderverkalking kunnen er drie aandoeningen in de hersenen optreden:</a:t>
            </a:r>
          </a:p>
          <a:p>
            <a:pPr marL="82296" indent="0">
              <a:buNone/>
            </a:pPr>
            <a:endParaRPr lang="nl-NL" sz="2000" dirty="0"/>
          </a:p>
          <a:p>
            <a:pPr>
              <a:buFont typeface="+mj-lt"/>
              <a:buAutoNum type="arabicParenR"/>
            </a:pPr>
            <a:r>
              <a:rPr lang="nl-NL" sz="2000" dirty="0"/>
              <a:t>hersentrombose : in een bloedvat vormt zich een stolsel.</a:t>
            </a:r>
          </a:p>
          <a:p>
            <a:pPr marL="425196">
              <a:buFont typeface="+mj-lt"/>
              <a:buAutoNum type="arabicParenR"/>
            </a:pPr>
            <a:endParaRPr lang="nl-NL" sz="2000" dirty="0"/>
          </a:p>
          <a:p>
            <a:pPr>
              <a:buFont typeface="+mj-lt"/>
              <a:buAutoNum type="arabicParenR"/>
            </a:pPr>
            <a:r>
              <a:rPr lang="nl-NL" sz="2000" dirty="0"/>
              <a:t>hersenembolie: een stolsel dat in een ander deel van lichaam ontstaat, wordt via het bloed meegevoerd naar de hersenen. </a:t>
            </a:r>
          </a:p>
          <a:p>
            <a:pPr>
              <a:buFont typeface="+mj-lt"/>
              <a:buAutoNum type="arabicParenR"/>
            </a:pPr>
            <a:endParaRPr lang="nl-NL" sz="2000" dirty="0"/>
          </a:p>
          <a:p>
            <a:pPr>
              <a:buFont typeface="+mj-lt"/>
              <a:buAutoNum type="arabicParenR"/>
            </a:pPr>
            <a:r>
              <a:rPr lang="nl-NL" sz="2000" dirty="0"/>
              <a:t>hersenbloeding: hersenvaten zijn stug geworden waardoor er een hersenvat kapotgaat.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862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22069"/>
            <a:ext cx="8596668" cy="757645"/>
          </a:xfrm>
        </p:spPr>
        <p:txBody>
          <a:bodyPr>
            <a:normAutofit fontScale="90000"/>
          </a:bodyPr>
          <a:lstStyle/>
          <a:p>
            <a:r>
              <a:rPr lang="nl-NL" sz="3200" u="sng" dirty="0"/>
              <a:t>Linker en een rechter CVA </a:t>
            </a:r>
            <a:br>
              <a:rPr lang="nl-NL" sz="3200" u="sng" dirty="0"/>
            </a:br>
            <a:r>
              <a:rPr lang="nl-NL" sz="2200" u="sng" dirty="0"/>
              <a:t> (een CVA kan aan de linker kant of aan de rechterkant van de hersenen   </a:t>
            </a:r>
            <a:br>
              <a:rPr lang="nl-NL" sz="2200" u="sng" dirty="0"/>
            </a:br>
            <a:r>
              <a:rPr lang="nl-NL" sz="2200" u="sng" dirty="0"/>
              <a:t>  ontstaan)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/>
              <a:t/>
            </a:r>
            <a:br>
              <a:rPr lang="nl-NL" sz="2200" dirty="0"/>
            </a:br>
            <a:r>
              <a:rPr lang="nl-NL" sz="3200" dirty="0"/>
              <a:t/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43269"/>
            <a:ext cx="8596668" cy="43980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De zenuwbanen van beide hersenhelften kruisen elkaar. </a:t>
            </a:r>
          </a:p>
          <a:p>
            <a:r>
              <a:rPr lang="nl-NL" sz="3200" dirty="0"/>
              <a:t>De zenuwen van de rechterhersenhelft zijn verbonden met de linkerhelft van het lichaam. </a:t>
            </a:r>
          </a:p>
          <a:p>
            <a:r>
              <a:rPr lang="nl-NL" sz="3200" dirty="0"/>
              <a:t>Dat betekent dat een CVA in de rechterkant van de hersenen gevolgen heeft voor de linkerkant van het lichaam ( en andersom)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18411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>
            <a:normAutofit/>
          </a:bodyPr>
          <a:lstStyle/>
          <a:p>
            <a:r>
              <a:rPr lang="nl-NL" sz="3200" u="sng" dirty="0"/>
              <a:t>CVA verschijnselen: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4722013"/>
          </a:xfrm>
        </p:spPr>
        <p:txBody>
          <a:bodyPr/>
          <a:lstStyle/>
          <a:p>
            <a:pPr marL="82296" indent="0">
              <a:buNone/>
            </a:pPr>
            <a:r>
              <a:rPr lang="nl-NL" sz="2800" dirty="0"/>
              <a:t>Bijvoorbeeld:</a:t>
            </a:r>
          </a:p>
          <a:p>
            <a:pPr>
              <a:buFontTx/>
              <a:buChar char="-"/>
            </a:pPr>
            <a:r>
              <a:rPr lang="nl-NL" sz="2800" dirty="0"/>
              <a:t>halfzijdig verlamming</a:t>
            </a:r>
          </a:p>
          <a:p>
            <a:pPr>
              <a:buFontTx/>
              <a:buChar char="-"/>
            </a:pPr>
            <a:r>
              <a:rPr lang="nl-NL" sz="2800" dirty="0"/>
              <a:t>gezichtsstoornis</a:t>
            </a:r>
          </a:p>
          <a:p>
            <a:pPr>
              <a:buFontTx/>
              <a:buChar char="-"/>
            </a:pPr>
            <a:r>
              <a:rPr lang="nl-NL" sz="2800" dirty="0"/>
              <a:t>spraakstoornis of afasie</a:t>
            </a:r>
          </a:p>
          <a:p>
            <a:pPr>
              <a:buFontTx/>
              <a:buChar char="-"/>
            </a:pPr>
            <a:r>
              <a:rPr lang="nl-NL" sz="2800" dirty="0"/>
              <a:t>geheugenstoornis</a:t>
            </a:r>
          </a:p>
          <a:p>
            <a:pPr>
              <a:buFontTx/>
              <a:buChar char="-"/>
            </a:pPr>
            <a:r>
              <a:rPr lang="nl-NL" sz="2800" dirty="0"/>
              <a:t>verandering in gedrag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817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1891" y="463825"/>
            <a:ext cx="8596668" cy="579121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Verzorging bij een CVA, de NDT-methode (</a:t>
            </a:r>
            <a:r>
              <a:rPr lang="nl-NL" sz="2700" u="sng" dirty="0"/>
              <a:t>Neuro Development Treatment</a:t>
            </a:r>
            <a:r>
              <a:rPr lang="nl-NL" u="sng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042946"/>
            <a:ext cx="8596668" cy="5530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Bij deze methode wordt geprobeerd het verlamde lichaamsdeel zoveel mogelijk te betrekken bij handelingen.</a:t>
            </a:r>
          </a:p>
          <a:p>
            <a:r>
              <a:rPr lang="nl-NL" sz="2400" u="sng" dirty="0"/>
              <a:t>Aandachtspunten: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benader de zorgvrager zoveel mogelijk aan de verlamde zijde.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zorg dat de zorgvrager regelmatig op de verlamde zijde ligt.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zoveel mogelijk bewegen volgens normale manier.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hanteer de volgorde van aankleden zoals de zorgvrager gewend 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benader de zorgvrager positief</a:t>
            </a:r>
          </a:p>
        </p:txBody>
      </p:sp>
    </p:spTree>
    <p:extLst>
      <p:ext uri="{BB962C8B-B14F-4D97-AF65-F5344CB8AC3E}">
        <p14:creationId xmlns:p14="http://schemas.microsoft.com/office/powerpoint/2010/main" val="736655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108" y="27829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  </a:t>
            </a:r>
            <a:r>
              <a:rPr lang="nl-NL" sz="4000" u="sng" dirty="0"/>
              <a:t>TIA(</a:t>
            </a:r>
            <a:r>
              <a:rPr lang="nl-NL" sz="4000" u="sng" dirty="0" err="1"/>
              <a:t>Transient</a:t>
            </a:r>
            <a:r>
              <a:rPr lang="nl-NL" sz="4000" u="sng" dirty="0"/>
              <a:t> </a:t>
            </a:r>
            <a:r>
              <a:rPr lang="nl-NL" sz="4000" u="sng" dirty="0" err="1"/>
              <a:t>Ischemic</a:t>
            </a:r>
            <a:r>
              <a:rPr lang="nl-NL" sz="4000" u="sng" dirty="0"/>
              <a:t> Attack)</a:t>
            </a:r>
            <a:br>
              <a:rPr lang="nl-NL" sz="4000" u="sng" dirty="0"/>
            </a:br>
            <a:r>
              <a:rPr lang="nl-NL" sz="2700" u="sng" dirty="0"/>
              <a:t>kortdurende verstopping van een bloedvat in de hersenen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nl-NL" dirty="0">
                <a:solidFill>
                  <a:prstClr val="black"/>
                </a:solidFill>
              </a:rPr>
              <a:t>Een TIA is een voorbijgaande beroerte .De verschijnselen zijn snel weg waardoor het niet zo ernstig lijkt. Maar een TIA kan een voorbode zijn van een herseninfarct met blijvende gevolgen. </a:t>
            </a:r>
          </a:p>
          <a:p>
            <a:pPr marL="368046" lvl="0" indent="-285750">
              <a:buClr>
                <a:srgbClr val="3891A7"/>
              </a:buClr>
              <a:buFont typeface="Wingdings" panose="05000000000000000000" pitchFamily="2" charset="2"/>
              <a:buChar char="Ø"/>
            </a:pPr>
            <a:endParaRPr lang="nl-NL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nl-NL" dirty="0">
                <a:solidFill>
                  <a:prstClr val="black"/>
                </a:solidFill>
              </a:rPr>
              <a:t>Als een bloedvat tijdelijk wordt afgesloten ontstaan er uitvalsverschijnselen. Bij een TIA duren ze soms maar enkele minuten. Meestal verdwijnen ze binnen 20 minuten. </a:t>
            </a:r>
          </a:p>
          <a:p>
            <a:pPr lvl="0">
              <a:buClr>
                <a:srgbClr val="3891A7"/>
              </a:buClr>
              <a:buFont typeface="Wingdings" panose="05000000000000000000" pitchFamily="2" charset="2"/>
              <a:buChar char="Ø"/>
            </a:pPr>
            <a:endParaRPr lang="nl-NL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nl-NL" dirty="0">
                <a:solidFill>
                  <a:prstClr val="black"/>
                </a:solidFill>
              </a:rPr>
              <a:t>Een enkele keer duren de verschijnselen wat langer maar ze zijn uiterlijk binnen 24 uur verdwenen. </a:t>
            </a:r>
          </a:p>
        </p:txBody>
      </p:sp>
    </p:spTree>
    <p:extLst>
      <p:ext uri="{BB962C8B-B14F-4D97-AF65-F5344CB8AC3E}">
        <p14:creationId xmlns:p14="http://schemas.microsoft.com/office/powerpoint/2010/main" val="2860842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11965"/>
          </a:xfrm>
        </p:spPr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u="sng" dirty="0"/>
              <a:t>Afasie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(</a:t>
            </a:r>
            <a:r>
              <a:rPr lang="nl-NL" sz="2700" dirty="0"/>
              <a:t>stoornissen in het taalgebruik</a:t>
            </a:r>
            <a:r>
              <a:rPr lang="nl-NL" dirty="0"/>
              <a:t>)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21565"/>
            <a:ext cx="8596668" cy="4119797"/>
          </a:xfrm>
        </p:spPr>
        <p:txBody>
          <a:bodyPr>
            <a:normAutofit/>
          </a:bodyPr>
          <a:lstStyle/>
          <a:p>
            <a:r>
              <a:rPr lang="nl-NL" sz="2400" dirty="0"/>
              <a:t>Afasie ontstaat doordat in het linkerdeel van de hersenen een deel niet meer goed werkt. Dat is het stuk dat onze mogelijkheid om taal te spreken en te begrijpen aanstuurt.</a:t>
            </a:r>
          </a:p>
          <a:p>
            <a:pPr marL="82296" indent="0">
              <a:buNone/>
            </a:pPr>
            <a:r>
              <a:rPr lang="nl-NL" sz="2400" dirty="0">
                <a:solidFill>
                  <a:schemeClr val="accent2"/>
                </a:solidFill>
              </a:rPr>
              <a:t>Volgende problemen kunnen ontstaan:</a:t>
            </a:r>
          </a:p>
          <a:p>
            <a:pPr>
              <a:buFontTx/>
              <a:buChar char="-"/>
            </a:pPr>
            <a:r>
              <a:rPr lang="nl-NL" sz="2400" dirty="0"/>
              <a:t>iemand kan niet meer praten of kan wel praten maar gebruikt de verkeerde woorden</a:t>
            </a:r>
          </a:p>
          <a:p>
            <a:pPr>
              <a:buFontTx/>
              <a:buChar char="-"/>
            </a:pPr>
            <a:r>
              <a:rPr lang="nl-NL" sz="2400" dirty="0"/>
              <a:t>taal wordt niet meer begrepen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5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78824"/>
            <a:ext cx="3854528" cy="574766"/>
          </a:xfrm>
        </p:spPr>
        <p:txBody>
          <a:bodyPr>
            <a:noAutofit/>
          </a:bodyPr>
          <a:lstStyle/>
          <a:p>
            <a:r>
              <a:rPr lang="nl-NL" sz="4000" u="sng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496" indent="-457200">
              <a:buFont typeface="Wingdings" panose="05000000000000000000" pitchFamily="2" charset="2"/>
              <a:buChar char="Ø"/>
            </a:pPr>
            <a:r>
              <a:rPr lang="nl-NL" sz="2800" dirty="0"/>
              <a:t>Benoem aandachtspunten die van belang zijn bij de omgang met een zorgvrager met een afasie.</a:t>
            </a:r>
          </a:p>
          <a:p>
            <a:pPr marL="82296" indent="0">
              <a:buNone/>
            </a:pPr>
            <a:endParaRPr lang="nl-NL" sz="2800" dirty="0"/>
          </a:p>
          <a:p>
            <a:pPr marL="539496" indent="-457200">
              <a:buFont typeface="Wingdings" panose="05000000000000000000" pitchFamily="2" charset="2"/>
              <a:buChar char="Ø"/>
            </a:pPr>
            <a:r>
              <a:rPr lang="nl-NL" sz="2800" dirty="0"/>
              <a:t>Bespreek dit samen met je buurman/ buurvrouw. Daarna gezamenlijk bespreken (5 minuten). 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1635" y="2414451"/>
            <a:ext cx="3854528" cy="306463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4" y="2414451"/>
            <a:ext cx="3854528" cy="30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58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half" idx="2"/>
          </p:nvPr>
        </p:nvSpPr>
        <p:spPr>
          <a:xfrm>
            <a:off x="677334" y="496389"/>
            <a:ext cx="3854528" cy="4865129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accent2"/>
                </a:solidFill>
              </a:rPr>
              <a:t>Ziekte </a:t>
            </a:r>
          </a:p>
          <a:p>
            <a:r>
              <a:rPr lang="nl-NL" sz="6000" dirty="0">
                <a:solidFill>
                  <a:schemeClr val="accent2"/>
                </a:solidFill>
              </a:rPr>
              <a:t>van Parkinson</a:t>
            </a:r>
          </a:p>
        </p:txBody>
      </p:sp>
      <p:pic>
        <p:nvPicPr>
          <p:cNvPr id="1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44" y="877887"/>
            <a:ext cx="4445000" cy="4800600"/>
          </a:xfrm>
        </p:spPr>
      </p:pic>
    </p:spTree>
    <p:extLst>
      <p:ext uri="{BB962C8B-B14F-4D97-AF65-F5344CB8AC3E}">
        <p14:creationId xmlns:p14="http://schemas.microsoft.com/office/powerpoint/2010/main" val="981784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863" y="275672"/>
            <a:ext cx="7605275" cy="611828"/>
          </a:xfrm>
        </p:spPr>
        <p:txBody>
          <a:bodyPr>
            <a:noAutofit/>
          </a:bodyPr>
          <a:lstStyle/>
          <a:p>
            <a:r>
              <a:rPr lang="nl-NL" sz="2800" u="sng" dirty="0"/>
              <a:t>Parkinson</a:t>
            </a:r>
            <a:r>
              <a:rPr lang="nl-NL" sz="2400" u="sng" dirty="0"/>
              <a:t>: hersenaandoening waarbij een kleine groep cellen in de hersenen beschadigt en afsterft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955593"/>
            <a:ext cx="4513262" cy="4645188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677333" y="1431235"/>
            <a:ext cx="4252475" cy="3930284"/>
          </a:xfrm>
        </p:spPr>
        <p:txBody>
          <a:bodyPr>
            <a:normAutofit/>
          </a:bodyPr>
          <a:lstStyle/>
          <a:p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De hersenen kunnen geen dopamine meer aanmaken.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Dopamine hebben we juist nodig om soepel te kunnen bewegen en onze lichaamsbewegingen onder controle te houden.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996725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nl-NL" u="sng" dirty="0"/>
              <a:t>Verschijnselen: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star gelaat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beven van het hoofd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zwak stemvolume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voorover buigen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verminderd arm zwaaien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rigiditeit en beven in de ledematen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schuifelende gang, korte paslengte</a:t>
            </a:r>
          </a:p>
        </p:txBody>
      </p:sp>
    </p:spTree>
    <p:extLst>
      <p:ext uri="{BB962C8B-B14F-4D97-AF65-F5344CB8AC3E}">
        <p14:creationId xmlns:p14="http://schemas.microsoft.com/office/powerpoint/2010/main" val="395069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nl-NL" dirty="0"/>
              <a:t>                  Diabetes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77" y="4127862"/>
            <a:ext cx="3177926" cy="21413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2" y="1332411"/>
            <a:ext cx="4276997" cy="27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9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744582"/>
          </a:xfrm>
        </p:spPr>
        <p:txBody>
          <a:bodyPr/>
          <a:lstStyle/>
          <a:p>
            <a:r>
              <a:rPr lang="nl-NL" u="sng" dirty="0"/>
              <a:t>Behandeling Parkinson: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77334" y="783771"/>
            <a:ext cx="8596668" cy="525759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Parkinson is jammer genoeg nog niet te genezen</a:t>
            </a:r>
            <a:endParaRPr lang="nl-NL" sz="2400" dirty="0">
              <a:solidFill>
                <a:schemeClr val="tx1"/>
              </a:solidFill>
            </a:endParaRPr>
          </a:p>
          <a:p>
            <a:endParaRPr lang="nl-NL" sz="2400" dirty="0"/>
          </a:p>
          <a:p>
            <a:r>
              <a:rPr lang="nl-NL" sz="2400" dirty="0"/>
              <a:t>Het is een progressieve ziekte. Dit betekent dat de klachten steeds erger worden</a:t>
            </a:r>
            <a: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  <a:t/>
            </a:r>
            <a:b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 dirty="0"/>
          </a:p>
          <a:p>
            <a:r>
              <a:rPr lang="nl-NL" sz="2400" dirty="0"/>
              <a:t>De behandeling richt zich vooral op het verminderen van de symptomen en het verlichten van de klachten</a:t>
            </a:r>
            <a: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  <a:t/>
            </a:r>
            <a:b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 dirty="0"/>
          </a:p>
          <a:p>
            <a:r>
              <a:rPr lang="nl-NL" sz="2400" dirty="0"/>
              <a:t>Belangrijk in de behandeling is een combinatie van medicijnen, voldoende   beweging en gezonde voeding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293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13509"/>
            <a:ext cx="8596668" cy="692331"/>
          </a:xfrm>
        </p:spPr>
        <p:txBody>
          <a:bodyPr>
            <a:normAutofit fontScale="90000"/>
          </a:bodyPr>
          <a:lstStyle/>
          <a:p>
            <a:r>
              <a:rPr lang="nl-NL" sz="4000" u="sng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005841"/>
            <a:ext cx="8596668" cy="50355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Wat is jouw rol als Helpende bij een zorgvrager met de ziekte van </a:t>
            </a:r>
            <a:r>
              <a:rPr lang="nl-NL" sz="2000" dirty="0" err="1"/>
              <a:t>Parkinson.Beschrijf</a:t>
            </a:r>
            <a:r>
              <a:rPr lang="nl-NL" sz="2000" dirty="0"/>
              <a:t> dit voor de volgende 3 gebieden:</a:t>
            </a:r>
            <a:endParaRPr lang="nl-NL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Lichamelijk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Geestelijk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Sociaal</a:t>
            </a:r>
          </a:p>
          <a:p>
            <a:pPr marL="457200" indent="-457200">
              <a:buFont typeface="+mj-lt"/>
              <a:buAutoNum type="arabicParenR"/>
            </a:pPr>
            <a:endParaRPr lang="nl-NL" sz="2000" dirty="0"/>
          </a:p>
          <a:p>
            <a:pPr>
              <a:buFont typeface="Wingdings" panose="05000000000000000000" pitchFamily="2" charset="2"/>
              <a:buChar char="ü"/>
            </a:pPr>
            <a:endParaRPr lang="nl-NL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Voeg de opdracht toe aan je verslag.</a:t>
            </a:r>
          </a:p>
        </p:txBody>
      </p:sp>
    </p:spTree>
    <p:extLst>
      <p:ext uri="{BB962C8B-B14F-4D97-AF65-F5344CB8AC3E}">
        <p14:creationId xmlns:p14="http://schemas.microsoft.com/office/powerpoint/2010/main" val="2621323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</a:t>
            </a:r>
            <a:r>
              <a:rPr lang="nl-NL" u="sng" dirty="0"/>
              <a:t>Dementie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9" y="2160588"/>
            <a:ext cx="3697449" cy="3881437"/>
          </a:xfrm>
        </p:spPr>
      </p:pic>
      <p:pic>
        <p:nvPicPr>
          <p:cNvPr id="2050" name="Picture 2" descr="Afbeeldingsresultaten voor afbeelding dement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127271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56754"/>
            <a:ext cx="8596668" cy="822960"/>
          </a:xfrm>
        </p:spPr>
        <p:txBody>
          <a:bodyPr>
            <a:normAutofit/>
          </a:bodyPr>
          <a:lstStyle/>
          <a:p>
            <a:r>
              <a:rPr lang="nl-NL" sz="4800" u="sng" dirty="0"/>
              <a:t>  </a:t>
            </a:r>
            <a:r>
              <a:rPr lang="nl-NL" u="sng" dirty="0"/>
              <a:t>Dementie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800" dirty="0"/>
              <a:t>Dementie is geen ziekte, maar een syndroom.</a:t>
            </a:r>
          </a:p>
          <a:p>
            <a:r>
              <a:rPr lang="nl-NL" sz="2800" dirty="0"/>
              <a:t>Het is een verzamelnaam voor ruim 50 ziektes.</a:t>
            </a:r>
          </a:p>
          <a:p>
            <a:r>
              <a:rPr lang="nl-NL" sz="2800" dirty="0"/>
              <a:t>Het is een verzameling van verschijnselen/symptomen. Er kunnen verschillende oorzaken zijn.</a:t>
            </a:r>
          </a:p>
          <a:p>
            <a:r>
              <a:rPr lang="nl-NL" sz="2800" dirty="0"/>
              <a:t>Dementie ontstaat doordat denkprocessen niet meer goed verlopen.  </a:t>
            </a:r>
          </a:p>
          <a:p>
            <a:pPr marL="82296" indent="0">
              <a:buNone/>
            </a:pPr>
            <a:endParaRPr lang="nl-NL" sz="2800" dirty="0"/>
          </a:p>
          <a:p>
            <a:r>
              <a:rPr lang="nl-NL" sz="2800" dirty="0">
                <a:hlinkClick r:id="rId2"/>
              </a:rPr>
              <a:t>Dementie herkennen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113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r>
              <a:rPr lang="nl-NL" u="sng" dirty="0"/>
              <a:t>Verschijnselen van dementie: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5"/>
            <a:ext cx="8596668" cy="4695888"/>
          </a:xfrm>
        </p:spPr>
        <p:txBody>
          <a:bodyPr>
            <a:noAutofit/>
          </a:bodyPr>
          <a:lstStyle/>
          <a:p>
            <a:r>
              <a:rPr lang="nl-NL" sz="2400" dirty="0"/>
              <a:t>vergeetachtigheid</a:t>
            </a:r>
          </a:p>
          <a:p>
            <a:r>
              <a:rPr lang="nl-NL" sz="2400" dirty="0"/>
              <a:t>moeite met oriëntatie</a:t>
            </a:r>
          </a:p>
          <a:p>
            <a:r>
              <a:rPr lang="nl-NL" sz="2400" dirty="0"/>
              <a:t>moeite om plannen te maken en vooruit te denken.</a:t>
            </a:r>
          </a:p>
          <a:p>
            <a:r>
              <a:rPr lang="nl-NL" sz="2400" dirty="0"/>
              <a:t>moeite met bepaalde handelingen</a:t>
            </a:r>
          </a:p>
          <a:p>
            <a:r>
              <a:rPr lang="nl-NL" sz="2400" dirty="0"/>
              <a:t>denkstoornissen (taalstoornissen)</a:t>
            </a:r>
          </a:p>
          <a:p>
            <a:r>
              <a:rPr lang="nl-NL" sz="2400" dirty="0"/>
              <a:t>veranderde karaktereigenschappen</a:t>
            </a:r>
          </a:p>
          <a:p>
            <a:endParaRPr lang="nl-NL" sz="2400" dirty="0"/>
          </a:p>
          <a:p>
            <a:pPr marL="82296" indent="0">
              <a:buNone/>
            </a:pPr>
            <a:r>
              <a:rPr lang="nl-NL" sz="2400" dirty="0"/>
              <a:t>Naarmate de ziekte </a:t>
            </a:r>
            <a:r>
              <a:rPr lang="nl-NL" sz="2400" dirty="0" err="1"/>
              <a:t>vordert,wordt</a:t>
            </a:r>
            <a:r>
              <a:rPr lang="nl-NL" sz="2400" dirty="0"/>
              <a:t> de patiënt steeds meer afhankelijk van anderen.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48701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056" y="384313"/>
            <a:ext cx="8596668" cy="670560"/>
          </a:xfrm>
        </p:spPr>
        <p:txBody>
          <a:bodyPr>
            <a:normAutofit fontScale="90000"/>
          </a:bodyPr>
          <a:lstStyle/>
          <a:p>
            <a:r>
              <a:rPr lang="nl-NL" dirty="0"/>
              <a:t>            </a:t>
            </a:r>
            <a:r>
              <a:rPr lang="nl-NL" u="sng" dirty="0"/>
              <a:t>Ziekte van Alzheimer</a:t>
            </a:r>
            <a:br>
              <a:rPr lang="nl-NL" u="sng" dirty="0"/>
            </a:br>
            <a:r>
              <a:rPr lang="nl-NL" dirty="0"/>
              <a:t>            ( een </a:t>
            </a:r>
            <a:r>
              <a:rPr lang="nl-NL" sz="3100" dirty="0"/>
              <a:t>vorm van dementie</a:t>
            </a:r>
            <a:r>
              <a:rPr lang="nl-NL" dirty="0"/>
              <a:t>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60 procent van mensen met dementie heeft de ziekte van Alzheimer. Het is dus de meest voorkomende vorm van dementie.</a:t>
            </a:r>
          </a:p>
          <a:p>
            <a:endParaRPr lang="nl-NL" sz="3200" dirty="0"/>
          </a:p>
          <a:p>
            <a:r>
              <a:rPr lang="nl-NL" sz="3200" dirty="0"/>
              <a:t>Er is medicatie beschikbaar die het proces kan vertragen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2600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95944"/>
            <a:ext cx="8596668" cy="522514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Verschijnselen Alzheimer: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966651"/>
            <a:ext cx="8596668" cy="5074711"/>
          </a:xfrm>
        </p:spPr>
        <p:txBody>
          <a:bodyPr>
            <a:normAutofit/>
          </a:bodyPr>
          <a:lstStyle/>
          <a:p>
            <a:r>
              <a:rPr lang="nl-NL" sz="2000" dirty="0"/>
              <a:t>desoriëntatie in tijd, plaats en persoon.</a:t>
            </a:r>
          </a:p>
          <a:p>
            <a:r>
              <a:rPr lang="nl-NL" sz="2000" dirty="0"/>
              <a:t>confabuleren (vult gaten met verzinsel).</a:t>
            </a:r>
          </a:p>
          <a:p>
            <a:r>
              <a:rPr lang="nl-NL" sz="2000" dirty="0"/>
              <a:t>apraxie: stoornis in doe- geheugen.</a:t>
            </a:r>
          </a:p>
          <a:p>
            <a:r>
              <a:rPr lang="nl-NL" sz="2000" dirty="0"/>
              <a:t>stoornis in taalgebruik.</a:t>
            </a:r>
          </a:p>
          <a:p>
            <a:r>
              <a:rPr lang="nl-NL" sz="2000" dirty="0"/>
              <a:t>achteruitgang verstandelijke vermogens.</a:t>
            </a:r>
          </a:p>
          <a:p>
            <a:r>
              <a:rPr lang="nl-NL" sz="2000" dirty="0"/>
              <a:t>oordeel-kritiekstoornissen (opeens boos, in tranen of heel blij. </a:t>
            </a:r>
          </a:p>
          <a:p>
            <a:r>
              <a:rPr lang="nl-NL" sz="2000" dirty="0"/>
              <a:t>decorumverlies </a:t>
            </a:r>
          </a:p>
          <a:p>
            <a:r>
              <a:rPr lang="nl-NL" sz="2000" dirty="0"/>
              <a:t>buien van plotseling onrust</a:t>
            </a:r>
          </a:p>
          <a:p>
            <a:r>
              <a:rPr lang="nl-NL" sz="2000" dirty="0"/>
              <a:t>verminderd inzicht in besef</a:t>
            </a:r>
          </a:p>
          <a:p>
            <a:r>
              <a:rPr lang="nl-NL" sz="2000" dirty="0"/>
              <a:t>perseveratie: herhalen van woorden of bewegingen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025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04504"/>
            <a:ext cx="8596668" cy="666206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Vasculaire dementie</a:t>
            </a:r>
            <a:br>
              <a:rPr lang="nl-NL" u="sng" dirty="0"/>
            </a:br>
            <a:r>
              <a:rPr lang="nl-NL" dirty="0"/>
              <a:t> </a:t>
            </a:r>
            <a:r>
              <a:rPr lang="nl-NL" sz="2400" dirty="0"/>
              <a:t>(</a:t>
            </a:r>
            <a:r>
              <a:rPr lang="nl-NL" sz="2200" dirty="0"/>
              <a:t>een vorm van dementie)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031967"/>
            <a:ext cx="8596668" cy="5009396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10-15% van de mensen met dementie hebben deze vorm door een probleem in de doorbloeding van de hersenen. Er ontstaat daardoor vaatschade.</a:t>
            </a:r>
          </a:p>
          <a:p>
            <a:endParaRPr lang="nl-NL" dirty="0"/>
          </a:p>
          <a:p>
            <a:r>
              <a:rPr lang="nl-NL" u="sng" dirty="0"/>
              <a:t>Verschijnselen: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een wisselend beeld :patiënten zijn s’ morgens veel helderder dan ‘s avonds.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een lang aanwezig ziektebesef.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het lang intact blijven van het lange termijn geheugen.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angstig en dwangmatig.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trage reacties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slikproblemen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houterige motoriek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soms halfzijdig verlamd (hemianopsie). </a:t>
            </a:r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9402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>
            <a:normAutofit/>
          </a:bodyPr>
          <a:lstStyle/>
          <a:p>
            <a:r>
              <a:rPr lang="nl-NL" sz="3200" u="sng" dirty="0"/>
              <a:t>Mogelijke oorzaken vasculaire dementie: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4800391"/>
          </a:xfrm>
        </p:spPr>
        <p:txBody>
          <a:bodyPr>
            <a:noAutofit/>
          </a:bodyPr>
          <a:lstStyle/>
          <a:p>
            <a:endParaRPr lang="nl-NL" sz="2400" dirty="0"/>
          </a:p>
          <a:p>
            <a:r>
              <a:rPr lang="nl-NL" sz="2400" dirty="0"/>
              <a:t>hoge bloeddruk</a:t>
            </a:r>
          </a:p>
          <a:p>
            <a:r>
              <a:rPr lang="nl-NL" sz="2400" dirty="0"/>
              <a:t>diabetes mellitus</a:t>
            </a:r>
          </a:p>
          <a:p>
            <a:r>
              <a:rPr lang="nl-NL" sz="2400" dirty="0"/>
              <a:t>hoog cholesterol</a:t>
            </a:r>
          </a:p>
          <a:p>
            <a:r>
              <a:rPr lang="nl-NL" sz="2400" dirty="0"/>
              <a:t>geschiedenis van </a:t>
            </a:r>
            <a:r>
              <a:rPr lang="nl-NL" sz="2400" dirty="0" err="1"/>
              <a:t>TIA’s</a:t>
            </a:r>
            <a:endParaRPr lang="nl-NL" sz="2400" dirty="0"/>
          </a:p>
          <a:p>
            <a:r>
              <a:rPr lang="nl-NL" sz="2400" dirty="0"/>
              <a:t>aandoening slagaders</a:t>
            </a:r>
          </a:p>
          <a:p>
            <a:r>
              <a:rPr lang="nl-NL" sz="2400" dirty="0"/>
              <a:t>hartritme stoornissen</a:t>
            </a:r>
          </a:p>
          <a:p>
            <a:endParaRPr lang="nl-NL" sz="2400" dirty="0"/>
          </a:p>
          <a:p>
            <a:pPr marL="82296" indent="0">
              <a:buNone/>
            </a:pPr>
            <a:r>
              <a:rPr lang="nl-NL" sz="2400" dirty="0"/>
              <a:t>Behandeling: deze richt zich op het voorkomen van nieuwe herseninfarcten. </a:t>
            </a:r>
          </a:p>
        </p:txBody>
      </p:sp>
    </p:spTree>
    <p:extLst>
      <p:ext uri="{BB962C8B-B14F-4D97-AF65-F5344CB8AC3E}">
        <p14:creationId xmlns:p14="http://schemas.microsoft.com/office/powerpoint/2010/main" val="1154336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731520"/>
          </a:xfrm>
        </p:spPr>
        <p:txBody>
          <a:bodyPr>
            <a:normAutofit/>
          </a:bodyPr>
          <a:lstStyle/>
          <a:p>
            <a:r>
              <a:rPr lang="nl-NL" u="sng" dirty="0"/>
              <a:t>Realiteit </a:t>
            </a:r>
            <a:r>
              <a:rPr lang="nl-NL" u="sng" dirty="0" err="1"/>
              <a:t>OriëntatieTraining</a:t>
            </a:r>
            <a:r>
              <a:rPr lang="nl-NL" u="sng" dirty="0"/>
              <a:t> (ROT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1"/>
          </a:xfrm>
        </p:spPr>
        <p:txBody>
          <a:bodyPr>
            <a:normAutofit/>
          </a:bodyPr>
          <a:lstStyle/>
          <a:p>
            <a:r>
              <a:rPr lang="nl-NL" dirty="0"/>
              <a:t>Richt zich op de desoriëntatie (tijd, plaats en persoon) bij een dementerende.</a:t>
            </a:r>
            <a:br>
              <a:rPr lang="nl-NL" dirty="0"/>
            </a:br>
            <a:endParaRPr lang="nl-NL" dirty="0"/>
          </a:p>
          <a:p>
            <a:r>
              <a:rPr lang="nl-NL" u="sng" dirty="0"/>
              <a:t>Hoofddoel</a:t>
            </a:r>
            <a:r>
              <a:rPr lang="nl-NL" dirty="0"/>
              <a:t>:  het stimuleren en activeren van verwarde mensen om het verloren contact met werkelijkheid terug te dringen. </a:t>
            </a:r>
          </a:p>
          <a:p>
            <a:r>
              <a:rPr lang="nl-NL" u="sng" dirty="0"/>
              <a:t>Andere doelen</a:t>
            </a:r>
            <a:r>
              <a:rPr lang="nl-NL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Zelfstandigheid en welbevinden bevorderen.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Angst verminderen.</a:t>
            </a:r>
            <a:br>
              <a:rPr lang="nl-NL" dirty="0"/>
            </a:br>
            <a:endParaRPr lang="nl-NL" dirty="0"/>
          </a:p>
          <a:p>
            <a:r>
              <a:rPr lang="nl-NL" dirty="0"/>
              <a:t>ROT is een goede benaderingsmethode bij licht dementeerden.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Wanneer er positieve ervaringen zijn dan kan het verder toegepast worden.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Groeps- ROT: agenda., weer, krant, dagindeling.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ROT over 24 uur..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Geduld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741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Maak een woordspin over de ziekte diabetes</a:t>
            </a:r>
          </a:p>
          <a:p>
            <a:endParaRPr lang="nl-NL" dirty="0"/>
          </a:p>
          <a:p>
            <a:r>
              <a:rPr lang="nl-NL" dirty="0"/>
              <a:t>Dus: waar denk jij aan bij het woord diabetes?</a:t>
            </a:r>
          </a:p>
          <a:p>
            <a:endParaRPr lang="nl-NL" dirty="0"/>
          </a:p>
          <a:p>
            <a:r>
              <a:rPr lang="nl-NL" dirty="0"/>
              <a:t>Voeg deze woordspin toe aan je verslag</a:t>
            </a:r>
          </a:p>
        </p:txBody>
      </p:sp>
    </p:spTree>
    <p:extLst>
      <p:ext uri="{BB962C8B-B14F-4D97-AF65-F5344CB8AC3E}">
        <p14:creationId xmlns:p14="http://schemas.microsoft.com/office/powerpoint/2010/main" val="1175395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/>
          <a:lstStyle/>
          <a:p>
            <a:r>
              <a:rPr lang="nl-NL" dirty="0" err="1"/>
              <a:t>Validation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93223"/>
            <a:ext cx="8596668" cy="4748139"/>
          </a:xfrm>
        </p:spPr>
        <p:txBody>
          <a:bodyPr>
            <a:normAutofit/>
          </a:bodyPr>
          <a:lstStyle/>
          <a:p>
            <a:r>
              <a:rPr lang="nl-NL" sz="2200" dirty="0"/>
              <a:t>Het herkennen en bevestigen van de vragen en gevoelens van de psychogeriatrische ouderen. </a:t>
            </a:r>
          </a:p>
          <a:p>
            <a:r>
              <a:rPr lang="nl-NL" sz="2200" dirty="0"/>
              <a:t>De oudere leeft in een eigen werkelijkheid en het heeft geen zin om hem of haar in onze werkelijkheid te willen  brengen.</a:t>
            </a:r>
          </a:p>
          <a:p>
            <a:endParaRPr lang="nl-NL" sz="2200" dirty="0"/>
          </a:p>
          <a:p>
            <a:r>
              <a:rPr lang="nl-NL" sz="2200" u="sng" dirty="0"/>
              <a:t>Wat is van belang daarbij: </a:t>
            </a:r>
            <a:endParaRPr lang="nl-NL" sz="2200" dirty="0"/>
          </a:p>
          <a:p>
            <a:r>
              <a:rPr lang="nl-NL" sz="2200" dirty="0"/>
              <a:t>enthousiasme van hulpverleners voor de </a:t>
            </a:r>
            <a:r>
              <a:rPr lang="nl-NL" sz="2200" dirty="0" err="1"/>
              <a:t>Validation</a:t>
            </a:r>
            <a:r>
              <a:rPr lang="nl-NL" sz="2200" dirty="0"/>
              <a:t>. </a:t>
            </a:r>
          </a:p>
          <a:p>
            <a:r>
              <a:rPr lang="nl-NL" sz="2200" dirty="0"/>
              <a:t>uitgaan van de belevingswereld van de dementerende. </a:t>
            </a:r>
          </a:p>
          <a:p>
            <a:r>
              <a:rPr lang="nl-NL" sz="2200" dirty="0"/>
              <a:t>empathie en vaardigheden</a:t>
            </a:r>
          </a:p>
          <a:p>
            <a:r>
              <a:rPr lang="nl-NL" sz="2200" dirty="0"/>
              <a:t>lichamelijk contact en oogcontact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251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"/>
          </a:xfrm>
        </p:spPr>
        <p:txBody>
          <a:bodyPr>
            <a:normAutofit/>
          </a:bodyPr>
          <a:lstStyle/>
          <a:p>
            <a:r>
              <a:rPr lang="nl-NL" sz="3200" u="sng" dirty="0"/>
              <a:t>Fasen dementie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188721"/>
            <a:ext cx="8596668" cy="48526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400" dirty="0"/>
              <a:t>Eerste stadium: lichte verwardheid.</a:t>
            </a:r>
            <a: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  <a:t/>
            </a:r>
            <a:b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 dirty="0"/>
          </a:p>
          <a:p>
            <a:r>
              <a:rPr lang="nl-NL" sz="2400" dirty="0"/>
              <a:t>Tweede stadium: verwardheid in tijd, het heden en de toekomst lopen door elkaar.</a:t>
            </a:r>
            <a: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  <a:t/>
            </a:r>
            <a:b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 dirty="0"/>
          </a:p>
          <a:p>
            <a:r>
              <a:rPr lang="nl-NL" sz="2400" dirty="0"/>
              <a:t>Derde stadium: voortdurende beweging (herhalingen). Het verbale vermogen is verminderd. De dementerende is steeds meer afhankelijk van prikkels.  </a:t>
            </a:r>
            <a: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  <a:t/>
            </a:r>
            <a:br>
              <a:rPr lang="nl-NL" sz="2400" dirty="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 dirty="0"/>
          </a:p>
          <a:p>
            <a:r>
              <a:rPr lang="nl-NL" sz="2400" dirty="0"/>
              <a:t>Vierde stadium: vegeteren, de omgeving dringt niet meer door. Er is reactie op aanraking en gevoeligheid voor warmte</a:t>
            </a:r>
          </a:p>
        </p:txBody>
      </p:sp>
    </p:spTree>
    <p:extLst>
      <p:ext uri="{BB962C8B-B14F-4D97-AF65-F5344CB8AC3E}">
        <p14:creationId xmlns:p14="http://schemas.microsoft.com/office/powerpoint/2010/main" val="2864515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nl-NL" u="sng" dirty="0" err="1"/>
              <a:t>Snoezelen</a:t>
            </a:r>
            <a:r>
              <a:rPr lang="nl-NL" u="sng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32411"/>
            <a:ext cx="8596668" cy="47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Is gericht op :</a:t>
            </a:r>
          </a:p>
          <a:p>
            <a:r>
              <a:rPr lang="nl-NL" sz="2000" dirty="0"/>
              <a:t>het leggen van contact met ernstig demente oude mensen</a:t>
            </a:r>
          </a:p>
          <a:p>
            <a:r>
              <a:rPr lang="nl-NL" sz="2000" dirty="0"/>
              <a:t>het creëren van een veilig leefklimaat, en het teweegbrengen van gevoelens van eigenwaarde, ontspanning en rust bij patiënten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Een </a:t>
            </a:r>
            <a:r>
              <a:rPr lang="nl-NL" sz="2000" dirty="0" err="1"/>
              <a:t>snoezel</a:t>
            </a:r>
            <a:r>
              <a:rPr lang="nl-NL" sz="2000" dirty="0"/>
              <a:t> ruimte kenmerkt zich door een rustige, gedempte     atmosfeer, die wordt bereikt met lichteffecten, kleuren en zachte muziek. In deze ruimte zijn materialen aanwezig die zintuigprikkeling stimuleren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Individueel: als onderdeel van een  andere activiteit (wassen). Zeep laten ruiken.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27018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Rollenspel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188721"/>
            <a:ext cx="8596668" cy="4852642"/>
          </a:xfrm>
        </p:spPr>
        <p:txBody>
          <a:bodyPr>
            <a:normAutofit/>
          </a:bodyPr>
          <a:lstStyle/>
          <a:p>
            <a:r>
              <a:rPr lang="nl-NL" sz="2400" dirty="0"/>
              <a:t>Situatie: Jos werkt als helpende bij de thuiszorg. </a:t>
            </a:r>
            <a:br>
              <a:rPr lang="nl-NL" sz="2400" dirty="0"/>
            </a:br>
            <a:r>
              <a:rPr lang="nl-NL" sz="2400" dirty="0"/>
              <a:t>‘s Morgens komt hij bij meneer </a:t>
            </a:r>
            <a:r>
              <a:rPr lang="nl-NL" sz="2400" dirty="0" err="1"/>
              <a:t>Jaarsma</a:t>
            </a:r>
            <a:r>
              <a:rPr lang="nl-NL" sz="2400" dirty="0"/>
              <a:t> om hem te helpen bij het wassen en aankleden. Meneer </a:t>
            </a:r>
            <a:r>
              <a:rPr lang="nl-NL" sz="2400" dirty="0" err="1"/>
              <a:t>Jaarsma</a:t>
            </a:r>
            <a:r>
              <a:rPr lang="nl-NL" sz="2400" dirty="0"/>
              <a:t> is vergeten wie Jos is en wat hij komt doen. Hij kijkt Jos angstig aan en begint door zijn huis te lopen. Hij weigert zich door Jos te laten helpen. </a:t>
            </a:r>
          </a:p>
          <a:p>
            <a:endParaRPr lang="nl-NL" sz="2400" dirty="0"/>
          </a:p>
          <a:p>
            <a:r>
              <a:rPr lang="nl-NL" sz="2400" dirty="0"/>
              <a:t>Hoe ga je om met deze situatie? Graag via een rollenspel dit duidelijk maken.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908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Diabetes mellitus(suikerziekte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Uit onderzoek is gebleken dat in Nederland al 1 miljoen mensen last hebben van diabetes.</a:t>
            </a:r>
          </a:p>
          <a:p>
            <a:endParaRPr lang="nl-NL" dirty="0"/>
          </a:p>
          <a:p>
            <a:r>
              <a:rPr lang="nl-NL" dirty="0"/>
              <a:t>Suiker in het bloed (glucose).</a:t>
            </a:r>
            <a:br>
              <a:rPr lang="nl-NL" dirty="0"/>
            </a:br>
            <a:endParaRPr lang="nl-NL" dirty="0"/>
          </a:p>
          <a:p>
            <a:r>
              <a:rPr lang="nl-NL" dirty="0"/>
              <a:t>Hoeveelheid suiker in bloed: bloedsuikergehalte.</a:t>
            </a:r>
          </a:p>
          <a:p>
            <a:endParaRPr lang="nl-NL" dirty="0"/>
          </a:p>
          <a:p>
            <a:pPr marL="82296" indent="0">
              <a:buNone/>
            </a:pPr>
            <a:r>
              <a:rPr lang="nl-NL" u="sng" dirty="0"/>
              <a:t>Normale omstandigheden: </a:t>
            </a:r>
          </a:p>
          <a:p>
            <a:pPr marL="82296" indent="0">
              <a:buNone/>
            </a:pPr>
            <a:r>
              <a:rPr lang="nl-NL" dirty="0"/>
              <a:t>Wanneer het bloedsuikergehalte stijgt, dan reageert de alvleesklier meteen door insuline af te geven aan het bloed. Hierdoor daalt het bloedsuikergehalte. </a:t>
            </a:r>
          </a:p>
          <a:p>
            <a:pPr marL="82296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Bij gezonde mensen ligt het bloedsuikergehalte tussen 4 tot 6 (nuchter). </a:t>
            </a:r>
          </a:p>
        </p:txBody>
      </p:sp>
    </p:spTree>
    <p:extLst>
      <p:ext uri="{BB962C8B-B14F-4D97-AF65-F5344CB8AC3E}">
        <p14:creationId xmlns:p14="http://schemas.microsoft.com/office/powerpoint/2010/main" val="101287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246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Diabetes mellitus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14847"/>
            <a:ext cx="8596668" cy="48265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sz="2100" dirty="0"/>
              <a:t>De alvleesklier maakt te weinig of geen insuline aan</a:t>
            </a:r>
            <a:br>
              <a:rPr lang="nl-NL" sz="2100" dirty="0"/>
            </a:br>
            <a:endParaRPr lang="nl-NL" sz="2100" dirty="0"/>
          </a:p>
          <a:p>
            <a:pPr marL="0" indent="0">
              <a:buNone/>
            </a:pPr>
            <a:r>
              <a:rPr lang="nl-NL" sz="2100" dirty="0"/>
              <a:t>Er zijn 2 soorten diabetes mellitus:</a:t>
            </a:r>
          </a:p>
          <a:p>
            <a:pPr marL="82296" indent="0">
              <a:buNone/>
            </a:pPr>
            <a:r>
              <a:rPr lang="nl-NL" b="1" u="sng" dirty="0"/>
              <a:t>1) insuline afhankelijke diabetes: </a:t>
            </a:r>
          </a:p>
          <a:p>
            <a:pPr marL="81915" indent="0">
              <a:buNone/>
            </a:pPr>
            <a:r>
              <a:rPr lang="nl-NL" dirty="0"/>
              <a:t> - ontstaat op jonge leeftijd. </a:t>
            </a:r>
            <a:br>
              <a:rPr lang="nl-NL" dirty="0"/>
            </a:br>
            <a:r>
              <a:rPr lang="nl-NL" dirty="0"/>
              <a:t>  -patiënten</a:t>
            </a:r>
            <a:r>
              <a:rPr lang="nl-NL" b="1" dirty="0"/>
              <a:t> </a:t>
            </a:r>
            <a:r>
              <a:rPr lang="nl-NL" dirty="0"/>
              <a:t>moeten</a:t>
            </a:r>
            <a:r>
              <a:rPr lang="nl-NL" b="1" dirty="0"/>
              <a:t> </a:t>
            </a:r>
            <a:r>
              <a:rPr lang="nl-NL" dirty="0"/>
              <a:t>insuline spuiten      </a:t>
            </a:r>
          </a:p>
          <a:p>
            <a:pPr marL="81915" indent="0">
              <a:buNone/>
            </a:pP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b="1" u="sng" dirty="0"/>
              <a:t>2) insuline onafhankelijke diabetes</a:t>
            </a:r>
            <a:r>
              <a:rPr lang="nl-NL" b="1" dirty="0"/>
              <a:t>: </a:t>
            </a:r>
          </a:p>
          <a:p>
            <a:pPr marL="82296" indent="0">
              <a:buNone/>
            </a:pPr>
            <a:r>
              <a:rPr lang="nl-NL" dirty="0"/>
              <a:t>-ontstaat op latere leeftijd ,meestal na je veertigste…. </a:t>
            </a:r>
          </a:p>
          <a:p>
            <a:pPr marL="82296" indent="0">
              <a:buNone/>
            </a:pPr>
            <a:r>
              <a:rPr lang="nl-NL" dirty="0"/>
              <a:t>-de alvleesklier maakt wel insuline aan maar niet voldoende </a:t>
            </a:r>
          </a:p>
          <a:p>
            <a:pPr marL="82296" indent="0">
              <a:buNone/>
            </a:pPr>
            <a:r>
              <a:rPr lang="nl-NL" dirty="0"/>
              <a:t>-patiënten hebben medicijnen nodig om</a:t>
            </a:r>
          </a:p>
          <a:p>
            <a:pPr marL="82296" indent="0">
              <a:buNone/>
            </a:pPr>
            <a:r>
              <a:rPr lang="nl-NL" dirty="0"/>
              <a:t> de alvleesklier te stimuleren om insuline aan te maken. </a:t>
            </a:r>
          </a:p>
          <a:p>
            <a:pPr marL="82296" indent="0">
              <a:buNone/>
            </a:pPr>
            <a:endParaRPr lang="nl-NL" dirty="0"/>
          </a:p>
          <a:p>
            <a:pPr marL="82296" indent="0">
              <a:buNone/>
            </a:pPr>
            <a:r>
              <a:rPr lang="nl-NL" dirty="0">
                <a:hlinkClick r:id="rId2"/>
              </a:rPr>
              <a:t>Film 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28" y="397564"/>
            <a:ext cx="27783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1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08817"/>
            <a:ext cx="8596668" cy="679268"/>
          </a:xfrm>
        </p:spPr>
        <p:txBody>
          <a:bodyPr>
            <a:noAutofit/>
          </a:bodyPr>
          <a:lstStyle/>
          <a:p>
            <a:r>
              <a:rPr lang="nl-NL" sz="4400" u="sng" dirty="0"/>
              <a:t>Oorzaken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7909"/>
            <a:ext cx="8596668" cy="4813453"/>
          </a:xfrm>
        </p:spPr>
        <p:txBody>
          <a:bodyPr/>
          <a:lstStyle/>
          <a:p>
            <a:r>
              <a:rPr lang="nl-NL" dirty="0"/>
              <a:t>De precieze oorzaak is onduidelijk. Mogelijke oorzaken: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 jonge leeftijd maakt het lichaam waarschijnlijk antistoffen tegen de alvleesklier.</a:t>
            </a:r>
          </a:p>
          <a:p>
            <a:r>
              <a:rPr lang="nl-NL" dirty="0"/>
              <a:t>erfelijkheid    </a:t>
            </a:r>
          </a:p>
          <a:p>
            <a:r>
              <a:rPr lang="nl-NL" dirty="0"/>
              <a:t>ouderdom.</a:t>
            </a:r>
          </a:p>
          <a:p>
            <a:r>
              <a:rPr lang="nl-NL" dirty="0"/>
              <a:t>roken</a:t>
            </a:r>
          </a:p>
          <a:p>
            <a:r>
              <a:rPr lang="nl-NL" dirty="0"/>
              <a:t>overgewicht</a:t>
            </a:r>
          </a:p>
          <a:p>
            <a:r>
              <a:rPr lang="nl-NL" dirty="0"/>
              <a:t>zwangerschap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5" y="3056426"/>
            <a:ext cx="2808312" cy="298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23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69818"/>
            <a:ext cx="8596668" cy="692331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Verschijnselen:</a:t>
            </a:r>
            <a:br>
              <a:rPr lang="nl-NL" u="sng" dirty="0"/>
            </a:br>
            <a:r>
              <a:rPr lang="nl-NL" u="sng" dirty="0"/>
              <a:t/>
            </a:r>
            <a:br>
              <a:rPr lang="nl-NL" u="sng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862149"/>
            <a:ext cx="8596668" cy="5179213"/>
          </a:xfrm>
        </p:spPr>
        <p:txBody>
          <a:bodyPr/>
          <a:lstStyle/>
          <a:p>
            <a:endParaRPr lang="nl-NL" sz="2800" dirty="0"/>
          </a:p>
          <a:p>
            <a:r>
              <a:rPr lang="nl-NL" sz="2800" dirty="0"/>
              <a:t>vermoeidheid</a:t>
            </a:r>
          </a:p>
          <a:p>
            <a:r>
              <a:rPr lang="nl-NL" sz="2800" dirty="0"/>
              <a:t>veel urineren</a:t>
            </a:r>
          </a:p>
          <a:p>
            <a:r>
              <a:rPr lang="nl-NL" sz="2800" dirty="0"/>
              <a:t>dorst</a:t>
            </a:r>
          </a:p>
          <a:p>
            <a:r>
              <a:rPr lang="nl-NL" sz="2800" dirty="0"/>
              <a:t>vermagering</a:t>
            </a:r>
          </a:p>
          <a:p>
            <a:r>
              <a:rPr lang="nl-NL" sz="2800" dirty="0"/>
              <a:t>infecties</a:t>
            </a:r>
          </a:p>
          <a:p>
            <a:r>
              <a:rPr lang="nl-NL" sz="2800" dirty="0"/>
              <a:t>jeuk</a:t>
            </a:r>
          </a:p>
          <a:p>
            <a:r>
              <a:rPr lang="nl-NL" sz="2800" dirty="0"/>
              <a:t>wazig zien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5888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c5ec088f-14fe-4aaf-aea7-9313a4d643aa" xsi:nil="true"/>
    <SharedWithUsers xmlns="c5ec088f-14fe-4aaf-aea7-9313a4d643aa">
      <UserInfo>
        <DisplayName/>
        <AccountId xsi:nil="true"/>
        <AccountType/>
      </UserInfo>
    </SharedWithUsers>
    <LastSharedByTime xmlns="c5ec088f-14fe-4aaf-aea7-9313a4d643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787D772952241B80A0987E0DB8C97" ma:contentTypeVersion="6" ma:contentTypeDescription="Een nieuw document maken." ma:contentTypeScope="" ma:versionID="caf2b65c0eb9eb02d3208b495a991543">
  <xsd:schema xmlns:xsd="http://www.w3.org/2001/XMLSchema" xmlns:xs="http://www.w3.org/2001/XMLSchema" xmlns:p="http://schemas.microsoft.com/office/2006/metadata/properties" xmlns:ns2="c5ec088f-14fe-4aaf-aea7-9313a4d643aa" xmlns:ns3="cb8fc49e-25b0-4af0-a73b-89bb7ffb62a0" targetNamespace="http://schemas.microsoft.com/office/2006/metadata/properties" ma:root="true" ma:fieldsID="d8ae6d46a3774f4974ba2428b0ddf679" ns2:_="" ns3:_="">
    <xsd:import namespace="c5ec088f-14fe-4aaf-aea7-9313a4d643aa"/>
    <xsd:import namespace="cb8fc49e-25b0-4af0-a73b-89bb7ffb62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c088f-14fe-4aaf-aea7-9313a4d643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atst gedeeld, per tijdstip" ma:description="" ma:internalName="LastSharedByTime" ma:readOnly="true">
      <xsd:simpleType>
        <xsd:restriction base="dms:DateTime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fc49e-25b0-4af0-a73b-89bb7ffb6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F9A9E5-0EAD-45B2-9DE9-BF341B7CD19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5ec088f-14fe-4aaf-aea7-9313a4d643aa"/>
    <ds:schemaRef ds:uri="http://schemas.microsoft.com/office/infopath/2007/PartnerControls"/>
    <ds:schemaRef ds:uri="http://schemas.microsoft.com/office/2006/documentManagement/types"/>
    <ds:schemaRef ds:uri="cb8fc49e-25b0-4af0-a73b-89bb7ffb62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4EC204-91D7-441D-8D52-BE25031CC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9DDFA3-3C8E-45B8-A6BF-7B572D7F0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c088f-14fe-4aaf-aea7-9313a4d643aa"/>
    <ds:schemaRef ds:uri="cb8fc49e-25b0-4af0-a73b-89bb7ffb6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1012</TotalTime>
  <Words>1659</Words>
  <Application>Microsoft Office PowerPoint</Application>
  <PresentationFormat>Breedbeeld</PresentationFormat>
  <Paragraphs>368</Paragraphs>
  <Slides>53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8" baseType="lpstr">
      <vt:lpstr>Arial</vt:lpstr>
      <vt:lpstr>Trebuchet MS</vt:lpstr>
      <vt:lpstr>Wingdings</vt:lpstr>
      <vt:lpstr>Wingdings 3</vt:lpstr>
      <vt:lpstr>Facet</vt:lpstr>
      <vt:lpstr>Gezondheidsproblemen bij het ouder worden</vt:lpstr>
      <vt:lpstr>Diabetes              Reuma                         COPD                                  Dementie                                                Parkinson                                                               CVA                                                          </vt:lpstr>
      <vt:lpstr>           Doelen</vt:lpstr>
      <vt:lpstr>                  Diabetes</vt:lpstr>
      <vt:lpstr>Opdracht</vt:lpstr>
      <vt:lpstr>Diabetes mellitus(suikerziekte)</vt:lpstr>
      <vt:lpstr>Diabetes mellitus</vt:lpstr>
      <vt:lpstr>Oorzaken</vt:lpstr>
      <vt:lpstr>Verschijnselen:  </vt:lpstr>
      <vt:lpstr>Voedingsadviezen</vt:lpstr>
      <vt:lpstr>Moderne schijf van vijf!!!</vt:lpstr>
      <vt:lpstr>        Complicaties</vt:lpstr>
      <vt:lpstr>Acute complicaties</vt:lpstr>
      <vt:lpstr>Hypoglykemie ( te laag bloedsuikergehalte)</vt:lpstr>
      <vt:lpstr>Hyperglykemie (te hoog bloedsuikergehalte)  </vt:lpstr>
      <vt:lpstr>Late complicaties</vt:lpstr>
      <vt:lpstr>Lichaamsverzorging</vt:lpstr>
      <vt:lpstr>Complicatie op langere termijn</vt:lpstr>
      <vt:lpstr>PowerPoint-presentatie</vt:lpstr>
      <vt:lpstr>  Reuma</vt:lpstr>
      <vt:lpstr>Wat is reuma?</vt:lpstr>
      <vt:lpstr>Reuma , wat je moet weten</vt:lpstr>
      <vt:lpstr>Behandelmogelijkheden van reuma:</vt:lpstr>
      <vt:lpstr>    Opdracht</vt:lpstr>
      <vt:lpstr>        COPD</vt:lpstr>
      <vt:lpstr>COPD</vt:lpstr>
      <vt:lpstr>COPD</vt:lpstr>
      <vt:lpstr>Medicatie</vt:lpstr>
      <vt:lpstr>opdracht</vt:lpstr>
      <vt:lpstr>CVA(Cerebro Vasculair Accident) dit is de medische term voor een probleem in de vaten van de hersenen</vt:lpstr>
      <vt:lpstr>Linker en een rechter CVA   (een CVA kan aan de linker kant of aan de rechterkant van de hersenen      ontstaan)    </vt:lpstr>
      <vt:lpstr>CVA verschijnselen:</vt:lpstr>
      <vt:lpstr>Verzorging bij een CVA, de NDT-methode (Neuro Development Treatment)</vt:lpstr>
      <vt:lpstr>  TIA(Transient Ischemic Attack) kortdurende verstopping van een bloedvat in de hersenen</vt:lpstr>
      <vt:lpstr> Afasie (stoornissen in het taalgebruik)   </vt:lpstr>
      <vt:lpstr>Opdracht</vt:lpstr>
      <vt:lpstr>           </vt:lpstr>
      <vt:lpstr>Parkinson: hersenaandoening waarbij een kleine groep cellen in de hersenen beschadigt en afsterft </vt:lpstr>
      <vt:lpstr>Verschijnselen:</vt:lpstr>
      <vt:lpstr>Behandeling Parkinson:</vt:lpstr>
      <vt:lpstr>opdracht</vt:lpstr>
      <vt:lpstr>    Dementie</vt:lpstr>
      <vt:lpstr>  Dementie</vt:lpstr>
      <vt:lpstr>Verschijnselen van dementie:</vt:lpstr>
      <vt:lpstr>            Ziekte van Alzheimer             ( een vorm van dementie) </vt:lpstr>
      <vt:lpstr>Verschijnselen Alzheimer:</vt:lpstr>
      <vt:lpstr>Vasculaire dementie  (een vorm van dementie)</vt:lpstr>
      <vt:lpstr>Mogelijke oorzaken vasculaire dementie:</vt:lpstr>
      <vt:lpstr>Realiteit OriëntatieTraining (ROT)</vt:lpstr>
      <vt:lpstr>Validation</vt:lpstr>
      <vt:lpstr>Fasen dementie</vt:lpstr>
      <vt:lpstr>Snoezelen:</vt:lpstr>
      <vt:lpstr>Rollenspel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Ziekteleer  opleiding Helpende +</dc:title>
  <dc:creator>Yvonne Menting</dc:creator>
  <cp:lastModifiedBy>Jente van der Mei</cp:lastModifiedBy>
  <cp:revision>102</cp:revision>
  <dcterms:created xsi:type="dcterms:W3CDTF">2018-05-13T14:05:16Z</dcterms:created>
  <dcterms:modified xsi:type="dcterms:W3CDTF">2019-01-23T19:51:59Z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0x0101006D5787D772952241B80A0987E0DB8C97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Order">
    <vt:r8>34500</vt:r8>
  </property>
</Properties>
</file>