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9966" autoAdjust="0"/>
  </p:normalViewPr>
  <p:slideViewPr>
    <p:cSldViewPr snapToGrid="0">
      <p:cViewPr varScale="1">
        <p:scale>
          <a:sx n="61" d="100"/>
          <a:sy n="61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BE0EB-0AD2-466C-B7BE-E0D84BCE6CAE}" type="datetimeFigureOut">
              <a:rPr lang="nl-NL" smtClean="0"/>
              <a:t>1-10-2015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6DBA-D824-465E-974D-D080284188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73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</a:t>
            </a:r>
            <a:r>
              <a:rPr lang="nl-NL" baseline="0" dirty="0" smtClean="0"/>
              <a:t> class, talk </a:t>
            </a:r>
            <a:r>
              <a:rPr lang="nl-NL" baseline="0" dirty="0" err="1" smtClean="0"/>
              <a:t>about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characters</a:t>
            </a:r>
            <a:r>
              <a:rPr lang="nl-NL" baseline="0" dirty="0" smtClean="0"/>
              <a:t>. </a:t>
            </a:r>
          </a:p>
          <a:p>
            <a:r>
              <a:rPr lang="nl-NL" baseline="0" dirty="0" smtClean="0"/>
              <a:t>Billy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Landlady </a:t>
            </a:r>
            <a:r>
              <a:rPr lang="nl-NL" baseline="0" dirty="0" smtClean="0">
                <a:sym typeface="Wingdings" panose="05000000000000000000" pitchFamily="2" charset="2"/>
              </a:rPr>
              <a:t> </a:t>
            </a:r>
            <a:r>
              <a:rPr lang="nl-NL" baseline="0" dirty="0" err="1" smtClean="0">
                <a:sym typeface="Wingdings" panose="05000000000000000000" pitchFamily="2" charset="2"/>
              </a:rPr>
              <a:t>what</a:t>
            </a:r>
            <a:r>
              <a:rPr lang="nl-NL" baseline="0" dirty="0" smtClean="0">
                <a:sym typeface="Wingdings" panose="05000000000000000000" pitchFamily="2" charset="2"/>
              </a:rPr>
              <a:t> do we </a:t>
            </a:r>
            <a:r>
              <a:rPr lang="nl-NL" baseline="0" dirty="0" err="1" smtClean="0">
                <a:sym typeface="Wingdings" panose="05000000000000000000" pitchFamily="2" charset="2"/>
              </a:rPr>
              <a:t>know</a:t>
            </a:r>
            <a:r>
              <a:rPr lang="nl-NL" baseline="0" dirty="0" smtClean="0">
                <a:sym typeface="Wingdings" panose="05000000000000000000" pitchFamily="2" charset="2"/>
              </a:rPr>
              <a:t> </a:t>
            </a:r>
            <a:r>
              <a:rPr lang="nl-NL" baseline="0" dirty="0" err="1" smtClean="0">
                <a:sym typeface="Wingdings" panose="05000000000000000000" pitchFamily="2" charset="2"/>
              </a:rPr>
              <a:t>about</a:t>
            </a:r>
            <a:r>
              <a:rPr lang="nl-NL" baseline="0" dirty="0" smtClean="0">
                <a:sym typeface="Wingdings" panose="05000000000000000000" pitchFamily="2" charset="2"/>
              </a:rPr>
              <a:t> these </a:t>
            </a:r>
            <a:r>
              <a:rPr lang="nl-NL" baseline="0" dirty="0" err="1" smtClean="0">
                <a:sym typeface="Wingdings" panose="05000000000000000000" pitchFamily="2" charset="2"/>
              </a:rPr>
              <a:t>characters</a:t>
            </a:r>
            <a:r>
              <a:rPr lang="nl-NL" baseline="0" dirty="0" smtClean="0">
                <a:sym typeface="Wingdings" panose="05000000000000000000" pitchFamily="2" charset="2"/>
              </a:rPr>
              <a:t>?</a:t>
            </a:r>
          </a:p>
          <a:p>
            <a:r>
              <a:rPr lang="en-US" dirty="0" smtClean="0"/>
              <a:t>The landlady. The landlady is middle aged with a friendly and welcoming manner.</a:t>
            </a:r>
          </a:p>
          <a:p>
            <a:r>
              <a:rPr lang="en-US" dirty="0" smtClean="0"/>
              <a:t>Billy Weaver, a young man arriving in an unfamiliar city and looking for accommodation. Billy is 17 years old, optimistic and innocent. </a:t>
            </a:r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6DBA-D824-465E-974D-D0802841885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52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Hansel and Gretel' or 'Babes in the Wood'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6DBA-D824-465E-974D-D0802841885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72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 </a:t>
            </a:r>
            <a:r>
              <a:rPr lang="nl-NL" dirty="0" err="1" smtClean="0"/>
              <a:t>scent</a:t>
            </a:r>
            <a:r>
              <a:rPr lang="nl-NL" baseline="0" dirty="0" smtClean="0"/>
              <a:t> of bitter </a:t>
            </a:r>
            <a:r>
              <a:rPr lang="nl-NL" baseline="0" dirty="0" err="1" smtClean="0"/>
              <a:t>almonds</a:t>
            </a:r>
            <a:r>
              <a:rPr lang="nl-NL" baseline="0" dirty="0" smtClean="0"/>
              <a:t> is </a:t>
            </a:r>
            <a:r>
              <a:rPr lang="nl-NL" baseline="0" dirty="0" err="1" smtClean="0"/>
              <a:t>typical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a </a:t>
            </a:r>
            <a:r>
              <a:rPr lang="nl-NL" dirty="0" smtClean="0"/>
              <a:t>cyanide </a:t>
            </a:r>
            <a:r>
              <a:rPr lang="nl-NL" dirty="0" err="1" smtClean="0"/>
              <a:t>poisoning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6DBA-D824-465E-974D-D0802841885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43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Explain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6DBA-D824-465E-974D-D0802841885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8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292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1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5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3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4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7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3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8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94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 Landlady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/>
              <a:t>R</a:t>
            </a:r>
            <a:r>
              <a:rPr lang="nl-NL" dirty="0" smtClean="0"/>
              <a:t>oald </a:t>
            </a:r>
            <a:r>
              <a:rPr lang="nl-NL" dirty="0"/>
              <a:t>D</a:t>
            </a:r>
            <a:r>
              <a:rPr lang="nl-NL" dirty="0" smtClean="0"/>
              <a:t>ahl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3735">
            <a:off x="1444060" y="2251864"/>
            <a:ext cx="1926801" cy="2336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163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Question – Technical </a:t>
            </a:r>
            <a:r>
              <a:rPr lang="nl-NL" dirty="0" err="1"/>
              <a:t>Elements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17"/>
            </a:pPr>
            <a:r>
              <a:rPr lang="en-US" dirty="0" smtClean="0"/>
              <a:t>This </a:t>
            </a:r>
            <a:r>
              <a:rPr lang="en-US" dirty="0"/>
              <a:t>conflict is best described as internal/</a:t>
            </a:r>
            <a:r>
              <a:rPr lang="en-US" b="1" dirty="0"/>
              <a:t>external</a:t>
            </a:r>
            <a:r>
              <a:rPr lang="en-US" dirty="0"/>
              <a:t> (circle one) because</a:t>
            </a:r>
            <a:r>
              <a:rPr lang="en-US" dirty="0" smtClean="0"/>
              <a:t>....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Man vs (Wo)Man, Billy vs the Landlady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dirty="0"/>
              <a:t>Explain what the theme of this story is. Ensure you are providing specific examples from the story to support your </a:t>
            </a:r>
            <a:r>
              <a:rPr lang="en-US" dirty="0" smtClean="0"/>
              <a:t>choice.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E.g. </a:t>
            </a:r>
            <a:r>
              <a:rPr lang="nl-NL" dirty="0" err="1"/>
              <a:t>appearances</a:t>
            </a:r>
            <a:r>
              <a:rPr lang="nl-NL" dirty="0"/>
              <a:t> versus </a:t>
            </a:r>
            <a:r>
              <a:rPr lang="nl-NL" dirty="0" err="1" smtClean="0"/>
              <a:t>reality</a:t>
            </a:r>
            <a:r>
              <a:rPr lang="nl-NL" dirty="0" smtClean="0"/>
              <a:t> + </a:t>
            </a:r>
            <a:r>
              <a:rPr lang="nl-NL" dirty="0" err="1" smtClean="0"/>
              <a:t>explanation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Or </a:t>
            </a:r>
            <a:r>
              <a:rPr lang="en-US" dirty="0" smtClean="0"/>
              <a:t>deception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n-US" dirty="0"/>
              <a:t>naivety </a:t>
            </a:r>
            <a:r>
              <a:rPr lang="en-US" dirty="0" smtClean="0"/>
              <a:t>of Billy. </a:t>
            </a:r>
          </a:p>
          <a:p>
            <a:pPr marL="457200" indent="-457200">
              <a:buFont typeface="+mj-lt"/>
              <a:buAutoNum type="arabicPeriod" startAt="19"/>
            </a:pPr>
            <a:r>
              <a:rPr lang="en-US" dirty="0" smtClean="0"/>
              <a:t>What </a:t>
            </a:r>
            <a:r>
              <a:rPr lang="en-US" dirty="0"/>
              <a:t>do you think will happen to Billy? Explain why you think so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Billy will suffer the same consequence as the two other boys. 	He will be stuffed and the landlady will treat him like a doll.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Vocabulary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new 15 brown </a:t>
            </a:r>
            <a:r>
              <a:rPr lang="en-US" b="1" i="1" u="sng" dirty="0"/>
              <a:t>trilby</a:t>
            </a:r>
            <a:r>
              <a:rPr lang="en-US" dirty="0"/>
              <a:t> </a:t>
            </a:r>
            <a:r>
              <a:rPr lang="en-US" dirty="0" smtClean="0"/>
              <a:t>hat.</a:t>
            </a:r>
          </a:p>
          <a:p>
            <a:pPr marL="0" indent="0">
              <a:buNone/>
            </a:pPr>
            <a:r>
              <a:rPr lang="nl-NL" dirty="0" smtClean="0"/>
              <a:t>Gleufhoed</a:t>
            </a:r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had been very </a:t>
            </a:r>
            <a:r>
              <a:rPr lang="en-US" b="1" i="1" u="sng" dirty="0"/>
              <a:t>swanky</a:t>
            </a:r>
            <a:r>
              <a:rPr lang="en-US" dirty="0"/>
              <a:t> </a:t>
            </a:r>
            <a:r>
              <a:rPr lang="en-US" dirty="0" smtClean="0"/>
              <a:t>residences</a:t>
            </a:r>
          </a:p>
          <a:p>
            <a:pPr marL="0" indent="0">
              <a:buNone/>
            </a:pPr>
            <a:r>
              <a:rPr lang="nl-NL" dirty="0" smtClean="0"/>
              <a:t>Verwaand</a:t>
            </a:r>
          </a:p>
          <a:p>
            <a:pPr marL="0" indent="0">
              <a:buNone/>
            </a:pPr>
            <a:r>
              <a:rPr lang="nl-NL" b="1" i="1" u="sng" dirty="0" err="1" smtClean="0"/>
              <a:t>Blotchy</a:t>
            </a:r>
            <a:r>
              <a:rPr lang="nl-NL" dirty="0" smtClean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 smtClean="0"/>
              <a:t>neglect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Vlekkerig</a:t>
            </a:r>
          </a:p>
          <a:p>
            <a:pPr marL="0" indent="0">
              <a:buNone/>
            </a:pPr>
            <a:r>
              <a:rPr lang="nl-NL" b="1" i="1" u="sng" dirty="0" err="1" smtClean="0"/>
              <a:t>Rapacious</a:t>
            </a:r>
            <a:r>
              <a:rPr lang="nl-NL" dirty="0" smtClean="0"/>
              <a:t> landladies</a:t>
            </a:r>
          </a:p>
          <a:p>
            <a:pPr marL="0" indent="0">
              <a:buNone/>
            </a:pPr>
            <a:r>
              <a:rPr lang="nl-NL" dirty="0" smtClean="0"/>
              <a:t>roofzuchtig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239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Vocabulary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After </a:t>
            </a:r>
            <a:r>
              <a:rPr lang="en-US" b="1" i="1" u="sng" dirty="0"/>
              <a:t>dithering</a:t>
            </a:r>
            <a:r>
              <a:rPr lang="en-US" dirty="0"/>
              <a:t> about like this in the cold for two or three </a:t>
            </a:r>
            <a:r>
              <a:rPr lang="en-US" dirty="0" smtClean="0"/>
              <a:t>minutes.</a:t>
            </a:r>
            <a:endParaRPr lang="en-US" dirty="0"/>
          </a:p>
          <a:p>
            <a:pPr marL="0" indent="0">
              <a:buNone/>
            </a:pPr>
            <a:r>
              <a:rPr lang="nl-NL" dirty="0" smtClean="0"/>
              <a:t>Getreuzel</a:t>
            </a:r>
          </a:p>
          <a:p>
            <a:pPr marL="0" indent="0">
              <a:buNone/>
            </a:pPr>
            <a:r>
              <a:rPr lang="en-US" dirty="0"/>
              <a:t>And now a </a:t>
            </a:r>
            <a:r>
              <a:rPr lang="en-US" b="1" i="1" u="sng" dirty="0"/>
              <a:t>queer</a:t>
            </a:r>
            <a:r>
              <a:rPr lang="en-US" dirty="0"/>
              <a:t> thing happened to him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nl-NL" dirty="0"/>
              <a:t>vreemd, </a:t>
            </a:r>
            <a:r>
              <a:rPr lang="nl-NL" dirty="0" smtClean="0"/>
              <a:t>eigenaardig</a:t>
            </a:r>
          </a:p>
          <a:p>
            <a:pPr marL="0" indent="0">
              <a:buNone/>
            </a:pPr>
            <a:r>
              <a:rPr lang="en-US" dirty="0"/>
              <a:t>There is nothing more </a:t>
            </a:r>
            <a:r>
              <a:rPr lang="en-US" b="1" i="1" u="sng" dirty="0"/>
              <a:t>tantalizing</a:t>
            </a:r>
            <a:r>
              <a:rPr lang="en-US" dirty="0"/>
              <a:t> than a thing like </a:t>
            </a:r>
            <a:r>
              <a:rPr lang="en-US" dirty="0" smtClean="0"/>
              <a:t>this.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tergend</a:t>
            </a:r>
            <a:r>
              <a:rPr lang="nl-NL" dirty="0"/>
              <a:t>, </a:t>
            </a:r>
            <a:r>
              <a:rPr lang="nl-NL" dirty="0" smtClean="0"/>
              <a:t>treiterig</a:t>
            </a:r>
          </a:p>
          <a:p>
            <a:pPr marL="0" indent="0">
              <a:buNone/>
            </a:pPr>
            <a:r>
              <a:rPr lang="nl-NL" dirty="0" smtClean="0"/>
              <a:t>It </a:t>
            </a:r>
            <a:r>
              <a:rPr lang="en-US" dirty="0"/>
              <a:t>seemed to </a:t>
            </a:r>
            <a:r>
              <a:rPr lang="en-US" b="1" i="1" u="sng" dirty="0"/>
              <a:t>emanate</a:t>
            </a:r>
            <a:r>
              <a:rPr lang="en-US" dirty="0"/>
              <a:t> directly from her person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uitstralen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0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First response:</a:t>
            </a:r>
            <a:endParaRPr lang="nl-NL" dirty="0"/>
          </a:p>
        </p:txBody>
      </p:sp>
      <p:pic>
        <p:nvPicPr>
          <p:cNvPr id="1028" name="Picture 4" descr="https://eleisawifelife.files.wordpress.com/2014/10/like-disli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048" y="2992868"/>
            <a:ext cx="3303905" cy="2386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0094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similarities with certain European folk tales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1038" y="2352675"/>
            <a:ext cx="9613900" cy="3598863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5" name="Picture 6" descr="https://lynnenkavitastoriesanddrawings.files.wordpress.com/2015/06/hans-en-grietje-eftel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3022887"/>
            <a:ext cx="4440319" cy="294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orldsstrongestlibrarian.com/wp-content/uploads/2011/07/dahl-the-landlad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347" y="2348604"/>
            <a:ext cx="3705562" cy="278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80320" y="5955609"/>
            <a:ext cx="444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Hansel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Gretel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888480" y="5175409"/>
            <a:ext cx="4709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the house where Billy </a:t>
            </a:r>
            <a:r>
              <a:rPr lang="en-US" dirty="0" smtClean="0"/>
              <a:t>sees </a:t>
            </a:r>
            <a:r>
              <a:rPr lang="en-US" dirty="0"/>
              <a:t>the sign 'Bed and Breakfast' enchanted? </a:t>
            </a:r>
            <a:r>
              <a:rPr lang="en-US" dirty="0" smtClean="0"/>
              <a:t>Does the </a:t>
            </a:r>
            <a:r>
              <a:rPr lang="en-US" dirty="0"/>
              <a:t>landlady have magical, </a:t>
            </a:r>
            <a:r>
              <a:rPr lang="en-US" dirty="0" smtClean="0"/>
              <a:t>witch-like </a:t>
            </a:r>
            <a:r>
              <a:rPr lang="en-US" dirty="0"/>
              <a:t>powers?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30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/>
              <a:t> – Reading </a:t>
            </a:r>
            <a:r>
              <a:rPr lang="nl-NL" dirty="0" err="1" smtClean="0"/>
              <a:t>Comprehension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Why does Billy Weaver walk “briskly” down the street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He wants to act like a successful businessman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1800" dirty="0" smtClean="0"/>
              <a:t>What </a:t>
            </a:r>
            <a:r>
              <a:rPr lang="en-US" sz="1800" dirty="0"/>
              <a:t>seems inviting to Billy when he looks through the window of the old house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He sees a dachshund lying in front of the fireplace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1800" dirty="0" smtClean="0"/>
              <a:t>Why didn’t Billy </a:t>
            </a:r>
            <a:r>
              <a:rPr lang="en-US" sz="1800" dirty="0"/>
              <a:t>go to the pub? Explain and give examples from the text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	Billy was magically drawn to the Bed and Breakfast. 	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Each </a:t>
            </a:r>
            <a:r>
              <a:rPr lang="en-US" sz="1800" i="1" dirty="0"/>
              <a:t>word </a:t>
            </a:r>
            <a:r>
              <a:rPr lang="en-US" sz="1800" i="1" dirty="0" smtClean="0"/>
              <a:t>was like </a:t>
            </a:r>
            <a:r>
              <a:rPr lang="en-US" sz="1800" i="1" dirty="0"/>
              <a:t>a large black eye staring at </a:t>
            </a:r>
            <a:r>
              <a:rPr lang="en-US" sz="1800" i="1" dirty="0" smtClean="0"/>
              <a:t>him through </a:t>
            </a:r>
            <a:r>
              <a:rPr lang="en-US" sz="1800" i="1" dirty="0"/>
              <a:t>the </a:t>
            </a:r>
            <a:r>
              <a:rPr lang="en-US" sz="1800" i="1" dirty="0" smtClean="0"/>
              <a:t>glass</a:t>
            </a:r>
            <a:r>
              <a:rPr lang="en-US" sz="1800" i="1" dirty="0"/>
              <a:t>, holding </a:t>
            </a:r>
            <a:r>
              <a:rPr lang="en-US" sz="1800" i="1" dirty="0" smtClean="0"/>
              <a:t>	him</a:t>
            </a:r>
            <a:r>
              <a:rPr lang="en-US" sz="1800" i="1" dirty="0"/>
              <a:t>, </a:t>
            </a:r>
            <a:r>
              <a:rPr lang="en-US" sz="1800" i="1" dirty="0" smtClean="0"/>
              <a:t>compelling him</a:t>
            </a:r>
            <a:r>
              <a:rPr lang="en-US" sz="1800" i="1" dirty="0"/>
              <a:t>, forcing him to stay where he was </a:t>
            </a:r>
            <a:r>
              <a:rPr lang="en-US" sz="1800" i="1" dirty="0" smtClean="0"/>
              <a:t>and not </a:t>
            </a:r>
            <a:r>
              <a:rPr lang="en-US" sz="1800" i="1" dirty="0"/>
              <a:t>to walk </a:t>
            </a:r>
            <a:r>
              <a:rPr lang="en-US" sz="1800" i="1" dirty="0" smtClean="0"/>
              <a:t>away 	from that </a:t>
            </a:r>
            <a:r>
              <a:rPr lang="en-US" sz="1800" i="1" dirty="0"/>
              <a:t>house, and </a:t>
            </a:r>
            <a:r>
              <a:rPr lang="en-US" sz="1800" i="1" dirty="0" smtClean="0"/>
              <a:t>the next </a:t>
            </a:r>
            <a:r>
              <a:rPr lang="en-US" sz="1800" i="1" dirty="0"/>
              <a:t>thing he knew, he was </a:t>
            </a:r>
            <a:r>
              <a:rPr lang="en-US" sz="1800" i="1" dirty="0" smtClean="0"/>
              <a:t>actually moving </a:t>
            </a:r>
            <a:r>
              <a:rPr lang="en-US" sz="1800" i="1" dirty="0"/>
              <a:t>across </a:t>
            </a:r>
            <a:r>
              <a:rPr lang="en-US" sz="1800" i="1" dirty="0" smtClean="0"/>
              <a:t>	from the window </a:t>
            </a:r>
            <a:r>
              <a:rPr lang="en-US" sz="1800" i="1" dirty="0"/>
              <a:t>to </a:t>
            </a:r>
            <a:r>
              <a:rPr lang="en-US" sz="1800" i="1" dirty="0" smtClean="0"/>
              <a:t>the front </a:t>
            </a:r>
            <a:r>
              <a:rPr lang="en-US" sz="1800" i="1" dirty="0"/>
              <a:t>door of the house, climbing the </a:t>
            </a:r>
            <a:r>
              <a:rPr lang="en-US" sz="1800" i="1" dirty="0" smtClean="0"/>
              <a:t>steps that </a:t>
            </a:r>
            <a:r>
              <a:rPr lang="en-US" sz="1800" i="1" dirty="0"/>
              <a:t>led up to </a:t>
            </a:r>
            <a:r>
              <a:rPr lang="en-US" sz="1800" i="1" dirty="0" smtClean="0"/>
              <a:t>	it</a:t>
            </a:r>
            <a:r>
              <a:rPr lang="en-US" sz="1800" i="1" dirty="0"/>
              <a:t>, and </a:t>
            </a:r>
            <a:r>
              <a:rPr lang="en-US" sz="1800" i="1" dirty="0" smtClean="0"/>
              <a:t>reaching </a:t>
            </a:r>
            <a:r>
              <a:rPr lang="en-US" sz="1800" i="1" dirty="0"/>
              <a:t>for the bell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0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/>
              <a:t> – Reading </a:t>
            </a:r>
            <a:r>
              <a:rPr lang="nl-NL" dirty="0" err="1" smtClean="0"/>
              <a:t>Comprehension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9920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What was unusual about the way the landlady responded to the doorbell? Explain and give examples from the 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 opened the door as if she was already waiting behind the door. This was too fast.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..it </a:t>
            </a:r>
            <a:r>
              <a:rPr lang="en-US" i="1" dirty="0"/>
              <a:t>must have been at once because </a:t>
            </a:r>
            <a:r>
              <a:rPr lang="en-US" i="1" dirty="0" smtClean="0"/>
              <a:t>he hadn’t </a:t>
            </a:r>
            <a:r>
              <a:rPr lang="en-US" i="1" dirty="0"/>
              <a:t>even had time to take his </a:t>
            </a:r>
            <a:r>
              <a:rPr lang="en-US" i="1" dirty="0" smtClean="0"/>
              <a:t>finger from 	the bell-button </a:t>
            </a:r>
            <a:r>
              <a:rPr lang="en-US" i="1" dirty="0"/>
              <a:t>– the door </a:t>
            </a:r>
            <a:r>
              <a:rPr lang="en-US" i="1" dirty="0" smtClean="0"/>
              <a:t>swung open </a:t>
            </a:r>
            <a:r>
              <a:rPr lang="en-US" i="1" dirty="0"/>
              <a:t>and a woman was standing </a:t>
            </a:r>
            <a:r>
              <a:rPr lang="en-US" i="1" dirty="0" smtClean="0"/>
              <a:t>there. Normally </a:t>
            </a:r>
            <a:r>
              <a:rPr lang="en-US" i="1" dirty="0"/>
              <a:t>you </a:t>
            </a:r>
            <a:r>
              <a:rPr lang="en-US" i="1" dirty="0" smtClean="0"/>
              <a:t>	ring </a:t>
            </a:r>
            <a:r>
              <a:rPr lang="en-US" i="1" dirty="0"/>
              <a:t>the bell </a:t>
            </a:r>
            <a:r>
              <a:rPr lang="en-US" i="1" dirty="0" smtClean="0"/>
              <a:t>and </a:t>
            </a:r>
            <a:r>
              <a:rPr lang="en-US" i="1" dirty="0"/>
              <a:t>you </a:t>
            </a:r>
            <a:r>
              <a:rPr lang="en-US" i="1" dirty="0" smtClean="0"/>
              <a:t>have 120 </a:t>
            </a:r>
            <a:r>
              <a:rPr lang="en-US" i="1" dirty="0"/>
              <a:t>at least a half-minute’s wait before </a:t>
            </a:r>
            <a:r>
              <a:rPr lang="en-US" i="1" dirty="0" smtClean="0"/>
              <a:t>the door </a:t>
            </a:r>
            <a:r>
              <a:rPr lang="en-US" i="1" dirty="0"/>
              <a:t>opens. </a:t>
            </a:r>
            <a:r>
              <a:rPr lang="en-US" i="1" dirty="0" smtClean="0"/>
              <a:t>	But this dame </a:t>
            </a:r>
            <a:r>
              <a:rPr lang="en-US" i="1" dirty="0"/>
              <a:t>was a like </a:t>
            </a:r>
            <a:r>
              <a:rPr lang="en-US" i="1" dirty="0" smtClean="0"/>
              <a:t>a jack-in-the-box</a:t>
            </a:r>
            <a:r>
              <a:rPr lang="en-US" i="1" dirty="0"/>
              <a:t>. He pressed the bell – </a:t>
            </a:r>
            <a:r>
              <a:rPr lang="en-US" i="1" dirty="0" smtClean="0"/>
              <a:t>and out </a:t>
            </a:r>
            <a:r>
              <a:rPr lang="en-US" i="1" dirty="0"/>
              <a:t>she popped!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dirty="0"/>
              <a:t>What evidence is there that the landlady had been expecting a guest? Explain and give examples from the 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She already prepared the room for Billy.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“It's </a:t>
            </a:r>
            <a:r>
              <a:rPr lang="en-US" i="1" dirty="0"/>
              <a:t>all ready for you, my dear</a:t>
            </a:r>
            <a:r>
              <a:rPr lang="en-US" i="1" dirty="0" smtClean="0"/>
              <a:t>,”. </a:t>
            </a:r>
            <a:r>
              <a:rPr lang="en-US" i="1" dirty="0"/>
              <a:t>“But I’m always ready. Everything is </a:t>
            </a:r>
            <a:r>
              <a:rPr lang="en-US" i="1" dirty="0" smtClean="0"/>
              <a:t>always </a:t>
            </a:r>
            <a:r>
              <a:rPr lang="en-US" i="1" dirty="0"/>
              <a:t>r</a:t>
            </a:r>
            <a:r>
              <a:rPr lang="en-US" i="1" dirty="0" smtClean="0"/>
              <a:t>eady 	day and </a:t>
            </a:r>
            <a:r>
              <a:rPr lang="en-US" i="1" dirty="0"/>
              <a:t>night </a:t>
            </a:r>
            <a:r>
              <a:rPr lang="en-US" i="1" dirty="0" smtClean="0"/>
              <a:t>in </a:t>
            </a:r>
            <a:r>
              <a:rPr lang="en-US" i="1" dirty="0"/>
              <a:t>this house just on </a:t>
            </a:r>
            <a:r>
              <a:rPr lang="en-US" i="1" dirty="0" smtClean="0"/>
              <a:t>the off-chance that </a:t>
            </a:r>
            <a:r>
              <a:rPr lang="en-US" i="1" dirty="0"/>
              <a:t>an acceptable </a:t>
            </a:r>
            <a:r>
              <a:rPr lang="en-US" i="1" dirty="0" smtClean="0"/>
              <a:t>young gentleman 	will come </a:t>
            </a:r>
            <a:r>
              <a:rPr lang="en-US" i="1" dirty="0"/>
              <a:t>along.</a:t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55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/>
              <a:t> – Reading </a:t>
            </a:r>
            <a:r>
              <a:rPr lang="nl-NL" dirty="0" err="1" smtClean="0"/>
              <a:t>Comprehension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41444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What </a:t>
            </a:r>
            <a:r>
              <a:rPr lang="en-US" dirty="0"/>
              <a:t>are the first signs that the landlady is very odd? Explain and give examples from the 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That she was expecting Billy (she popped up) and she also made some peculiar 	remarks. </a:t>
            </a:r>
          </a:p>
          <a:p>
            <a:pPr marL="0" indent="0">
              <a:buNone/>
            </a:pPr>
            <a:r>
              <a:rPr lang="en-US" dirty="0" smtClean="0"/>
              <a:t>	E.g. </a:t>
            </a:r>
            <a:r>
              <a:rPr lang="en-US" i="1" dirty="0" smtClean="0"/>
              <a:t>“We </a:t>
            </a:r>
            <a:r>
              <a:rPr lang="en-US" i="1" dirty="0"/>
              <a:t>have it all to ourselves</a:t>
            </a:r>
            <a:r>
              <a:rPr lang="en-US" i="1" dirty="0" smtClean="0"/>
              <a:t>,” ‘and </a:t>
            </a:r>
            <a:r>
              <a:rPr lang="nl-NL" i="1" dirty="0" err="1"/>
              <a:t>just</a:t>
            </a:r>
            <a:r>
              <a:rPr lang="nl-NL" i="1" dirty="0"/>
              <a:t> </a:t>
            </a:r>
            <a:r>
              <a:rPr lang="nl-NL" i="1" dirty="0" err="1"/>
              <a:t>exactly</a:t>
            </a:r>
            <a:r>
              <a:rPr lang="nl-NL" i="1" dirty="0"/>
              <a:t> </a:t>
            </a:r>
            <a:r>
              <a:rPr lang="nl-NL" i="1" dirty="0" smtClean="0"/>
              <a:t>right.’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dirty="0"/>
              <a:t>Billy doesn’t finish his sentence about Christopher Mulholland. What was he about to say? (line 204) Explain, why do you think so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Probably that the boy was missing. He remembered seeing the name somewhere, in a 	newspaper or something…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Why is it frightening when the landlady says </a:t>
            </a:r>
            <a:r>
              <a:rPr lang="en-US" dirty="0" err="1"/>
              <a:t>Mr</a:t>
            </a:r>
            <a:r>
              <a:rPr lang="en-US" dirty="0"/>
              <a:t> Temple had perfect skin "just like a baby's"? (line 245). Explain and give examples from the text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means that our landlady saw and felt </a:t>
            </a:r>
            <a:r>
              <a:rPr lang="en-US" dirty="0" err="1" smtClean="0"/>
              <a:t>Mr</a:t>
            </a:r>
            <a:r>
              <a:rPr lang="en-US" dirty="0" smtClean="0"/>
              <a:t> Temple’s skin. She was able to see his 	whole body.. </a:t>
            </a:r>
          </a:p>
          <a:p>
            <a:pPr marL="0" indent="0">
              <a:buNone/>
            </a:pPr>
            <a:r>
              <a:rPr lang="en-US" i="1" dirty="0" smtClean="0"/>
              <a:t>	E.g. There </a:t>
            </a:r>
            <a:r>
              <a:rPr lang="en-US" i="1" dirty="0"/>
              <a:t>wasn’t </a:t>
            </a:r>
            <a:r>
              <a:rPr lang="en-US" i="1" dirty="0" smtClean="0"/>
              <a:t>a blemish </a:t>
            </a:r>
            <a:r>
              <a:rPr lang="en-US" i="1" dirty="0"/>
              <a:t>on his body.”</a:t>
            </a:r>
            <a:br>
              <a:rPr lang="en-US" i="1" dirty="0"/>
            </a:b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3205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 – </a:t>
            </a:r>
            <a:r>
              <a:rPr lang="nl-NL" dirty="0"/>
              <a:t>Reading </a:t>
            </a:r>
            <a:r>
              <a:rPr lang="nl-NL" dirty="0" err="1" smtClean="0"/>
              <a:t>Comprehension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What </a:t>
            </a:r>
            <a:r>
              <a:rPr lang="en-US" dirty="0"/>
              <a:t>do you think the landlady means when she says "I stuff all my little pets myself when they pass away?" (line 267). Explain and give </a:t>
            </a:r>
            <a:r>
              <a:rPr lang="en-US" dirty="0" smtClean="0"/>
              <a:t>examples from the text.</a:t>
            </a:r>
          </a:p>
          <a:p>
            <a:pPr marL="0" indent="0">
              <a:buNone/>
            </a:pPr>
            <a:r>
              <a:rPr lang="en-US" dirty="0" smtClean="0"/>
              <a:t>	Literal mean: she stuffs all her pets when they die.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also foreshadows the outcome of this story. The boys are </a:t>
            </a:r>
            <a:r>
              <a:rPr lang="en-US" dirty="0" err="1" smtClean="0"/>
              <a:t>seens</a:t>
            </a:r>
            <a:r>
              <a:rPr lang="en-US" dirty="0" smtClean="0"/>
              <a:t> as her 	pets and they will be stuffed as well.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dirty="0"/>
              <a:t>What do you think makes Billy’s tea taste strange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nl-NL" dirty="0"/>
              <a:t> C. </a:t>
            </a:r>
            <a:r>
              <a:rPr lang="nl-NL" dirty="0" err="1" smtClean="0"/>
              <a:t>Poison</a:t>
            </a:r>
            <a:endParaRPr lang="nl-NL" dirty="0" smtClean="0"/>
          </a:p>
          <a:p>
            <a:pPr marL="457200" indent="-457200">
              <a:buFont typeface="+mj-lt"/>
              <a:buAutoNum type="arabicPeriod" startAt="11"/>
            </a:pPr>
            <a:r>
              <a:rPr lang="en-US" dirty="0"/>
              <a:t>The point at which the reader can predict what will happen to Billy is when the landlady </a:t>
            </a:r>
            <a:r>
              <a:rPr lang="en-US" dirty="0" smtClean="0"/>
              <a:t>says: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Mulholland </a:t>
            </a:r>
            <a:r>
              <a:rPr lang="en-US" dirty="0"/>
              <a:t>and Temple haven’t left the Bed and Breakfast.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6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Question – Technical </a:t>
            </a:r>
            <a:r>
              <a:rPr lang="nl-NL" dirty="0" err="1" smtClean="0"/>
              <a:t>Elements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2"/>
            </a:pPr>
            <a:r>
              <a:rPr lang="en-US" dirty="0"/>
              <a:t>How is the climax of the story resolved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Readers can only assume that Billy will meet the same fate </a:t>
            </a:r>
            <a:r>
              <a:rPr lang="en-US" dirty="0" smtClean="0"/>
              <a:t>	as </a:t>
            </a:r>
            <a:r>
              <a:rPr lang="en-US" dirty="0"/>
              <a:t>Temple and Mulholland.</a:t>
            </a:r>
            <a:br>
              <a:rPr lang="en-US" dirty="0"/>
            </a:br>
            <a:endParaRPr lang="en-US" dirty="0" smtClean="0"/>
          </a:p>
          <a:p>
            <a:pPr marL="457200" indent="-457200">
              <a:buFont typeface="+mj-lt"/>
              <a:buAutoNum type="arabicPeriod" startAt="13"/>
            </a:pPr>
            <a:r>
              <a:rPr lang="en-US" dirty="0" smtClean="0"/>
              <a:t>Which </a:t>
            </a:r>
            <a:r>
              <a:rPr lang="en-US" dirty="0"/>
              <a:t>of these elements of “The Landlady” are realistic: the setting? The characters? The story events? Explain your answers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 elements are realistic except the Landlady and the events 	+ explanation.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9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Roller Coaster Diagram: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085975"/>
            <a:ext cx="7010400" cy="451485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78480" y="4907281"/>
            <a:ext cx="1082040" cy="307777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Exposition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107680" y="4785360"/>
            <a:ext cx="1112520" cy="307777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err="1" smtClean="0"/>
              <a:t>Denoument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0" y="225552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Exposition:</a:t>
            </a:r>
          </a:p>
          <a:p>
            <a:r>
              <a:rPr lang="en-US" dirty="0" smtClean="0"/>
              <a:t>Billy </a:t>
            </a:r>
            <a:r>
              <a:rPr lang="en-US" dirty="0"/>
              <a:t>Weaver had travelled down from London</a:t>
            </a:r>
            <a:br>
              <a:rPr lang="en-US" dirty="0"/>
            </a:b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9601200" y="2019331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Climax:</a:t>
            </a:r>
          </a:p>
          <a:p>
            <a:r>
              <a:rPr lang="en-US" dirty="0"/>
              <a:t>"Wait just a minute. Mul­holland . . Christopher Mulholland . . . wasn't that the name of the Eton schoolboy who was on a </a:t>
            </a:r>
            <a:r>
              <a:rPr lang="en-US" dirty="0" err="1"/>
              <a:t>wal­king­tour</a:t>
            </a:r>
            <a:r>
              <a:rPr lang="en-US" dirty="0"/>
              <a:t> through the West Country, and then all of a sudden . </a:t>
            </a:r>
            <a:r>
              <a:rPr lang="nl-NL" dirty="0" smtClean="0"/>
              <a:t>“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0" y="463296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Inciting</a:t>
            </a:r>
            <a:r>
              <a:rPr lang="nl-NL" b="1" dirty="0" smtClean="0"/>
              <a:t> Incident:</a:t>
            </a:r>
          </a:p>
          <a:p>
            <a:r>
              <a:rPr lang="en-US" dirty="0"/>
              <a:t>Suddenly, in a downstairs window that was brilliantly illuminated by a street lamp not six yards </a:t>
            </a:r>
            <a:r>
              <a:rPr lang="en-US" dirty="0" smtClean="0"/>
              <a:t>away..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9601200" y="4893218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/>
              <a:t>Denouement</a:t>
            </a:r>
            <a:r>
              <a:rPr lang="nl-NL" b="1" dirty="0" smtClean="0"/>
              <a:t>:</a:t>
            </a:r>
            <a:endParaRPr lang="nl-NL" dirty="0"/>
          </a:p>
          <a:p>
            <a:r>
              <a:rPr lang="en-US" dirty="0"/>
              <a:t>“I stuff </a:t>
            </a:r>
            <a:r>
              <a:rPr lang="en-US" i="1" dirty="0"/>
              <a:t>all </a:t>
            </a:r>
            <a:r>
              <a:rPr lang="en-US" dirty="0"/>
              <a:t>my little pets myself when they pass away.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No, my dear,” she said. “Only you.”</a:t>
            </a:r>
            <a:br>
              <a:rPr lang="en-US" dirty="0"/>
            </a:b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562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271</TotalTime>
  <Words>455</Words>
  <Application>Microsoft Office PowerPoint</Application>
  <PresentationFormat>Breedbeeld</PresentationFormat>
  <Paragraphs>92</Paragraphs>
  <Slides>12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Berlijn</vt:lpstr>
      <vt:lpstr>The Landlady</vt:lpstr>
      <vt:lpstr>First response:</vt:lpstr>
      <vt:lpstr>Any similarities with certain European folk tales?</vt:lpstr>
      <vt:lpstr>Questions – Reading Comprehension:</vt:lpstr>
      <vt:lpstr>Questions – Reading Comprehension:</vt:lpstr>
      <vt:lpstr>Questions – Reading Comprehension:</vt:lpstr>
      <vt:lpstr>Questions – Reading Comprehension:</vt:lpstr>
      <vt:lpstr>Question – Technical Elements:</vt:lpstr>
      <vt:lpstr>Roller Coaster Diagram:</vt:lpstr>
      <vt:lpstr>Question – Technical Elements:</vt:lpstr>
      <vt:lpstr>Vocabulary:</vt:lpstr>
      <vt:lpstr>Vocabulary:</vt:lpstr>
    </vt:vector>
  </TitlesOfParts>
  <Company>Ons Middelbaar Onderwijs (OMO)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Landlady</dc:title>
  <dc:creator>Administrator</dc:creator>
  <cp:lastModifiedBy>Administrator</cp:lastModifiedBy>
  <cp:revision>23</cp:revision>
  <dcterms:created xsi:type="dcterms:W3CDTF">2015-09-29T08:07:30Z</dcterms:created>
  <dcterms:modified xsi:type="dcterms:W3CDTF">2015-10-01T07:27:49Z</dcterms:modified>
</cp:coreProperties>
</file>