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handoutMasterIdLst>
    <p:handoutMasterId r:id="rId14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25" autoAdjust="0"/>
  </p:normalViewPr>
  <p:slideViewPr>
    <p:cSldViewPr snapToGrid="0">
      <p:cViewPr varScale="1">
        <p:scale>
          <a:sx n="64" d="100"/>
          <a:sy n="64" d="100"/>
        </p:scale>
        <p:origin x="748" y="6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422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jors Meeuws" userId="86b3687c-1c71-4061-ba35-669f5ac613cb" providerId="ADAL" clId="{09794CCC-82BD-4CC0-809E-8D6C3BE40C64}"/>
    <pc:docChg chg="modSld">
      <pc:chgData name="Sjors Meeuws" userId="86b3687c-1c71-4061-ba35-669f5ac613cb" providerId="ADAL" clId="{09794CCC-82BD-4CC0-809E-8D6C3BE40C64}" dt="2022-10-05T10:22:26.315" v="67" actId="20577"/>
      <pc:docMkLst>
        <pc:docMk/>
      </pc:docMkLst>
      <pc:sldChg chg="modSp mod">
        <pc:chgData name="Sjors Meeuws" userId="86b3687c-1c71-4061-ba35-669f5ac613cb" providerId="ADAL" clId="{09794CCC-82BD-4CC0-809E-8D6C3BE40C64}" dt="2022-10-05T10:22:26.315" v="67" actId="20577"/>
        <pc:sldMkLst>
          <pc:docMk/>
          <pc:sldMk cId="1639847488" sldId="263"/>
        </pc:sldMkLst>
        <pc:graphicFrameChg chg="modGraphic">
          <ac:chgData name="Sjors Meeuws" userId="86b3687c-1c71-4061-ba35-669f5ac613cb" providerId="ADAL" clId="{09794CCC-82BD-4CC0-809E-8D6C3BE40C64}" dt="2022-10-05T10:22:26.315" v="67" actId="20577"/>
          <ac:graphicFrameMkLst>
            <pc:docMk/>
            <pc:sldMk cId="1639847488" sldId="263"/>
            <ac:graphicFrameMk id="5" creationId="{D1A22671-83EF-3302-2303-96708799FAF3}"/>
          </ac:graphicFrameMkLst>
        </pc:graphicFrameChg>
      </pc:sldChg>
      <pc:sldChg chg="modSp mod">
        <pc:chgData name="Sjors Meeuws" userId="86b3687c-1c71-4061-ba35-669f5ac613cb" providerId="ADAL" clId="{09794CCC-82BD-4CC0-809E-8D6C3BE40C64}" dt="2022-10-05T10:21:14.112" v="33" actId="20577"/>
        <pc:sldMkLst>
          <pc:docMk/>
          <pc:sldMk cId="2374349709" sldId="264"/>
        </pc:sldMkLst>
        <pc:graphicFrameChg chg="modGraphic">
          <ac:chgData name="Sjors Meeuws" userId="86b3687c-1c71-4061-ba35-669f5ac613cb" providerId="ADAL" clId="{09794CCC-82BD-4CC0-809E-8D6C3BE40C64}" dt="2022-10-05T10:21:14.112" v="33" actId="20577"/>
          <ac:graphicFrameMkLst>
            <pc:docMk/>
            <pc:sldMk cId="2374349709" sldId="264"/>
            <ac:graphicFrameMk id="5" creationId="{D1A22671-83EF-3302-2303-96708799FAF3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B14C365-8EA9-488D-ABC0-36567FCB77C5}" type="datetime1">
              <a:rPr lang="nl-NL" smtClean="0"/>
              <a:t>5-10-2022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23CDBB5-5B4A-4483-935D-A73935186B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80165F6-8298-4ED5-B817-AD85207BD51C}" type="datetime1">
              <a:rPr lang="nl-NL" noProof="0" smtClean="0"/>
              <a:t>5-10-2022</a:t>
            </a:fld>
            <a:endParaRPr lang="nl-NL" noProof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7CCE34D-CFF1-4FFE-815B-D050E7ED2DFD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93B6192-14A9-4AA8-8398-01C50A43273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76C5FD17-BF5B-48E8-A0EE-6C5C3338004F}" type="datetime1">
              <a:rPr lang="nl-NL" smtClean="0"/>
              <a:t>5-10-2022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nl-NL" sz="4800" noProof="0"/>
              <a:t>3D-float</a:t>
            </a:r>
          </a:p>
        </p:txBody>
      </p:sp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grpSp>
        <p:nvGrpSpPr>
          <p:cNvPr id="9" name="Groe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Vrije vorm: Shape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11" name="Ova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</p:grp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99413" y="3568700"/>
            <a:ext cx="3565524" cy="1731963"/>
          </a:xfrm>
        </p:spPr>
        <p:txBody>
          <a:bodyPr rtlCol="0"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Inhoud 3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ep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Vrije v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36" name="Vrije vorm: Vorm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nl-NL" noProof="0">
                <a:solidFill>
                  <a:schemeClr val="tx1"/>
                </a:solidFill>
              </a:endParaRPr>
            </a:p>
          </p:txBody>
        </p:sp>
        <p:sp>
          <p:nvSpPr>
            <p:cNvPr id="37" name="Ova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38" name="Ova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</p:grpSp>
      <p:sp>
        <p:nvSpPr>
          <p:cNvPr id="19" name="Vrije v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25" name="Ovaal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nl-NL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nl-NL" noProof="0"/>
              <a:t>Klik om de titelstijl van het model te bewerken</a:t>
            </a:r>
          </a:p>
        </p:txBody>
      </p:sp>
      <p:sp>
        <p:nvSpPr>
          <p:cNvPr id="16" name="Tijdelijke aanduiding voor tekst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50864" y="1731375"/>
            <a:ext cx="356393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te bewerken</a:t>
            </a:r>
          </a:p>
        </p:txBody>
      </p:sp>
      <p:sp>
        <p:nvSpPr>
          <p:cNvPr id="17" name="Tijdelijke aanduiding voor inhoud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9476" y="2432304"/>
            <a:ext cx="3563936" cy="3515555"/>
          </a:xfrm>
        </p:spPr>
        <p:txBody>
          <a:bodyPr rtlCol="0"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22" name="Tijdelijke aanduiding voor tekst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nl-NL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nl-NL" noProof="0"/>
              <a:t>Klik om te bewerken</a:t>
            </a:r>
          </a:p>
        </p:txBody>
      </p:sp>
      <p:sp>
        <p:nvSpPr>
          <p:cNvPr id="23" name="Tijdelijke aanduiding voor inhoud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341573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18" name="Tijdelijke aanduiding voor tekst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nl-NL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nl-NL" noProof="0"/>
              <a:t>Klik om te BEWERKEN</a:t>
            </a:r>
          </a:p>
        </p:txBody>
      </p:sp>
      <p:sp>
        <p:nvSpPr>
          <p:cNvPr id="21" name="Tijdelijke aanduiding voor inhoud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8139659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amenvat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el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1" name="Subtitel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nl-NL" noProof="0">
                <a:solidFill>
                  <a:schemeClr val="tx1">
                    <a:alpha val="60000"/>
                  </a:schemeClr>
                </a:solidFill>
              </a:rPr>
              <a:t>Klikken om de ondertitelstijl van het model te bewerken</a:t>
            </a:r>
          </a:p>
        </p:txBody>
      </p:sp>
      <p:sp>
        <p:nvSpPr>
          <p:cNvPr id="40" name="Tijdelijke aanduiding voor afbeelding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2" name="Tijdelijke aanduiding voor afbeelding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grpSp>
        <p:nvGrpSpPr>
          <p:cNvPr id="43" name="Groep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Vrije vorm: Vorm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nl-NL" noProof="0">
                <a:solidFill>
                  <a:schemeClr val="tx1"/>
                </a:solidFill>
              </a:endParaRPr>
            </a:p>
          </p:txBody>
        </p:sp>
        <p:sp>
          <p:nvSpPr>
            <p:cNvPr id="45" name="Ova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46" name="Vrije vorm: Shap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nl-NL" noProof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ep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Vrije vorm: Shape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21" name="Ova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</p:grp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7" name="Ova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59149" y="389840"/>
            <a:ext cx="8281987" cy="2954655"/>
          </a:xfrm>
        </p:spPr>
        <p:txBody>
          <a:bodyPr rtlCol="0"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59149" y="3536951"/>
            <a:ext cx="8281989" cy="2555874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9" name="Vrije v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25" name="Ova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grpSp>
        <p:nvGrpSpPr>
          <p:cNvPr id="34" name="Groe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Vrije v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36" name="Vrije vorm: Vorm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nl-NL" noProof="0">
                <a:solidFill>
                  <a:schemeClr val="tx1"/>
                </a:solidFill>
              </a:endParaRPr>
            </a:p>
          </p:txBody>
        </p:sp>
        <p:sp>
          <p:nvSpPr>
            <p:cNvPr id="37" name="Ova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38" name="Ova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Vrije v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21" name="Ova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549275"/>
            <a:ext cx="11090274" cy="1332000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50862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5538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Vrije v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12" name="Ova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549275"/>
            <a:ext cx="11090275" cy="984885"/>
          </a:xfrm>
        </p:spPr>
        <p:txBody>
          <a:bodyPr rtlCol="0"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5775" y="1750060"/>
            <a:ext cx="7345362" cy="4342765"/>
          </a:xfr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50863" y="1750060"/>
            <a:ext cx="3565525" cy="4342765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rtlCol="0" anchor="b" anchorCtr="0">
            <a:noAutofit/>
          </a:bodyPr>
          <a:lstStyle>
            <a:lvl1pPr>
              <a:defRPr/>
            </a:lvl1pPr>
          </a:lstStyle>
          <a:p>
            <a:pPr rtl="0"/>
            <a:r>
              <a:rPr lang="nl-NL" noProof="0"/>
              <a:t>Klik om titel toe te voegen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rtlCol="0" anchor="t" anchorCtr="0">
            <a:noAutofit/>
          </a:bodyPr>
          <a:lstStyle>
            <a:lvl1pPr>
              <a:buNone/>
              <a:defRPr/>
            </a:lvl1pPr>
          </a:lstStyle>
          <a:p>
            <a:pPr rtl="0">
              <a:lnSpc>
                <a:spcPct val="120000"/>
              </a:lnSpc>
            </a:pPr>
            <a:r>
              <a:rPr lang="nl-NL" sz="1600" noProof="0"/>
              <a:t>Klik om tekst toe te voegen</a:t>
            </a:r>
          </a:p>
        </p:txBody>
      </p:sp>
      <p:sp>
        <p:nvSpPr>
          <p:cNvPr id="17" name="Tijdelijke aanduiding voor afbeelding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2" name="Tijdelijke aanduiding voor afbeelding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5" name="Tijdelijke aanduiding voor afbeelding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grpSp>
        <p:nvGrpSpPr>
          <p:cNvPr id="10" name="Groep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Vrije vorm: Shape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12" name="Ova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lei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2" name="Tijdelijke aanduiding voor afbeelding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8" name="Tijdelijke aanduiding voor afbeelding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9" name="Tijdelijke aanduiding voor afbeelding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0" name="Tijdelijke aanduiding voor afbeelding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1" name="Tijdelijke aanduiding voor inhoud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e-ei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 rtlCol="0"/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>
            <a:lvl1pPr>
              <a:defRPr sz="64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6" name="Subtitel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nl-NL" noProof="0">
                <a:solidFill>
                  <a:schemeClr val="tx1">
                    <a:alpha val="60000"/>
                  </a:schemeClr>
                </a:solidFill>
              </a:rPr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e-ei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6" name="Subtitel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 rtlCol="0"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pPr rtl="0"/>
            <a:r>
              <a:rPr lang="nl-NL" noProof="0" dirty="0">
                <a:solidFill>
                  <a:schemeClr val="tx1">
                    <a:alpha val="60000"/>
                  </a:schemeClr>
                </a:solidFill>
              </a:rPr>
              <a:t>a</a:t>
            </a: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rtlCol="0"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Grafiektabel tijdlij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Vrije v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nl-NL" noProof="0">
                <a:solidFill>
                  <a:schemeClr val="tx1"/>
                </a:solidFill>
              </a:endParaRPr>
            </a:p>
          </p:txBody>
        </p:sp>
        <p:sp>
          <p:nvSpPr>
            <p:cNvPr id="14" name="Ova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15" name="Ova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16" name="Vrije vorm: Vorm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nl-NL" noProof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nl-NL" dirty="0"/>
            </a:lvl1pPr>
          </a:lstStyle>
          <a:p>
            <a:pPr lvl="0" rtl="0">
              <a:lnSpc>
                <a:spcPct val="100000"/>
              </a:lnSpc>
            </a:pPr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113199"/>
            <a:ext cx="11090274" cy="3979625"/>
          </a:xfrm>
        </p:spPr>
        <p:txBody>
          <a:bodyPr rtlCol="0">
            <a:no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rtlCol="0" anchor="b" anchorCtr="0">
            <a:no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Vrije vorm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10" name="Vrije vorm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11" name="Vrije vorm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</p:grpSp>
      <p:sp>
        <p:nvSpPr>
          <p:cNvPr id="12" name="Ovaal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17" name="Tijdelijke aanduiding voor inhoud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50863" y="4097338"/>
            <a:ext cx="3565524" cy="2351087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15" name="Tijdelijke aanduiding voor afbeelding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34" name="Ovaal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40" name="Titel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 rtlCol="0">
            <a:noAutofit/>
          </a:bodyPr>
          <a:lstStyle/>
          <a:p>
            <a:pPr rtl="0"/>
            <a:r>
              <a:rPr lang="nl-NL" noProof="0"/>
              <a:t>Team</a:t>
            </a:r>
          </a:p>
        </p:txBody>
      </p:sp>
      <p:grpSp>
        <p:nvGrpSpPr>
          <p:cNvPr id="51" name="Groep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Vrije vorm: Shape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53" name="Vrije vorm: Vorm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nl-NL" noProof="0">
                <a:solidFill>
                  <a:schemeClr val="tx1"/>
                </a:solidFill>
              </a:endParaRPr>
            </a:p>
          </p:txBody>
        </p:sp>
        <p:sp>
          <p:nvSpPr>
            <p:cNvPr id="54" name="Ovaal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nl-NL" noProof="0"/>
            </a:p>
          </p:txBody>
        </p:sp>
      </p:grpSp>
      <p:sp>
        <p:nvSpPr>
          <p:cNvPr id="56" name="Tijdelijke aanduiding voor afbeelding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57" name="Tijdelijke aanduiding voor afbeelding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58" name="Tijdelijke aanduiding voor afbeelding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59" name="Tijdelijke aanduiding voor afbeelding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63" name="Tijdelijke aanduiding voor tekst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1" name="Tijdelijke aanduiding voor tekst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5" name="Tijdelijke aanduiding voor tekst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4" name="Tijdelijke aanduiding voor tekst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7" name="Tijdelijke aanduiding voor tekst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6" name="Tijdelijke aanduiding voor tekst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9" name="Tijdelijke aanduiding voor tekst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8" name="Tijdelijke aanduiding voor tekst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Inhoud 2 kolom (vergelijkingsd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nl-NL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50864" y="1731375"/>
            <a:ext cx="543718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63" y="2427370"/>
            <a:ext cx="5429114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nl-NL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212023" y="2427370"/>
            <a:ext cx="5436391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 rtl="0">
              <a:lnSpc>
                <a:spcPct val="100000"/>
              </a:lnSpc>
            </a:pPr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fld id="{DBA1B0FB-D917-4C8C-928F-313BD683BF39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nl-NL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9414" y="1051551"/>
            <a:ext cx="3565524" cy="2384898"/>
          </a:xfrm>
        </p:spPr>
        <p:txBody>
          <a:bodyPr rtlCol="0" anchor="b" anchorCtr="0">
            <a:normAutofit/>
          </a:bodyPr>
          <a:lstStyle/>
          <a:p>
            <a:pPr rtl="0"/>
            <a:r>
              <a:rPr lang="nl-NL" sz="4000" dirty="0"/>
              <a:t>Der / Die / Das</a:t>
            </a:r>
            <a:br>
              <a:rPr lang="nl-NL" sz="4000" dirty="0"/>
            </a:br>
            <a:r>
              <a:rPr lang="nl-NL" sz="4000" dirty="0"/>
              <a:t>M / V / O</a:t>
            </a:r>
          </a:p>
        </p:txBody>
      </p:sp>
      <p:pic>
        <p:nvPicPr>
          <p:cNvPr id="14" name="Tijdelijke aanduiding voor afbeelding 13" descr="Digitale achtergrond gegevenspunten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3" name="Subtitel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 rtlCol="0">
            <a:normAutofit/>
          </a:bodyPr>
          <a:lstStyle/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69B753-C5B7-FDC2-BB42-F6F0FBBD5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 / V / O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33684F3-694C-F37F-E727-AE3389A5E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dinsdag 2 februari 20XX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1D59EB-641C-5B03-A172-FDE9826D0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het Duits zijn alle zelfstandige naamwoorden mannelijk, vrouwelijk of onzijdig. Welk vorm het woord is, bepaald welk lidwoord gebruikt wordt. </a:t>
            </a:r>
          </a:p>
          <a:p>
            <a:r>
              <a:rPr lang="nl-NL" dirty="0"/>
              <a:t>Zie Tabel: </a:t>
            </a:r>
          </a:p>
          <a:p>
            <a:r>
              <a:rPr lang="nl-NL" dirty="0"/>
              <a:t>Zelfstandige naamwoorden in het meervoud zijn altijd die. </a:t>
            </a:r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FEB4E39B-DD0B-BF8B-6B6E-C61ED2A5981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BE3794C1-D8A6-8CDF-B726-0349071DA3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3C4D7728-9FAA-B4DD-A73F-54520C2167C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793D471-F7D5-C823-B0E6-ABA8A47C9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/>
              <a:t>Voorbeeld van voettekst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4B3E005-F957-B2DD-1A73-B8BE37FD3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BA1B0FB-D917-4C8C-928F-313BD683BF39}" type="slidenum">
              <a:rPr lang="nl-NL" noProof="0" smtClean="0"/>
              <a:t>2</a:t>
            </a:fld>
            <a:endParaRPr lang="nl-NL" noProof="0"/>
          </a:p>
        </p:txBody>
      </p:sp>
      <p:graphicFrame>
        <p:nvGraphicFramePr>
          <p:cNvPr id="10" name="Tabel 10">
            <a:extLst>
              <a:ext uri="{FF2B5EF4-FFF2-40B4-BE49-F238E27FC236}">
                <a16:creationId xmlns:a16="http://schemas.microsoft.com/office/drawing/2014/main" id="{4EAA279B-A298-0AD9-23C5-F964F59C1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562731"/>
              </p:ext>
            </p:extLst>
          </p:nvPr>
        </p:nvGraphicFramePr>
        <p:xfrm>
          <a:off x="4011614" y="3105771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6622579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1267706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569915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252114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Mannelijk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Vrouwelijk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Onzijdig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Meervoud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224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045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896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3E441B-9A9D-68BB-8DBD-1104C6EC1D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Stap 1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83B168C-D6CA-9A0F-B3B7-D4083B1002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58CCE67-EFE7-F80E-34F4-50B9A66281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2166178"/>
          </a:xfrm>
        </p:spPr>
        <p:txBody>
          <a:bodyPr>
            <a:noAutofit/>
          </a:bodyPr>
          <a:lstStyle/>
          <a:p>
            <a:r>
              <a:rPr lang="nl-NL" dirty="0"/>
              <a:t>Om te controleren of een woord M/V/O is volg je het stappenplan.</a:t>
            </a:r>
          </a:p>
          <a:p>
            <a:r>
              <a:rPr lang="nl-NL" dirty="0"/>
              <a:t>Controleer eerst of het woord eindigt op –</a:t>
            </a:r>
            <a:r>
              <a:rPr lang="nl-NL" dirty="0" err="1"/>
              <a:t>chen</a:t>
            </a:r>
            <a:r>
              <a:rPr lang="nl-NL" dirty="0"/>
              <a:t> of –</a:t>
            </a:r>
            <a:r>
              <a:rPr lang="nl-NL" dirty="0" err="1"/>
              <a:t>lein</a:t>
            </a:r>
            <a:r>
              <a:rPr lang="nl-NL" dirty="0"/>
              <a:t> 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D1A22671-83EF-3302-2303-96708799F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631257"/>
              </p:ext>
            </p:extLst>
          </p:nvPr>
        </p:nvGraphicFramePr>
        <p:xfrm>
          <a:off x="0" y="2588222"/>
          <a:ext cx="748416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458">
                  <a:extLst>
                    <a:ext uri="{9D8B030D-6E8A-4147-A177-3AD203B41FA5}">
                      <a16:colId xmlns:a16="http://schemas.microsoft.com/office/drawing/2014/main" val="3469326181"/>
                    </a:ext>
                  </a:extLst>
                </a:gridCol>
                <a:gridCol w="6363707">
                  <a:extLst>
                    <a:ext uri="{9D8B030D-6E8A-4147-A177-3AD203B41FA5}">
                      <a16:colId xmlns:a16="http://schemas.microsoft.com/office/drawing/2014/main" val="3479781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Uitvoering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280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Eindigt het woord op –</a:t>
                      </a:r>
                      <a:r>
                        <a:rPr lang="nl-NL" dirty="0" err="1"/>
                        <a:t>chen</a:t>
                      </a:r>
                      <a:r>
                        <a:rPr lang="nl-NL" dirty="0"/>
                        <a:t> of –</a:t>
                      </a:r>
                      <a:r>
                        <a:rPr lang="nl-NL" dirty="0" err="1"/>
                        <a:t>lein</a:t>
                      </a:r>
                      <a:r>
                        <a:rPr lang="nl-NL" dirty="0"/>
                        <a:t> = 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052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683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515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36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968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118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426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3E441B-9A9D-68BB-8DBD-1104C6EC1D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Stap 2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83B168C-D6CA-9A0F-B3B7-D4083B1002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58CCE67-EFE7-F80E-34F4-50B9A66281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3170030"/>
          </a:xfrm>
        </p:spPr>
        <p:txBody>
          <a:bodyPr>
            <a:normAutofit fontScale="92500"/>
          </a:bodyPr>
          <a:lstStyle/>
          <a:p>
            <a:r>
              <a:rPr lang="nl-NL" dirty="0"/>
              <a:t>Om te controleren of een woord M/V/O is volg je het stappenplan.</a:t>
            </a:r>
          </a:p>
          <a:p>
            <a:r>
              <a:rPr lang="nl-NL" dirty="0"/>
              <a:t>Gaat het om een mannelijk persoon of om beroepen is het woord mannelijk.</a:t>
            </a:r>
          </a:p>
          <a:p>
            <a:r>
              <a:rPr lang="nl-NL" dirty="0"/>
              <a:t>Gaat het om een vrouwelijk persoon of om beroepen die eindigen op –in = V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D1A22671-83EF-3302-2303-96708799F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045724"/>
              </p:ext>
            </p:extLst>
          </p:nvPr>
        </p:nvGraphicFramePr>
        <p:xfrm>
          <a:off x="0" y="2588222"/>
          <a:ext cx="748416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458">
                  <a:extLst>
                    <a:ext uri="{9D8B030D-6E8A-4147-A177-3AD203B41FA5}">
                      <a16:colId xmlns:a16="http://schemas.microsoft.com/office/drawing/2014/main" val="3469326181"/>
                    </a:ext>
                  </a:extLst>
                </a:gridCol>
                <a:gridCol w="6363707">
                  <a:extLst>
                    <a:ext uri="{9D8B030D-6E8A-4147-A177-3AD203B41FA5}">
                      <a16:colId xmlns:a16="http://schemas.microsoft.com/office/drawing/2014/main" val="3479781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Uitvoering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280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Eindigt het woord op –</a:t>
                      </a:r>
                      <a:r>
                        <a:rPr lang="nl-NL" dirty="0" err="1"/>
                        <a:t>chen</a:t>
                      </a:r>
                      <a:r>
                        <a:rPr lang="nl-NL" dirty="0"/>
                        <a:t> of –</a:t>
                      </a:r>
                      <a:r>
                        <a:rPr lang="nl-NL" dirty="0" err="1"/>
                        <a:t>lein</a:t>
                      </a:r>
                      <a:r>
                        <a:rPr lang="nl-NL" dirty="0"/>
                        <a:t> = 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052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Mannelijke personen of beroepen = M </a:t>
                      </a:r>
                    </a:p>
                    <a:p>
                      <a:r>
                        <a:rPr lang="nl-NL" dirty="0"/>
                        <a:t>Vrouwelijke personen of beroepen die eindigen op –in =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683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515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36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968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118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194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3E441B-9A9D-68BB-8DBD-1104C6EC1D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Stap 3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83B168C-D6CA-9A0F-B3B7-D4083B1002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58CCE67-EFE7-F80E-34F4-50B9A66281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3170030"/>
          </a:xfrm>
        </p:spPr>
        <p:txBody>
          <a:bodyPr>
            <a:normAutofit/>
          </a:bodyPr>
          <a:lstStyle/>
          <a:p>
            <a:r>
              <a:rPr lang="nl-NL" dirty="0"/>
              <a:t>Om te controleren of een woord M/V/O is volg je het stappenplan.</a:t>
            </a:r>
          </a:p>
          <a:p>
            <a:r>
              <a:rPr lang="nl-NL" dirty="0"/>
              <a:t>Eindigt het woord op –heit, -</a:t>
            </a:r>
            <a:r>
              <a:rPr lang="nl-NL" dirty="0" err="1"/>
              <a:t>keit</a:t>
            </a:r>
            <a:r>
              <a:rPr lang="nl-NL" dirty="0"/>
              <a:t>, - schaft, -</a:t>
            </a:r>
            <a:r>
              <a:rPr lang="nl-NL" dirty="0" err="1"/>
              <a:t>ung</a:t>
            </a:r>
            <a:r>
              <a:rPr lang="nl-NL" dirty="0"/>
              <a:t>, -ei, -ik, -ion, -</a:t>
            </a:r>
            <a:r>
              <a:rPr lang="nl-NL" dirty="0" err="1"/>
              <a:t>tät</a:t>
            </a:r>
            <a:r>
              <a:rPr lang="nl-NL" dirty="0"/>
              <a:t>, -</a:t>
            </a:r>
            <a:r>
              <a:rPr lang="nl-NL" dirty="0" err="1"/>
              <a:t>ur</a:t>
            </a:r>
            <a:r>
              <a:rPr lang="nl-NL" dirty="0"/>
              <a:t> dan is het woord vrouwelijk.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D1A22671-83EF-3302-2303-96708799F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917637"/>
              </p:ext>
            </p:extLst>
          </p:nvPr>
        </p:nvGraphicFramePr>
        <p:xfrm>
          <a:off x="0" y="2588222"/>
          <a:ext cx="748416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458">
                  <a:extLst>
                    <a:ext uri="{9D8B030D-6E8A-4147-A177-3AD203B41FA5}">
                      <a16:colId xmlns:a16="http://schemas.microsoft.com/office/drawing/2014/main" val="3469326181"/>
                    </a:ext>
                  </a:extLst>
                </a:gridCol>
                <a:gridCol w="6363707">
                  <a:extLst>
                    <a:ext uri="{9D8B030D-6E8A-4147-A177-3AD203B41FA5}">
                      <a16:colId xmlns:a16="http://schemas.microsoft.com/office/drawing/2014/main" val="3479781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Uitvoering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280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Eindigt het woord op –</a:t>
                      </a:r>
                      <a:r>
                        <a:rPr lang="nl-NL" dirty="0" err="1"/>
                        <a:t>chen</a:t>
                      </a:r>
                      <a:r>
                        <a:rPr lang="nl-NL" dirty="0"/>
                        <a:t> of –</a:t>
                      </a:r>
                      <a:r>
                        <a:rPr lang="nl-NL" dirty="0" err="1"/>
                        <a:t>lein</a:t>
                      </a:r>
                      <a:r>
                        <a:rPr lang="nl-NL" dirty="0"/>
                        <a:t> = 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052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Mannelijke personen of beroepen = M </a:t>
                      </a:r>
                    </a:p>
                    <a:p>
                      <a:r>
                        <a:rPr lang="nl-NL" dirty="0"/>
                        <a:t>Vrouwelijke personen of beroepen die eindigen op –in =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683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Eindigt het woord op –heit, -</a:t>
                      </a:r>
                      <a:r>
                        <a:rPr lang="nl-NL" dirty="0" err="1"/>
                        <a:t>keit</a:t>
                      </a:r>
                      <a:r>
                        <a:rPr lang="nl-NL" dirty="0"/>
                        <a:t>, - schaft, -</a:t>
                      </a:r>
                      <a:r>
                        <a:rPr lang="nl-NL" dirty="0" err="1"/>
                        <a:t>ung</a:t>
                      </a:r>
                      <a:r>
                        <a:rPr lang="nl-NL" dirty="0"/>
                        <a:t>, -ei, -ik, -ion, -</a:t>
                      </a:r>
                      <a:r>
                        <a:rPr lang="nl-NL" dirty="0" err="1"/>
                        <a:t>tät</a:t>
                      </a:r>
                      <a:r>
                        <a:rPr lang="nl-NL" dirty="0"/>
                        <a:t>, -</a:t>
                      </a:r>
                      <a:r>
                        <a:rPr lang="nl-NL" dirty="0" err="1"/>
                        <a:t>ur</a:t>
                      </a:r>
                      <a:r>
                        <a:rPr lang="nl-NL" dirty="0"/>
                        <a:t>  =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515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36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968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118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72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3E441B-9A9D-68BB-8DBD-1104C6EC1D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Stap 4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83B168C-D6CA-9A0F-B3B7-D4083B1002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58CCE67-EFE7-F80E-34F4-50B9A66281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3170030"/>
          </a:xfrm>
        </p:spPr>
        <p:txBody>
          <a:bodyPr>
            <a:normAutofit fontScale="92500"/>
          </a:bodyPr>
          <a:lstStyle/>
          <a:p>
            <a:r>
              <a:rPr lang="nl-NL" dirty="0"/>
              <a:t>Om te controleren of een woord M/V/O is volg je het stappenplan.</a:t>
            </a:r>
          </a:p>
          <a:p>
            <a:r>
              <a:rPr lang="nl-NL" dirty="0"/>
              <a:t>Eindigt het woord op –e is het woord vaak vrouwelijk.</a:t>
            </a:r>
          </a:p>
          <a:p>
            <a:r>
              <a:rPr lang="nl-NL" dirty="0"/>
              <a:t>Uitzonderingen: das Ende, der Name, das </a:t>
            </a:r>
            <a:r>
              <a:rPr lang="nl-NL" dirty="0" err="1"/>
              <a:t>Gebäude</a:t>
            </a:r>
            <a:r>
              <a:rPr lang="nl-NL" dirty="0"/>
              <a:t> en alle personen die eindigen op e zijn mannelijk.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D1A22671-83EF-3302-2303-96708799F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78780"/>
              </p:ext>
            </p:extLst>
          </p:nvPr>
        </p:nvGraphicFramePr>
        <p:xfrm>
          <a:off x="0" y="2588222"/>
          <a:ext cx="748416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458">
                  <a:extLst>
                    <a:ext uri="{9D8B030D-6E8A-4147-A177-3AD203B41FA5}">
                      <a16:colId xmlns:a16="http://schemas.microsoft.com/office/drawing/2014/main" val="3469326181"/>
                    </a:ext>
                  </a:extLst>
                </a:gridCol>
                <a:gridCol w="6363707">
                  <a:extLst>
                    <a:ext uri="{9D8B030D-6E8A-4147-A177-3AD203B41FA5}">
                      <a16:colId xmlns:a16="http://schemas.microsoft.com/office/drawing/2014/main" val="3479781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Uitvoering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280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Eindigt het woord op –</a:t>
                      </a:r>
                      <a:r>
                        <a:rPr lang="nl-NL" dirty="0" err="1"/>
                        <a:t>chen</a:t>
                      </a:r>
                      <a:r>
                        <a:rPr lang="nl-NL" dirty="0"/>
                        <a:t> of –</a:t>
                      </a:r>
                      <a:r>
                        <a:rPr lang="nl-NL" dirty="0" err="1"/>
                        <a:t>lein</a:t>
                      </a:r>
                      <a:r>
                        <a:rPr lang="nl-NL" dirty="0"/>
                        <a:t> = 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052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Mannelijke personen of beroepen = M </a:t>
                      </a:r>
                    </a:p>
                    <a:p>
                      <a:r>
                        <a:rPr lang="nl-NL" dirty="0"/>
                        <a:t>Vrouwelijke personen of beroepen die eindigen op –in =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683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Eindigt het woord op –heit, -</a:t>
                      </a:r>
                      <a:r>
                        <a:rPr lang="nl-NL" dirty="0" err="1"/>
                        <a:t>keit</a:t>
                      </a:r>
                      <a:r>
                        <a:rPr lang="nl-NL" dirty="0"/>
                        <a:t>, - schaft, -</a:t>
                      </a:r>
                      <a:r>
                        <a:rPr lang="nl-NL" dirty="0" err="1"/>
                        <a:t>ung</a:t>
                      </a:r>
                      <a:r>
                        <a:rPr lang="nl-NL" dirty="0"/>
                        <a:t>, -ei, -ik, -ion, -</a:t>
                      </a:r>
                      <a:r>
                        <a:rPr lang="nl-NL" dirty="0" err="1"/>
                        <a:t>tät</a:t>
                      </a:r>
                      <a:r>
                        <a:rPr lang="nl-NL" dirty="0"/>
                        <a:t>, -</a:t>
                      </a:r>
                      <a:r>
                        <a:rPr lang="nl-NL" dirty="0" err="1"/>
                        <a:t>ur</a:t>
                      </a:r>
                      <a:r>
                        <a:rPr lang="nl-NL" dirty="0"/>
                        <a:t>  =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515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Eindigt het woord op –e = vaak V (zie uitzonderingen)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36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968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118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98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3E441B-9A9D-68BB-8DBD-1104C6EC1D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Stap 5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83B168C-D6CA-9A0F-B3B7-D4083B1002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58CCE67-EFE7-F80E-34F4-50B9A66281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3170030"/>
          </a:xfrm>
        </p:spPr>
        <p:txBody>
          <a:bodyPr>
            <a:normAutofit/>
          </a:bodyPr>
          <a:lstStyle/>
          <a:p>
            <a:r>
              <a:rPr lang="nl-NL" dirty="0"/>
              <a:t>Om te controleren of een woord M/V/O is volg je het stappenplan.</a:t>
            </a:r>
          </a:p>
          <a:p>
            <a:r>
              <a:rPr lang="nl-NL" dirty="0"/>
              <a:t>Gaat het om seizoenen, windrichtingen, dagen, maanden en natuurverschijnselen is het woord mannelijk. 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D1A22671-83EF-3302-2303-96708799F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40857"/>
              </p:ext>
            </p:extLst>
          </p:nvPr>
        </p:nvGraphicFramePr>
        <p:xfrm>
          <a:off x="0" y="2588222"/>
          <a:ext cx="7484165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458">
                  <a:extLst>
                    <a:ext uri="{9D8B030D-6E8A-4147-A177-3AD203B41FA5}">
                      <a16:colId xmlns:a16="http://schemas.microsoft.com/office/drawing/2014/main" val="3469326181"/>
                    </a:ext>
                  </a:extLst>
                </a:gridCol>
                <a:gridCol w="6363707">
                  <a:extLst>
                    <a:ext uri="{9D8B030D-6E8A-4147-A177-3AD203B41FA5}">
                      <a16:colId xmlns:a16="http://schemas.microsoft.com/office/drawing/2014/main" val="3479781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Uitvoering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280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Eindigt het woord op –</a:t>
                      </a:r>
                      <a:r>
                        <a:rPr lang="nl-NL" dirty="0" err="1"/>
                        <a:t>chen</a:t>
                      </a:r>
                      <a:r>
                        <a:rPr lang="nl-NL" dirty="0"/>
                        <a:t> of –</a:t>
                      </a:r>
                      <a:r>
                        <a:rPr lang="nl-NL" dirty="0" err="1"/>
                        <a:t>lein</a:t>
                      </a:r>
                      <a:r>
                        <a:rPr lang="nl-NL" dirty="0"/>
                        <a:t> = 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052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Mannelijke personen of beroepen = M </a:t>
                      </a:r>
                    </a:p>
                    <a:p>
                      <a:r>
                        <a:rPr lang="nl-NL" dirty="0"/>
                        <a:t>Vrouwelijke personen of beroepen die eindigen op –in =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683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Eindigt het woord op –heit, -</a:t>
                      </a:r>
                      <a:r>
                        <a:rPr lang="nl-NL" dirty="0" err="1"/>
                        <a:t>keit</a:t>
                      </a:r>
                      <a:r>
                        <a:rPr lang="nl-NL" dirty="0"/>
                        <a:t>, - schaft, -</a:t>
                      </a:r>
                      <a:r>
                        <a:rPr lang="nl-NL" dirty="0" err="1"/>
                        <a:t>ung</a:t>
                      </a:r>
                      <a:r>
                        <a:rPr lang="nl-NL" dirty="0"/>
                        <a:t>, -ei, -ik, -ion, -</a:t>
                      </a:r>
                      <a:r>
                        <a:rPr lang="nl-NL" dirty="0" err="1"/>
                        <a:t>tät</a:t>
                      </a:r>
                      <a:r>
                        <a:rPr lang="nl-NL" dirty="0"/>
                        <a:t>, -</a:t>
                      </a:r>
                      <a:r>
                        <a:rPr lang="nl-NL" dirty="0" err="1"/>
                        <a:t>ur</a:t>
                      </a:r>
                      <a:r>
                        <a:rPr lang="nl-NL" dirty="0"/>
                        <a:t>  =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515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Eindigt het woord op –e = vaak V (zie uitzonderingen)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36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Windrichtingen, dagen, maanden, seizoenen </a:t>
                      </a:r>
                      <a:r>
                        <a:rPr lang="nl-NL"/>
                        <a:t>en natuurverschijnselen </a:t>
                      </a:r>
                      <a:r>
                        <a:rPr lang="nl-NL" dirty="0"/>
                        <a:t>=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968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118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847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3E441B-9A9D-68BB-8DBD-1104C6EC1D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Stap 6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83B168C-D6CA-9A0F-B3B7-D4083B1002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58CCE67-EFE7-F80E-34F4-50B9A66281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3170030"/>
          </a:xfrm>
        </p:spPr>
        <p:txBody>
          <a:bodyPr>
            <a:normAutofit/>
          </a:bodyPr>
          <a:lstStyle/>
          <a:p>
            <a:r>
              <a:rPr lang="nl-NL" dirty="0"/>
              <a:t>Om te controleren of een woord M/V/O is volg je het stappenplan.</a:t>
            </a:r>
          </a:p>
          <a:p>
            <a:r>
              <a:rPr lang="nl-NL" dirty="0"/>
              <a:t>Als je er in het Nederlands </a:t>
            </a:r>
            <a:r>
              <a:rPr lang="nl-NL" u="sng" dirty="0"/>
              <a:t>het</a:t>
            </a:r>
            <a:r>
              <a:rPr lang="nl-NL" dirty="0"/>
              <a:t> voor kunt zetten is het in het Duits vaak onzijdig. 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D1A22671-83EF-3302-2303-96708799F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512455"/>
              </p:ext>
            </p:extLst>
          </p:nvPr>
        </p:nvGraphicFramePr>
        <p:xfrm>
          <a:off x="0" y="2588222"/>
          <a:ext cx="7484165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458">
                  <a:extLst>
                    <a:ext uri="{9D8B030D-6E8A-4147-A177-3AD203B41FA5}">
                      <a16:colId xmlns:a16="http://schemas.microsoft.com/office/drawing/2014/main" val="3469326181"/>
                    </a:ext>
                  </a:extLst>
                </a:gridCol>
                <a:gridCol w="6363707">
                  <a:extLst>
                    <a:ext uri="{9D8B030D-6E8A-4147-A177-3AD203B41FA5}">
                      <a16:colId xmlns:a16="http://schemas.microsoft.com/office/drawing/2014/main" val="3479781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Uitvoering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280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Eindigt het woord op –</a:t>
                      </a:r>
                      <a:r>
                        <a:rPr lang="nl-NL" dirty="0" err="1"/>
                        <a:t>chen</a:t>
                      </a:r>
                      <a:r>
                        <a:rPr lang="nl-NL" dirty="0"/>
                        <a:t> of –</a:t>
                      </a:r>
                      <a:r>
                        <a:rPr lang="nl-NL" dirty="0" err="1"/>
                        <a:t>lein</a:t>
                      </a:r>
                      <a:r>
                        <a:rPr lang="nl-NL" dirty="0"/>
                        <a:t> = 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052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Mannelijke personen of beroepen = M </a:t>
                      </a:r>
                    </a:p>
                    <a:p>
                      <a:r>
                        <a:rPr lang="nl-NL" dirty="0"/>
                        <a:t>Vrouwelijke personen of beroepen die eindigen op –in =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683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Eindigt het woord op –heit, -</a:t>
                      </a:r>
                      <a:r>
                        <a:rPr lang="nl-NL" dirty="0" err="1"/>
                        <a:t>keit</a:t>
                      </a:r>
                      <a:r>
                        <a:rPr lang="nl-NL" dirty="0"/>
                        <a:t>, - schaft, -</a:t>
                      </a:r>
                      <a:r>
                        <a:rPr lang="nl-NL" dirty="0" err="1"/>
                        <a:t>ung</a:t>
                      </a:r>
                      <a:r>
                        <a:rPr lang="nl-NL" dirty="0"/>
                        <a:t>, -ei, -ik, -ion, -</a:t>
                      </a:r>
                      <a:r>
                        <a:rPr lang="nl-NL" dirty="0" err="1"/>
                        <a:t>tät</a:t>
                      </a:r>
                      <a:r>
                        <a:rPr lang="nl-NL" dirty="0"/>
                        <a:t>, -</a:t>
                      </a:r>
                      <a:r>
                        <a:rPr lang="nl-NL" dirty="0" err="1"/>
                        <a:t>ur</a:t>
                      </a:r>
                      <a:r>
                        <a:rPr lang="nl-NL" dirty="0"/>
                        <a:t>  =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515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Eindigt het woord op –e = vaak V (zie uitzonderingen)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36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Windrichtingen, dagen, maanden, seizoenen en natuurverschijnselen =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968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Kun je er in het NL </a:t>
                      </a:r>
                      <a:r>
                        <a:rPr lang="nl-NL" u="sng" dirty="0"/>
                        <a:t>het</a:t>
                      </a:r>
                      <a:r>
                        <a:rPr lang="nl-NL" dirty="0"/>
                        <a:t> voorzetten = vaak 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118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349709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4295.tgt.Office_50300968_TF33713516_Win32_OJ112196127" id="{711B5A03-FE3A-4E90-ABA7-DB1405FCEAD7}" vid="{0E275FA8-9945-45B8-88AB-9655A97FF737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{16D41844-03E4-4AC6-BFB5-A083BA607502}tf33713516_win32</Template>
  <TotalTime>18</TotalTime>
  <Words>735</Words>
  <Application>Microsoft Office PowerPoint</Application>
  <PresentationFormat>Breedbeeld</PresentationFormat>
  <Paragraphs>97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Walbaum Display</vt:lpstr>
      <vt:lpstr>3DFloatVTI</vt:lpstr>
      <vt:lpstr>Der / Die / Das M / V / O</vt:lpstr>
      <vt:lpstr>M / V / O</vt:lpstr>
      <vt:lpstr>Stap 1</vt:lpstr>
      <vt:lpstr>Stap 2</vt:lpstr>
      <vt:lpstr>Stap 3</vt:lpstr>
      <vt:lpstr>Stap 4</vt:lpstr>
      <vt:lpstr>Stap 5</vt:lpstr>
      <vt:lpstr>Stap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/ Die / Das M / V / O</dc:title>
  <dc:creator>Sjors Meeuws</dc:creator>
  <cp:lastModifiedBy>Sjors Meeuws</cp:lastModifiedBy>
  <cp:revision>1</cp:revision>
  <dcterms:created xsi:type="dcterms:W3CDTF">2022-09-12T09:05:10Z</dcterms:created>
  <dcterms:modified xsi:type="dcterms:W3CDTF">2022-10-05T10:22:32Z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415030db-5b96-4a80-bef5-9bbf300e0d2e_Enabled">
    <vt:lpwstr>true</vt:lpwstr>
  </property>
  <property fmtid="{D5CDD505-2E9C-101B-9397-08002B2CF9AE}" pid="4" name="MSIP_Label_415030db-5b96-4a80-bef5-9bbf300e0d2e_SetDate">
    <vt:lpwstr>2022-09-12T09:17:57Z</vt:lpwstr>
  </property>
  <property fmtid="{D5CDD505-2E9C-101B-9397-08002B2CF9AE}" pid="5" name="MSIP_Label_415030db-5b96-4a80-bef5-9bbf300e0d2e_Method">
    <vt:lpwstr>Standard</vt:lpwstr>
  </property>
  <property fmtid="{D5CDD505-2E9C-101B-9397-08002B2CF9AE}" pid="6" name="MSIP_Label_415030db-5b96-4a80-bef5-9bbf300e0d2e_Name">
    <vt:lpwstr>General</vt:lpwstr>
  </property>
  <property fmtid="{D5CDD505-2E9C-101B-9397-08002B2CF9AE}" pid="7" name="MSIP_Label_415030db-5b96-4a80-bef5-9bbf300e0d2e_SiteId">
    <vt:lpwstr>9e9002aa-e50e-44b8-bb7a-021d21198024</vt:lpwstr>
  </property>
  <property fmtid="{D5CDD505-2E9C-101B-9397-08002B2CF9AE}" pid="8" name="MSIP_Label_415030db-5b96-4a80-bef5-9bbf300e0d2e_ActionId">
    <vt:lpwstr>8d6714ef-2936-42be-800c-12b58b4bbb24</vt:lpwstr>
  </property>
  <property fmtid="{D5CDD505-2E9C-101B-9397-08002B2CF9AE}" pid="9" name="MSIP_Label_415030db-5b96-4a80-bef5-9bbf300e0d2e_ContentBits">
    <vt:lpwstr>0</vt:lpwstr>
  </property>
</Properties>
</file>