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60" r:id="rId5"/>
    <p:sldId id="264" r:id="rId6"/>
    <p:sldId id="265" r:id="rId7"/>
    <p:sldId id="259" r:id="rId8"/>
    <p:sldId id="270" r:id="rId9"/>
    <p:sldId id="261" r:id="rId10"/>
    <p:sldId id="266" r:id="rId11"/>
    <p:sldId id="263" r:id="rId12"/>
    <p:sldId id="262"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nl-NL"/>
              <a:t>Klik om de stijl te bewerken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9/18/2017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9/18/2017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nl-NL"/>
              <a:t>Klik om de stijl te bewerken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586B75A-687E-405C-8A0B-8D00578BA2C3}" type="datetimeFigureOut">
              <a:rPr lang="en-US" dirty="0"/>
              <a:pPr/>
              <a:t>9/18/2017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9/18/2017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de stijl te bewerken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9/18/2017</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de stijl te bewerken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9/18/2017</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9/18/2017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nl-NL"/>
              <a:t>Klik om de stijl te bewerken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8" name="Date Placeholder 7"/>
          <p:cNvSpPr>
            <a:spLocks noGrp="1"/>
          </p:cNvSpPr>
          <p:nvPr>
            <p:ph type="dt" sz="half" idx="10"/>
          </p:nvPr>
        </p:nvSpPr>
        <p:spPr/>
        <p:txBody>
          <a:bodyPr/>
          <a:lstStyle/>
          <a:p>
            <a:fld id="{5586B75A-687E-405C-8A0B-8D00578BA2C3}" type="datetimeFigureOut">
              <a:rPr lang="en-US" dirty="0"/>
              <a:pPr/>
              <a:t>9/18/2017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nl-NL"/>
              <a:t>Klik om de stijl te bewerken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8" name="Date Placeholder 7"/>
          <p:cNvSpPr>
            <a:spLocks noGrp="1"/>
          </p:cNvSpPr>
          <p:nvPr>
            <p:ph type="dt" sz="half" idx="10"/>
          </p:nvPr>
        </p:nvSpPr>
        <p:spPr/>
        <p:txBody>
          <a:bodyPr/>
          <a:lstStyle/>
          <a:p>
            <a:fld id="{5586B75A-687E-405C-8A0B-8D00578BA2C3}" type="datetimeFigureOut">
              <a:rPr lang="en-US" dirty="0"/>
              <a:pPr/>
              <a:t>9/18/2017</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9/18/2017</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youtu.be/BFDaHYccsL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sz="4800" dirty="0"/>
              <a:t>Veiligheid en welbevinden</a:t>
            </a:r>
          </a:p>
        </p:txBody>
      </p:sp>
      <p:sp>
        <p:nvSpPr>
          <p:cNvPr id="3" name="Ondertitel 2"/>
          <p:cNvSpPr>
            <a:spLocks noGrp="1"/>
          </p:cNvSpPr>
          <p:nvPr>
            <p:ph type="subTitle" idx="1"/>
          </p:nvPr>
        </p:nvSpPr>
        <p:spPr>
          <a:xfrm>
            <a:off x="1100015" y="4670246"/>
            <a:ext cx="7315200" cy="1266728"/>
          </a:xfrm>
        </p:spPr>
        <p:txBody>
          <a:bodyPr>
            <a:normAutofit/>
          </a:bodyPr>
          <a:lstStyle/>
          <a:p>
            <a:r>
              <a:rPr lang="nl-NL" dirty="0"/>
              <a:t>SKSG</a:t>
            </a:r>
          </a:p>
          <a:p>
            <a:r>
              <a:rPr lang="nl-NL" dirty="0"/>
              <a:t>3 lessen van 1 uur op maandag( 18 en 25 september en 2 oktober)</a:t>
            </a:r>
          </a:p>
        </p:txBody>
      </p:sp>
    </p:spTree>
    <p:extLst>
      <p:ext uri="{BB962C8B-B14F-4D97-AF65-F5344CB8AC3E}">
        <p14:creationId xmlns:p14="http://schemas.microsoft.com/office/powerpoint/2010/main" val="2446639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chemeClr val="tx1"/>
                </a:solidFill>
              </a:rPr>
              <a:t>R</a:t>
            </a:r>
            <a:r>
              <a:rPr lang="nl-NL" dirty="0"/>
              <a:t>espect voor autonomie</a:t>
            </a:r>
          </a:p>
        </p:txBody>
      </p:sp>
      <p:sp>
        <p:nvSpPr>
          <p:cNvPr id="3" name="Tijdelijke aanduiding voor inhoud 2"/>
          <p:cNvSpPr>
            <a:spLocks noGrp="1"/>
          </p:cNvSpPr>
          <p:nvPr>
            <p:ph idx="1"/>
          </p:nvPr>
        </p:nvSpPr>
        <p:spPr/>
        <p:txBody>
          <a:bodyPr>
            <a:normAutofit lnSpcReduction="10000"/>
          </a:bodyPr>
          <a:lstStyle/>
          <a:p>
            <a:pPr marL="0" lvl="0" indent="0">
              <a:lnSpc>
                <a:spcPct val="100000"/>
              </a:lnSpc>
              <a:spcBef>
                <a:spcPct val="20000"/>
              </a:spcBef>
              <a:buClrTx/>
              <a:buNone/>
            </a:pPr>
            <a:r>
              <a:rPr lang="nl-NL" sz="2700" dirty="0">
                <a:solidFill>
                  <a:prstClr val="black"/>
                </a:solidFill>
                <a:latin typeface="Calibri"/>
              </a:rPr>
              <a:t>Het bieden van gelegenheid aan het kind om eigen oplossingen en ideeën in te brengen en dingen zelf te doen.</a:t>
            </a:r>
          </a:p>
          <a:p>
            <a:pPr marL="0" lvl="0" indent="0">
              <a:lnSpc>
                <a:spcPct val="100000"/>
              </a:lnSpc>
              <a:spcBef>
                <a:spcPct val="20000"/>
              </a:spcBef>
              <a:buClrTx/>
              <a:buNone/>
            </a:pPr>
            <a:endParaRPr lang="nl-NL" sz="2700" dirty="0">
              <a:solidFill>
                <a:prstClr val="black"/>
              </a:solidFill>
              <a:latin typeface="Calibri"/>
            </a:endParaRPr>
          </a:p>
          <a:p>
            <a:pPr marL="0" lvl="0" indent="0">
              <a:lnSpc>
                <a:spcPct val="100000"/>
              </a:lnSpc>
              <a:spcBef>
                <a:spcPct val="20000"/>
              </a:spcBef>
              <a:buClrTx/>
              <a:buNone/>
            </a:pPr>
            <a:r>
              <a:rPr lang="nl-NL" sz="2700" dirty="0">
                <a:solidFill>
                  <a:prstClr val="black"/>
                </a:solidFill>
                <a:latin typeface="Calibri"/>
              </a:rPr>
              <a:t>Zodat een kind…</a:t>
            </a:r>
          </a:p>
          <a:p>
            <a:pPr marL="342900" lvl="0" indent="-342900">
              <a:lnSpc>
                <a:spcPct val="100000"/>
              </a:lnSpc>
              <a:spcBef>
                <a:spcPct val="20000"/>
              </a:spcBef>
              <a:buClrTx/>
              <a:buFont typeface="Arial" pitchFamily="34" charset="0"/>
              <a:buChar char="•"/>
            </a:pPr>
            <a:r>
              <a:rPr lang="nl-NL" sz="2700" dirty="0">
                <a:solidFill>
                  <a:prstClr val="black"/>
                </a:solidFill>
                <a:latin typeface="Calibri"/>
              </a:rPr>
              <a:t>zelf initiatieven kan ontplooien.</a:t>
            </a:r>
          </a:p>
          <a:p>
            <a:pPr marL="342900" lvl="0" indent="-342900">
              <a:lnSpc>
                <a:spcPct val="100000"/>
              </a:lnSpc>
              <a:spcBef>
                <a:spcPct val="20000"/>
              </a:spcBef>
              <a:buClrTx/>
              <a:buFont typeface="Arial" pitchFamily="34" charset="0"/>
              <a:buChar char="•"/>
            </a:pPr>
            <a:r>
              <a:rPr lang="nl-NL" sz="2700" dirty="0">
                <a:solidFill>
                  <a:prstClr val="black"/>
                </a:solidFill>
                <a:latin typeface="Calibri"/>
              </a:rPr>
              <a:t>zelf dingen kan uitproberen.</a:t>
            </a:r>
          </a:p>
          <a:p>
            <a:pPr marL="342900" lvl="0" indent="-342900">
              <a:lnSpc>
                <a:spcPct val="100000"/>
              </a:lnSpc>
              <a:spcBef>
                <a:spcPct val="20000"/>
              </a:spcBef>
              <a:buClrTx/>
              <a:buFont typeface="Arial" pitchFamily="34" charset="0"/>
              <a:buChar char="•"/>
            </a:pPr>
            <a:r>
              <a:rPr lang="nl-NL" sz="2700" dirty="0">
                <a:solidFill>
                  <a:prstClr val="black"/>
                </a:solidFill>
                <a:latin typeface="Calibri"/>
              </a:rPr>
              <a:t>de wereld kan ontdekken.</a:t>
            </a:r>
          </a:p>
          <a:p>
            <a:pPr marL="342900" lvl="0" indent="-342900">
              <a:lnSpc>
                <a:spcPct val="100000"/>
              </a:lnSpc>
              <a:spcBef>
                <a:spcPct val="20000"/>
              </a:spcBef>
              <a:buClrTx/>
              <a:buFont typeface="Arial" pitchFamily="34" charset="0"/>
              <a:buChar char="•"/>
            </a:pPr>
            <a:r>
              <a:rPr lang="nl-NL" sz="2700" dirty="0">
                <a:solidFill>
                  <a:prstClr val="black"/>
                </a:solidFill>
                <a:latin typeface="Calibri"/>
              </a:rPr>
              <a:t>zelf eigen mogelijkheden en beperkingen kan ontdekken.</a:t>
            </a:r>
          </a:p>
          <a:p>
            <a:pPr marL="342900" lvl="0" indent="-342900">
              <a:lnSpc>
                <a:spcPct val="100000"/>
              </a:lnSpc>
              <a:spcBef>
                <a:spcPct val="20000"/>
              </a:spcBef>
              <a:buClrTx/>
              <a:buFont typeface="Arial" pitchFamily="34" charset="0"/>
              <a:buChar char="•"/>
            </a:pPr>
            <a:r>
              <a:rPr lang="nl-NL" sz="2700" dirty="0">
                <a:solidFill>
                  <a:prstClr val="black"/>
                </a:solidFill>
                <a:latin typeface="Calibri"/>
              </a:rPr>
              <a:t>zelf oplossingen kan bedenken</a:t>
            </a:r>
            <a:endParaRPr lang="nl-NL" dirty="0"/>
          </a:p>
        </p:txBody>
      </p:sp>
    </p:spTree>
    <p:extLst>
      <p:ext uri="{BB962C8B-B14F-4D97-AF65-F5344CB8AC3E}">
        <p14:creationId xmlns:p14="http://schemas.microsoft.com/office/powerpoint/2010/main" val="4282358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Praten en uitleggen/ </a:t>
            </a:r>
            <a:r>
              <a:rPr lang="nl-NL" dirty="0">
                <a:solidFill>
                  <a:schemeClr val="tx1"/>
                </a:solidFill>
              </a:rPr>
              <a:t>i</a:t>
            </a:r>
            <a:r>
              <a:rPr lang="nl-NL" dirty="0"/>
              <a:t>nformeren</a:t>
            </a:r>
          </a:p>
        </p:txBody>
      </p:sp>
      <p:sp>
        <p:nvSpPr>
          <p:cNvPr id="3" name="Tijdelijke aanduiding voor inhoud 2"/>
          <p:cNvSpPr>
            <a:spLocks noGrp="1"/>
          </p:cNvSpPr>
          <p:nvPr>
            <p:ph idx="1"/>
          </p:nvPr>
        </p:nvSpPr>
        <p:spPr/>
        <p:txBody>
          <a:bodyPr>
            <a:normAutofit/>
          </a:bodyPr>
          <a:lstStyle/>
          <a:p>
            <a:pPr marL="342900" lvl="0" indent="-342900">
              <a:lnSpc>
                <a:spcPct val="100000"/>
              </a:lnSpc>
              <a:spcBef>
                <a:spcPct val="20000"/>
              </a:spcBef>
              <a:buClrTx/>
              <a:buFont typeface="Arial" pitchFamily="34" charset="0"/>
              <a:buChar char="•"/>
            </a:pPr>
            <a:r>
              <a:rPr lang="en-US" sz="2800" dirty="0">
                <a:solidFill>
                  <a:prstClr val="black"/>
                </a:solidFill>
                <a:latin typeface="Calibri"/>
              </a:rPr>
              <a:t>De </a:t>
            </a:r>
            <a:r>
              <a:rPr lang="nl-NL" sz="2800" dirty="0">
                <a:solidFill>
                  <a:prstClr val="black"/>
                </a:solidFill>
                <a:latin typeface="Calibri"/>
              </a:rPr>
              <a:t>pm’er</a:t>
            </a:r>
            <a:r>
              <a:rPr lang="en-US" sz="2800" dirty="0">
                <a:solidFill>
                  <a:prstClr val="black"/>
                </a:solidFill>
                <a:latin typeface="Calibri"/>
              </a:rPr>
              <a:t> </a:t>
            </a:r>
            <a:r>
              <a:rPr lang="nl-NL" sz="2800" dirty="0">
                <a:solidFill>
                  <a:prstClr val="black"/>
                </a:solidFill>
                <a:latin typeface="Calibri"/>
              </a:rPr>
              <a:t>biedt</a:t>
            </a:r>
            <a:r>
              <a:rPr lang="en-US" sz="2800" dirty="0">
                <a:solidFill>
                  <a:prstClr val="black"/>
                </a:solidFill>
                <a:latin typeface="Calibri"/>
              </a:rPr>
              <a:t> </a:t>
            </a:r>
            <a:r>
              <a:rPr lang="nl-NL" sz="2800" dirty="0">
                <a:solidFill>
                  <a:prstClr val="black"/>
                </a:solidFill>
                <a:latin typeface="Calibri"/>
              </a:rPr>
              <a:t>zoveel</a:t>
            </a:r>
            <a:r>
              <a:rPr lang="en-US" sz="2800" dirty="0">
                <a:solidFill>
                  <a:prstClr val="black"/>
                </a:solidFill>
                <a:latin typeface="Calibri"/>
              </a:rPr>
              <a:t> </a:t>
            </a:r>
            <a:r>
              <a:rPr lang="nl-NL" sz="2800" dirty="0">
                <a:solidFill>
                  <a:prstClr val="black"/>
                </a:solidFill>
                <a:latin typeface="Calibri"/>
              </a:rPr>
              <a:t>mogelijk</a:t>
            </a:r>
            <a:r>
              <a:rPr lang="en-US" sz="2800" dirty="0">
                <a:solidFill>
                  <a:prstClr val="black"/>
                </a:solidFill>
                <a:latin typeface="Calibri"/>
              </a:rPr>
              <a:t> </a:t>
            </a:r>
            <a:r>
              <a:rPr lang="nl-NL" sz="2800" dirty="0">
                <a:solidFill>
                  <a:prstClr val="black"/>
                </a:solidFill>
                <a:latin typeface="Calibri"/>
              </a:rPr>
              <a:t>rijk</a:t>
            </a:r>
            <a:r>
              <a:rPr lang="en-US" sz="2800" dirty="0">
                <a:solidFill>
                  <a:prstClr val="black"/>
                </a:solidFill>
                <a:latin typeface="Calibri"/>
              </a:rPr>
              <a:t> </a:t>
            </a:r>
            <a:r>
              <a:rPr lang="nl-NL" sz="2800" dirty="0">
                <a:solidFill>
                  <a:prstClr val="black"/>
                </a:solidFill>
                <a:latin typeface="Calibri"/>
              </a:rPr>
              <a:t>taalaanbod</a:t>
            </a:r>
            <a:r>
              <a:rPr lang="en-US" sz="2800" dirty="0">
                <a:solidFill>
                  <a:prstClr val="black"/>
                </a:solidFill>
                <a:latin typeface="Calibri"/>
              </a:rPr>
              <a:t> </a:t>
            </a:r>
            <a:r>
              <a:rPr lang="nl-NL" sz="2800" dirty="0">
                <a:solidFill>
                  <a:prstClr val="black"/>
                </a:solidFill>
                <a:latin typeface="Calibri"/>
              </a:rPr>
              <a:t>en</a:t>
            </a:r>
            <a:r>
              <a:rPr lang="en-US" sz="2800" dirty="0">
                <a:solidFill>
                  <a:prstClr val="black"/>
                </a:solidFill>
                <a:latin typeface="Calibri"/>
              </a:rPr>
              <a:t> </a:t>
            </a:r>
            <a:r>
              <a:rPr lang="nl-NL" sz="2800" dirty="0">
                <a:solidFill>
                  <a:prstClr val="black"/>
                </a:solidFill>
                <a:latin typeface="Calibri"/>
              </a:rPr>
              <a:t>ze</a:t>
            </a:r>
            <a:r>
              <a:rPr lang="en-US" sz="2800" dirty="0">
                <a:solidFill>
                  <a:prstClr val="black"/>
                </a:solidFill>
                <a:latin typeface="Calibri"/>
              </a:rPr>
              <a:t> </a:t>
            </a:r>
            <a:r>
              <a:rPr lang="nl-NL" sz="2800" dirty="0">
                <a:solidFill>
                  <a:prstClr val="black"/>
                </a:solidFill>
                <a:latin typeface="Calibri"/>
              </a:rPr>
              <a:t>schept</a:t>
            </a:r>
            <a:r>
              <a:rPr lang="en-US" sz="2800" dirty="0">
                <a:solidFill>
                  <a:prstClr val="black"/>
                </a:solidFill>
                <a:latin typeface="Calibri"/>
              </a:rPr>
              <a:t> </a:t>
            </a:r>
            <a:r>
              <a:rPr lang="nl-NL" sz="2800" dirty="0">
                <a:solidFill>
                  <a:prstClr val="black"/>
                </a:solidFill>
                <a:latin typeface="Calibri"/>
              </a:rPr>
              <a:t>actief</a:t>
            </a:r>
            <a:r>
              <a:rPr lang="en-US" sz="2800" dirty="0">
                <a:solidFill>
                  <a:prstClr val="black"/>
                </a:solidFill>
                <a:latin typeface="Calibri"/>
              </a:rPr>
              <a:t> </a:t>
            </a:r>
            <a:r>
              <a:rPr lang="nl-NL" sz="2800" dirty="0">
                <a:solidFill>
                  <a:prstClr val="black"/>
                </a:solidFill>
                <a:latin typeface="Calibri"/>
              </a:rPr>
              <a:t>gelegenheden</a:t>
            </a:r>
            <a:r>
              <a:rPr lang="en-US" sz="2800" dirty="0">
                <a:solidFill>
                  <a:prstClr val="black"/>
                </a:solidFill>
                <a:latin typeface="Calibri"/>
              </a:rPr>
              <a:t> om de </a:t>
            </a:r>
            <a:r>
              <a:rPr lang="nl-NL" sz="2800" dirty="0">
                <a:solidFill>
                  <a:prstClr val="black"/>
                </a:solidFill>
                <a:latin typeface="Calibri"/>
              </a:rPr>
              <a:t>kinderen</a:t>
            </a:r>
            <a:r>
              <a:rPr lang="en-US" sz="2800" dirty="0">
                <a:solidFill>
                  <a:prstClr val="black"/>
                </a:solidFill>
                <a:latin typeface="Calibri"/>
              </a:rPr>
              <a:t> </a:t>
            </a:r>
            <a:r>
              <a:rPr lang="nl-NL" sz="2800" dirty="0">
                <a:solidFill>
                  <a:prstClr val="black"/>
                </a:solidFill>
                <a:latin typeface="Calibri"/>
              </a:rPr>
              <a:t>te</a:t>
            </a:r>
            <a:r>
              <a:rPr lang="en-US" sz="2800" dirty="0">
                <a:solidFill>
                  <a:prstClr val="black"/>
                </a:solidFill>
                <a:latin typeface="Calibri"/>
              </a:rPr>
              <a:t> </a:t>
            </a:r>
            <a:r>
              <a:rPr lang="nl-NL" sz="2800" dirty="0">
                <a:solidFill>
                  <a:prstClr val="black"/>
                </a:solidFill>
                <a:latin typeface="Calibri"/>
              </a:rPr>
              <a:t>laten</a:t>
            </a:r>
            <a:r>
              <a:rPr lang="en-US" sz="2800" dirty="0">
                <a:solidFill>
                  <a:prstClr val="black"/>
                </a:solidFill>
                <a:latin typeface="Calibri"/>
              </a:rPr>
              <a:t> </a:t>
            </a:r>
            <a:r>
              <a:rPr lang="nl-NL" sz="2800" dirty="0">
                <a:solidFill>
                  <a:prstClr val="black"/>
                </a:solidFill>
                <a:latin typeface="Calibri"/>
              </a:rPr>
              <a:t>praten</a:t>
            </a:r>
            <a:r>
              <a:rPr lang="en-US" sz="2800" dirty="0">
                <a:solidFill>
                  <a:prstClr val="black"/>
                </a:solidFill>
                <a:latin typeface="Calibri"/>
              </a:rPr>
              <a:t>. </a:t>
            </a:r>
          </a:p>
          <a:p>
            <a:pPr marL="342900" lvl="0" indent="-342900">
              <a:lnSpc>
                <a:spcPct val="100000"/>
              </a:lnSpc>
              <a:spcBef>
                <a:spcPct val="20000"/>
              </a:spcBef>
              <a:buClrTx/>
              <a:buFont typeface="Arial" pitchFamily="34" charset="0"/>
              <a:buChar char="•"/>
            </a:pPr>
            <a:r>
              <a:rPr lang="en-US" sz="2800" dirty="0">
                <a:solidFill>
                  <a:prstClr val="black"/>
                </a:solidFill>
                <a:latin typeface="Calibri"/>
              </a:rPr>
              <a:t>Handelingen </a:t>
            </a:r>
            <a:r>
              <a:rPr lang="nl-NL" sz="2800" dirty="0">
                <a:solidFill>
                  <a:prstClr val="black"/>
                </a:solidFill>
                <a:latin typeface="Calibri"/>
              </a:rPr>
              <a:t>uitleggen</a:t>
            </a:r>
          </a:p>
          <a:p>
            <a:pPr marL="0" indent="0">
              <a:buNone/>
            </a:pPr>
            <a:endParaRPr lang="nl-NL" sz="2400" dirty="0"/>
          </a:p>
        </p:txBody>
      </p:sp>
    </p:spTree>
    <p:extLst>
      <p:ext uri="{BB962C8B-B14F-4D97-AF65-F5344CB8AC3E}">
        <p14:creationId xmlns:p14="http://schemas.microsoft.com/office/powerpoint/2010/main" val="1615995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chemeClr val="tx1"/>
                </a:solidFill>
              </a:rPr>
              <a:t>S</a:t>
            </a:r>
            <a:r>
              <a:rPr lang="nl-NL" dirty="0"/>
              <a:t>tructuur bieden en grenzen stellen</a:t>
            </a:r>
          </a:p>
        </p:txBody>
      </p:sp>
      <p:sp>
        <p:nvSpPr>
          <p:cNvPr id="3" name="Tijdelijke aanduiding voor inhoud 2"/>
          <p:cNvSpPr>
            <a:spLocks noGrp="1"/>
          </p:cNvSpPr>
          <p:nvPr>
            <p:ph idx="1"/>
          </p:nvPr>
        </p:nvSpPr>
        <p:spPr/>
        <p:txBody>
          <a:bodyPr/>
          <a:lstStyle/>
          <a:p>
            <a:pPr>
              <a:lnSpc>
                <a:spcPct val="100000"/>
              </a:lnSpc>
              <a:spcBef>
                <a:spcPct val="20000"/>
              </a:spcBef>
              <a:buClrTx/>
            </a:pPr>
            <a:r>
              <a:rPr lang="nl-NL" sz="2800" dirty="0">
                <a:solidFill>
                  <a:prstClr val="black"/>
                </a:solidFill>
                <a:latin typeface="Calibri"/>
              </a:rPr>
              <a:t>De pm’er biedt de kinderen overzicht door een vast dagritme en rituelen. En ze helpt kinderen op een respectvolle manier bij het volgen van de regels.</a:t>
            </a:r>
          </a:p>
          <a:p>
            <a:r>
              <a:rPr lang="nl-NL" sz="2800" dirty="0"/>
              <a:t>Het gaat erom dat je op een goede manier aan de kinderen duidelijk maakt wat er van hen verwacht wordt en hoe je er voor zorgt dat de kinderen zich daar aan houden</a:t>
            </a:r>
          </a:p>
        </p:txBody>
      </p:sp>
    </p:spTree>
    <p:extLst>
      <p:ext uri="{BB962C8B-B14F-4D97-AF65-F5344CB8AC3E}">
        <p14:creationId xmlns:p14="http://schemas.microsoft.com/office/powerpoint/2010/main" val="2335152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chemeClr val="tx1"/>
                </a:solidFill>
              </a:rPr>
              <a:t>S</a:t>
            </a:r>
            <a:r>
              <a:rPr lang="nl-NL" dirty="0"/>
              <a:t>tructuur en grenzen stellen</a:t>
            </a:r>
          </a:p>
        </p:txBody>
      </p:sp>
      <p:sp>
        <p:nvSpPr>
          <p:cNvPr id="3" name="Tijdelijke aanduiding voor inhoud 2"/>
          <p:cNvSpPr>
            <a:spLocks noGrp="1"/>
          </p:cNvSpPr>
          <p:nvPr>
            <p:ph idx="1"/>
          </p:nvPr>
        </p:nvSpPr>
        <p:spPr/>
        <p:txBody>
          <a:bodyPr/>
          <a:lstStyle/>
          <a:p>
            <a:r>
              <a:rPr lang="nl-NL" sz="3200" dirty="0">
                <a:solidFill>
                  <a:prstClr val="black"/>
                </a:solidFill>
                <a:latin typeface="Calibri"/>
              </a:rPr>
              <a:t>Hierbij gaat het erom dat je op een goede manier aan de kinderen duidelijk maakt wat er van hen verwacht wordt en hoe je er voor zorgt dat de kinderen zich daar aan houden</a:t>
            </a:r>
            <a:endParaRPr lang="nl-NL" dirty="0"/>
          </a:p>
        </p:txBody>
      </p:sp>
    </p:spTree>
    <p:extLst>
      <p:ext uri="{BB962C8B-B14F-4D97-AF65-F5344CB8AC3E}">
        <p14:creationId xmlns:p14="http://schemas.microsoft.com/office/powerpoint/2010/main" val="1709699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Belang </a:t>
            </a:r>
            <a:r>
              <a:rPr lang="nl-NL" dirty="0">
                <a:solidFill>
                  <a:schemeClr val="tx1"/>
                </a:solidFill>
              </a:rPr>
              <a:t>s</a:t>
            </a:r>
            <a:r>
              <a:rPr lang="nl-NL" dirty="0"/>
              <a:t>tructuur</a:t>
            </a:r>
          </a:p>
        </p:txBody>
      </p:sp>
      <p:sp>
        <p:nvSpPr>
          <p:cNvPr id="3" name="Tijdelijke aanduiding voor inhoud 2"/>
          <p:cNvSpPr>
            <a:spLocks noGrp="1"/>
          </p:cNvSpPr>
          <p:nvPr>
            <p:ph idx="1"/>
          </p:nvPr>
        </p:nvSpPr>
        <p:spPr/>
        <p:txBody>
          <a:bodyPr/>
          <a:lstStyle/>
          <a:p>
            <a:pPr marL="342900" lvl="0" indent="-342900">
              <a:lnSpc>
                <a:spcPct val="100000"/>
              </a:lnSpc>
              <a:spcBef>
                <a:spcPct val="20000"/>
              </a:spcBef>
              <a:buClrTx/>
              <a:buFont typeface="Arial" pitchFamily="34" charset="0"/>
              <a:buChar char="•"/>
            </a:pPr>
            <a:r>
              <a:rPr lang="nl-NL" sz="2800" dirty="0">
                <a:solidFill>
                  <a:prstClr val="black"/>
                </a:solidFill>
                <a:latin typeface="Calibri"/>
              </a:rPr>
              <a:t>Kinderen die weten waar zij aan toe zijn, voelen zich vaak veiliger.</a:t>
            </a:r>
          </a:p>
          <a:p>
            <a:pPr marL="342900" lvl="0" indent="-342900">
              <a:lnSpc>
                <a:spcPct val="100000"/>
              </a:lnSpc>
              <a:spcBef>
                <a:spcPct val="20000"/>
              </a:spcBef>
              <a:buClrTx/>
              <a:buFont typeface="Arial" pitchFamily="34" charset="0"/>
              <a:buChar char="•"/>
            </a:pPr>
            <a:r>
              <a:rPr lang="nl-NL" sz="2800" dirty="0">
                <a:solidFill>
                  <a:prstClr val="black"/>
                </a:solidFill>
                <a:latin typeface="Calibri"/>
              </a:rPr>
              <a:t>Kinderen leren regeltjes, conventies, afspraken, normen en waarden, wat belangrijk is voor het ontwikkelen van hun geweten.</a:t>
            </a:r>
          </a:p>
          <a:p>
            <a:pPr marL="342900" lvl="0" indent="-342900">
              <a:lnSpc>
                <a:spcPct val="100000"/>
              </a:lnSpc>
              <a:spcBef>
                <a:spcPct val="20000"/>
              </a:spcBef>
              <a:buClrTx/>
              <a:buFont typeface="Arial" pitchFamily="34" charset="0"/>
              <a:buChar char="•"/>
            </a:pPr>
            <a:r>
              <a:rPr lang="nl-NL" sz="2800" dirty="0">
                <a:solidFill>
                  <a:prstClr val="black"/>
                </a:solidFill>
                <a:latin typeface="Calibri"/>
              </a:rPr>
              <a:t>Regeltjes verhogen de voorspelbaarheid van situaties.</a:t>
            </a:r>
          </a:p>
          <a:p>
            <a:pPr marL="342900" lvl="0" indent="-342900">
              <a:lnSpc>
                <a:spcPct val="100000"/>
              </a:lnSpc>
              <a:spcBef>
                <a:spcPct val="20000"/>
              </a:spcBef>
              <a:buClrTx/>
              <a:buFont typeface="Arial" pitchFamily="34" charset="0"/>
              <a:buChar char="•"/>
            </a:pPr>
            <a:r>
              <a:rPr lang="nl-NL" sz="2800" dirty="0">
                <a:solidFill>
                  <a:prstClr val="black"/>
                </a:solidFill>
                <a:latin typeface="Calibri"/>
              </a:rPr>
              <a:t>Kinderen moeten leren hun eigen gedrag te sturen.</a:t>
            </a:r>
          </a:p>
          <a:p>
            <a:endParaRPr lang="nl-NL" dirty="0"/>
          </a:p>
        </p:txBody>
      </p:sp>
    </p:spTree>
    <p:extLst>
      <p:ext uri="{BB962C8B-B14F-4D97-AF65-F5344CB8AC3E}">
        <p14:creationId xmlns:p14="http://schemas.microsoft.com/office/powerpoint/2010/main" val="2012908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p:txBody>
          <a:bodyPr/>
          <a:lstStyle/>
          <a:p>
            <a:pPr marL="514350" lvl="0" indent="-514350">
              <a:lnSpc>
                <a:spcPct val="100000"/>
              </a:lnSpc>
              <a:spcBef>
                <a:spcPct val="20000"/>
              </a:spcBef>
              <a:buClrTx/>
              <a:buFont typeface="Arial" pitchFamily="34" charset="0"/>
              <a:buAutoNum type="arabicPeriod"/>
            </a:pPr>
            <a:r>
              <a:rPr lang="nl-NL" sz="2800" dirty="0">
                <a:solidFill>
                  <a:prstClr val="black"/>
                </a:solidFill>
                <a:latin typeface="Calibri"/>
              </a:rPr>
              <a:t>Beschrijf een casus uit de praktijk over sensitieve responsiviteit  / respect voor de autonomie / structureren en grenzen stellen.</a:t>
            </a:r>
          </a:p>
          <a:p>
            <a:pPr marL="514350" lvl="0" indent="-514350">
              <a:lnSpc>
                <a:spcPct val="100000"/>
              </a:lnSpc>
              <a:spcBef>
                <a:spcPct val="20000"/>
              </a:spcBef>
              <a:buClrTx/>
              <a:buFont typeface="Arial" pitchFamily="34" charset="0"/>
              <a:buAutoNum type="arabicPeriod"/>
            </a:pPr>
            <a:r>
              <a:rPr lang="nl-NL" sz="2800" dirty="0">
                <a:solidFill>
                  <a:prstClr val="black"/>
                </a:solidFill>
                <a:latin typeface="Calibri"/>
              </a:rPr>
              <a:t>Beschrijf jouw handelen.</a:t>
            </a:r>
          </a:p>
          <a:p>
            <a:pPr marL="514350" lvl="0" indent="-514350">
              <a:lnSpc>
                <a:spcPct val="100000"/>
              </a:lnSpc>
              <a:spcBef>
                <a:spcPct val="20000"/>
              </a:spcBef>
              <a:buClrTx/>
              <a:buFont typeface="Arial" pitchFamily="34" charset="0"/>
              <a:buAutoNum type="arabicPeriod"/>
            </a:pPr>
            <a:r>
              <a:rPr lang="nl-NL" sz="2800" dirty="0">
                <a:solidFill>
                  <a:prstClr val="black"/>
                </a:solidFill>
                <a:latin typeface="Calibri"/>
              </a:rPr>
              <a:t>Koppel daar theorie aan ( PK 0-4 hfst2 en 4-13 </a:t>
            </a:r>
            <a:r>
              <a:rPr lang="nl-NL" sz="2800" dirty="0" err="1">
                <a:solidFill>
                  <a:prstClr val="black"/>
                </a:solidFill>
                <a:latin typeface="Calibri"/>
              </a:rPr>
              <a:t>hfst</a:t>
            </a:r>
            <a:r>
              <a:rPr lang="nl-NL" sz="2800" dirty="0">
                <a:solidFill>
                  <a:prstClr val="black"/>
                </a:solidFill>
                <a:latin typeface="Calibri"/>
              </a:rPr>
              <a:t> 1).</a:t>
            </a:r>
          </a:p>
          <a:p>
            <a:pPr marL="514350" lvl="0" indent="-514350">
              <a:lnSpc>
                <a:spcPct val="100000"/>
              </a:lnSpc>
              <a:spcBef>
                <a:spcPct val="20000"/>
              </a:spcBef>
              <a:buClrTx/>
              <a:buFont typeface="Arial" pitchFamily="34" charset="0"/>
              <a:buAutoNum type="arabicPeriod"/>
            </a:pPr>
            <a:r>
              <a:rPr lang="nl-NL" sz="2800" dirty="0">
                <a:solidFill>
                  <a:prstClr val="black"/>
                </a:solidFill>
                <a:latin typeface="Calibri"/>
              </a:rPr>
              <a:t>Bespreek deze met je collega(s</a:t>
            </a:r>
            <a:r>
              <a:rPr lang="nl-NL" sz="2800">
                <a:solidFill>
                  <a:prstClr val="black"/>
                </a:solidFill>
                <a:latin typeface="Calibri"/>
              </a:rPr>
              <a:t>)/stagebegeleider </a:t>
            </a:r>
            <a:r>
              <a:rPr lang="nl-NL" sz="2800" dirty="0">
                <a:solidFill>
                  <a:prstClr val="black"/>
                </a:solidFill>
                <a:latin typeface="Calibri"/>
              </a:rPr>
              <a:t>en vraag feedback.</a:t>
            </a:r>
          </a:p>
          <a:p>
            <a:pPr marL="514350" lvl="0" indent="-514350">
              <a:lnSpc>
                <a:spcPct val="100000"/>
              </a:lnSpc>
              <a:spcBef>
                <a:spcPct val="20000"/>
              </a:spcBef>
              <a:buClrTx/>
              <a:buFont typeface="Arial" pitchFamily="34" charset="0"/>
              <a:buAutoNum type="arabicPeriod"/>
            </a:pPr>
            <a:r>
              <a:rPr lang="nl-NL" sz="2800" dirty="0">
                <a:solidFill>
                  <a:prstClr val="black"/>
                </a:solidFill>
                <a:latin typeface="Calibri"/>
              </a:rPr>
              <a:t>Bespreek de opbrengsten plenair( 2 okt).</a:t>
            </a:r>
          </a:p>
          <a:p>
            <a:endParaRPr lang="nl-NL" dirty="0"/>
          </a:p>
        </p:txBody>
      </p:sp>
    </p:spTree>
    <p:extLst>
      <p:ext uri="{BB962C8B-B14F-4D97-AF65-F5344CB8AC3E}">
        <p14:creationId xmlns:p14="http://schemas.microsoft.com/office/powerpoint/2010/main" val="3404865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Kwaliteit van kinderopvang</a:t>
            </a:r>
          </a:p>
        </p:txBody>
      </p:sp>
      <p:sp>
        <p:nvSpPr>
          <p:cNvPr id="3" name="Tijdelijke aanduiding voor inhoud 2"/>
          <p:cNvSpPr>
            <a:spLocks noGrp="1"/>
          </p:cNvSpPr>
          <p:nvPr>
            <p:ph idx="1"/>
          </p:nvPr>
        </p:nvSpPr>
        <p:spPr/>
        <p:txBody>
          <a:bodyPr/>
          <a:lstStyle/>
          <a:p>
            <a:r>
              <a:rPr lang="nl-NL" sz="2800" dirty="0"/>
              <a:t>Kwaliteit van kinderopvang:</a:t>
            </a:r>
          </a:p>
          <a:p>
            <a:pPr lvl="1">
              <a:buFontTx/>
              <a:buChar char="-"/>
            </a:pPr>
            <a:r>
              <a:rPr lang="nl-NL" sz="2400" dirty="0"/>
              <a:t>Veilige omgeving</a:t>
            </a:r>
          </a:p>
          <a:p>
            <a:pPr lvl="1">
              <a:buFontTx/>
              <a:buChar char="-"/>
            </a:pPr>
            <a:r>
              <a:rPr lang="nl-NL" sz="2400" dirty="0"/>
              <a:t>Groepsgrootte</a:t>
            </a:r>
          </a:p>
          <a:p>
            <a:pPr marL="0" indent="0">
              <a:buNone/>
            </a:pPr>
            <a:endParaRPr lang="nl-NL" sz="2800" dirty="0"/>
          </a:p>
          <a:p>
            <a:pPr marL="0" indent="0">
              <a:buNone/>
            </a:pPr>
            <a:r>
              <a:rPr lang="nl-NL" sz="2800" dirty="0"/>
              <a:t>Cruciale factor is de kwaliteit van de interactie tussen kind en pedagogisch medewerker</a:t>
            </a:r>
          </a:p>
          <a:p>
            <a:endParaRPr lang="nl-NL" dirty="0"/>
          </a:p>
        </p:txBody>
      </p:sp>
    </p:spTree>
    <p:extLst>
      <p:ext uri="{BB962C8B-B14F-4D97-AF65-F5344CB8AC3E}">
        <p14:creationId xmlns:p14="http://schemas.microsoft.com/office/powerpoint/2010/main" val="3687245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lessen van 1 uur op maandag</a:t>
            </a:r>
          </a:p>
        </p:txBody>
      </p:sp>
      <p:sp>
        <p:nvSpPr>
          <p:cNvPr id="3" name="Tijdelijke aanduiding voor inhoud 2"/>
          <p:cNvSpPr>
            <a:spLocks noGrp="1"/>
          </p:cNvSpPr>
          <p:nvPr>
            <p:ph idx="1"/>
          </p:nvPr>
        </p:nvSpPr>
        <p:spPr/>
        <p:txBody>
          <a:bodyPr/>
          <a:lstStyle/>
          <a:p>
            <a:r>
              <a:rPr lang="nl-NL" sz="2800" dirty="0"/>
              <a:t>Introductie interactievaardigheden</a:t>
            </a:r>
          </a:p>
          <a:p>
            <a:r>
              <a:rPr lang="nl-NL" sz="2800" dirty="0"/>
              <a:t>Sensitieve responsiviteit /respect voor de autonomie / structureren en grenzen stellen</a:t>
            </a:r>
          </a:p>
          <a:p>
            <a:pPr lvl="1">
              <a:buFontTx/>
              <a:buChar char="-"/>
            </a:pPr>
            <a:r>
              <a:rPr lang="nl-NL"/>
              <a:t>Theorie </a:t>
            </a:r>
            <a:endParaRPr lang="nl-NL" dirty="0"/>
          </a:p>
          <a:p>
            <a:pPr lvl="1">
              <a:buFontTx/>
              <a:buChar char="-"/>
            </a:pPr>
            <a:r>
              <a:rPr lang="nl-NL" dirty="0"/>
              <a:t>Oefenen </a:t>
            </a:r>
          </a:p>
          <a:p>
            <a:endParaRPr lang="nl-NL" dirty="0"/>
          </a:p>
        </p:txBody>
      </p:sp>
    </p:spTree>
    <p:extLst>
      <p:ext uri="{BB962C8B-B14F-4D97-AF65-F5344CB8AC3E}">
        <p14:creationId xmlns:p14="http://schemas.microsoft.com/office/powerpoint/2010/main" val="1411132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Sensitieve responsiviteit</a:t>
            </a:r>
          </a:p>
        </p:txBody>
      </p:sp>
      <p:sp>
        <p:nvSpPr>
          <p:cNvPr id="3" name="Tijdelijke aanduiding voor inhoud 2"/>
          <p:cNvSpPr>
            <a:spLocks noGrp="1"/>
          </p:cNvSpPr>
          <p:nvPr>
            <p:ph idx="1"/>
          </p:nvPr>
        </p:nvSpPr>
        <p:spPr/>
        <p:txBody>
          <a:bodyPr/>
          <a:lstStyle/>
          <a:p>
            <a:r>
              <a:rPr lang="nl-NL" sz="2800" dirty="0"/>
              <a:t>De vaardigheid om signalen en behoeften van kinderen op te merken, goed te interpreteren en er passend op te reageren</a:t>
            </a:r>
          </a:p>
          <a:p>
            <a:endParaRPr lang="nl-NL" dirty="0"/>
          </a:p>
        </p:txBody>
      </p:sp>
    </p:spTree>
    <p:extLst>
      <p:ext uri="{BB962C8B-B14F-4D97-AF65-F5344CB8AC3E}">
        <p14:creationId xmlns:p14="http://schemas.microsoft.com/office/powerpoint/2010/main" val="75973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Sensitieve responsiviteit</a:t>
            </a:r>
          </a:p>
        </p:txBody>
      </p:sp>
      <p:sp>
        <p:nvSpPr>
          <p:cNvPr id="3" name="Tijdelijke aanduiding voor inhoud 2"/>
          <p:cNvSpPr>
            <a:spLocks noGrp="1"/>
          </p:cNvSpPr>
          <p:nvPr>
            <p:ph idx="1"/>
          </p:nvPr>
        </p:nvSpPr>
        <p:spPr/>
        <p:txBody>
          <a:bodyPr/>
          <a:lstStyle/>
          <a:p>
            <a:pPr marL="0" lvl="0" indent="0" algn="ctr">
              <a:buNone/>
            </a:pPr>
            <a:r>
              <a:rPr lang="nl-NL" sz="2800" b="1" dirty="0">
                <a:solidFill>
                  <a:prstClr val="black"/>
                </a:solidFill>
              </a:rPr>
              <a:t>sensitief</a:t>
            </a:r>
            <a:r>
              <a:rPr lang="nl-NL" sz="2800" dirty="0">
                <a:solidFill>
                  <a:prstClr val="black"/>
                </a:solidFill>
              </a:rPr>
              <a:t>: het goed kunnen herkennen van de signalen van het kind</a:t>
            </a:r>
          </a:p>
          <a:p>
            <a:pPr marL="0" lvl="0" indent="0" algn="ctr">
              <a:buNone/>
            </a:pPr>
            <a:r>
              <a:rPr lang="nl-NL" sz="2800" dirty="0">
                <a:solidFill>
                  <a:prstClr val="black"/>
                </a:solidFill>
              </a:rPr>
              <a:t>+</a:t>
            </a:r>
          </a:p>
          <a:p>
            <a:pPr marL="0" lvl="0" indent="0" algn="ctr">
              <a:buNone/>
            </a:pPr>
            <a:r>
              <a:rPr lang="nl-NL" sz="2800" b="1" dirty="0">
                <a:solidFill>
                  <a:prstClr val="black"/>
                </a:solidFill>
              </a:rPr>
              <a:t>responsief</a:t>
            </a:r>
            <a:r>
              <a:rPr lang="nl-NL" sz="2800" dirty="0">
                <a:solidFill>
                  <a:prstClr val="black"/>
                </a:solidFill>
              </a:rPr>
              <a:t>: goed inspelen op de behoeften van het kind</a:t>
            </a:r>
          </a:p>
          <a:p>
            <a:pPr marL="0" lvl="0" indent="0" algn="ctr">
              <a:buNone/>
            </a:pPr>
            <a:r>
              <a:rPr lang="nl-NL" sz="2800" dirty="0">
                <a:solidFill>
                  <a:prstClr val="black"/>
                </a:solidFill>
              </a:rPr>
              <a:t>=</a:t>
            </a:r>
          </a:p>
          <a:p>
            <a:pPr marL="0" lvl="0" indent="0" algn="ctr">
              <a:buNone/>
            </a:pPr>
            <a:r>
              <a:rPr lang="nl-NL" sz="2800" b="1" dirty="0">
                <a:solidFill>
                  <a:prstClr val="black"/>
                </a:solidFill>
              </a:rPr>
              <a:t>sensitieve responsiviteit</a:t>
            </a:r>
            <a:r>
              <a:rPr lang="nl-NL" sz="2800" dirty="0">
                <a:solidFill>
                  <a:prstClr val="black"/>
                </a:solidFill>
              </a:rPr>
              <a:t>: signalen van het kind opmerken, goed interpreteren en een passende reactie geven</a:t>
            </a:r>
            <a:endParaRPr lang="nl-NL" sz="2800" b="1" dirty="0">
              <a:solidFill>
                <a:prstClr val="black"/>
              </a:solidFill>
            </a:endParaRPr>
          </a:p>
          <a:p>
            <a:endParaRPr lang="nl-NL" dirty="0"/>
          </a:p>
        </p:txBody>
      </p:sp>
    </p:spTree>
    <p:extLst>
      <p:ext uri="{BB962C8B-B14F-4D97-AF65-F5344CB8AC3E}">
        <p14:creationId xmlns:p14="http://schemas.microsoft.com/office/powerpoint/2010/main" val="1682790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Belangrijk voor   	kind</a:t>
            </a:r>
          </a:p>
        </p:txBody>
      </p:sp>
      <p:sp>
        <p:nvSpPr>
          <p:cNvPr id="3" name="Tijdelijke aanduiding voor inhoud 2"/>
          <p:cNvSpPr>
            <a:spLocks noGrp="1"/>
          </p:cNvSpPr>
          <p:nvPr>
            <p:ph idx="1"/>
          </p:nvPr>
        </p:nvSpPr>
        <p:spPr/>
        <p:txBody>
          <a:bodyPr/>
          <a:lstStyle/>
          <a:p>
            <a:pPr marL="0" lvl="0" indent="0">
              <a:buNone/>
            </a:pPr>
            <a:r>
              <a:rPr lang="nl-NL" sz="2800" dirty="0">
                <a:solidFill>
                  <a:prstClr val="black"/>
                </a:solidFill>
              </a:rPr>
              <a:t>Om zich goed te kunnen ontwikkelen, heeft het kind ondersteunende interactie nodig:</a:t>
            </a:r>
          </a:p>
          <a:p>
            <a:pPr lvl="0"/>
            <a:r>
              <a:rPr lang="nl-NL" sz="2800" dirty="0">
                <a:solidFill>
                  <a:prstClr val="black"/>
                </a:solidFill>
              </a:rPr>
              <a:t>Vertrouwen in de ander</a:t>
            </a:r>
          </a:p>
          <a:p>
            <a:pPr lvl="0"/>
            <a:r>
              <a:rPr lang="nl-NL" sz="2800" dirty="0">
                <a:solidFill>
                  <a:prstClr val="black"/>
                </a:solidFill>
              </a:rPr>
              <a:t>Zelfvertrouwen</a:t>
            </a:r>
          </a:p>
          <a:p>
            <a:pPr lvl="0"/>
            <a:r>
              <a:rPr lang="nl-NL" sz="2800" dirty="0">
                <a:solidFill>
                  <a:prstClr val="black"/>
                </a:solidFill>
              </a:rPr>
              <a:t>Een gevoel van eigenwaarde</a:t>
            </a:r>
          </a:p>
          <a:p>
            <a:endParaRPr lang="nl-NL" dirty="0"/>
          </a:p>
        </p:txBody>
      </p:sp>
    </p:spTree>
    <p:extLst>
      <p:ext uri="{BB962C8B-B14F-4D97-AF65-F5344CB8AC3E}">
        <p14:creationId xmlns:p14="http://schemas.microsoft.com/office/powerpoint/2010/main" val="2575781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6 interactieve vaardigheden</a:t>
            </a:r>
          </a:p>
        </p:txBody>
      </p:sp>
      <p:sp>
        <p:nvSpPr>
          <p:cNvPr id="3" name="Tijdelijke aanduiding voor inhoud 2"/>
          <p:cNvSpPr>
            <a:spLocks noGrp="1"/>
          </p:cNvSpPr>
          <p:nvPr>
            <p:ph idx="1"/>
          </p:nvPr>
        </p:nvSpPr>
        <p:spPr/>
        <p:txBody>
          <a:bodyPr/>
          <a:lstStyle/>
          <a:p>
            <a:r>
              <a:rPr lang="nl-NL" sz="2400" dirty="0"/>
              <a:t>Drie basale vaardigheden:</a:t>
            </a:r>
          </a:p>
          <a:p>
            <a:pPr marL="971550" lvl="1" indent="-514350"/>
            <a:r>
              <a:rPr lang="nl-NL" sz="2400" dirty="0"/>
              <a:t>Sensitieve responsiviteit</a:t>
            </a:r>
          </a:p>
          <a:p>
            <a:pPr marL="971550" lvl="1" indent="-514350"/>
            <a:r>
              <a:rPr lang="nl-NL" sz="2400" dirty="0"/>
              <a:t>Respect voor autonomie</a:t>
            </a:r>
          </a:p>
          <a:p>
            <a:pPr marL="971550" lvl="1" indent="-514350"/>
            <a:r>
              <a:rPr lang="nl-NL" sz="2400" dirty="0"/>
              <a:t>Structureren en grenzen stellen</a:t>
            </a:r>
          </a:p>
          <a:p>
            <a:r>
              <a:rPr lang="nl-NL" sz="2400" dirty="0"/>
              <a:t>Drie educatieve vaardigheden:</a:t>
            </a:r>
          </a:p>
          <a:p>
            <a:pPr marL="971550" lvl="1" indent="-514350"/>
            <a:r>
              <a:rPr lang="nl-NL" sz="2400" dirty="0"/>
              <a:t>Praten en uitleggen</a:t>
            </a:r>
          </a:p>
          <a:p>
            <a:pPr marL="971550" lvl="1" indent="-514350"/>
            <a:r>
              <a:rPr lang="nl-NL" sz="2400" dirty="0"/>
              <a:t>Ontwikkelingsstimulering</a:t>
            </a:r>
          </a:p>
          <a:p>
            <a:pPr marL="971550" lvl="1" indent="-514350"/>
            <a:r>
              <a:rPr lang="nl-NL" sz="2400" dirty="0"/>
              <a:t>Begeleiden van interacties tussen kinderen</a:t>
            </a:r>
          </a:p>
          <a:p>
            <a:endParaRPr lang="nl-NL" dirty="0"/>
          </a:p>
        </p:txBody>
      </p:sp>
    </p:spTree>
    <p:extLst>
      <p:ext uri="{BB962C8B-B14F-4D97-AF65-F5344CB8AC3E}">
        <p14:creationId xmlns:p14="http://schemas.microsoft.com/office/powerpoint/2010/main" val="1129122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Filmpje</a:t>
            </a:r>
          </a:p>
        </p:txBody>
      </p:sp>
      <p:sp>
        <p:nvSpPr>
          <p:cNvPr id="3" name="Tijdelijke aanduiding voor inhoud 2"/>
          <p:cNvSpPr>
            <a:spLocks noGrp="1"/>
          </p:cNvSpPr>
          <p:nvPr>
            <p:ph idx="1"/>
          </p:nvPr>
        </p:nvSpPr>
        <p:spPr/>
        <p:txBody>
          <a:bodyPr/>
          <a:lstStyle/>
          <a:p>
            <a:pPr marL="342900" lvl="0" indent="-342900">
              <a:lnSpc>
                <a:spcPct val="100000"/>
              </a:lnSpc>
              <a:spcBef>
                <a:spcPct val="20000"/>
              </a:spcBef>
              <a:buClrTx/>
              <a:buFont typeface="Arial" pitchFamily="34" charset="0"/>
              <a:buChar char="•"/>
            </a:pPr>
            <a:r>
              <a:rPr lang="nl-NL" sz="3200" dirty="0">
                <a:solidFill>
                  <a:prstClr val="black"/>
                </a:solidFill>
                <a:latin typeface="Calibri"/>
                <a:hlinkClick r:id="rId2"/>
              </a:rPr>
              <a:t>https://youtu.be/BFDaHYccsLk</a:t>
            </a:r>
            <a:r>
              <a:rPr lang="nl-NL" sz="3200" dirty="0">
                <a:solidFill>
                  <a:prstClr val="black"/>
                </a:solidFill>
                <a:latin typeface="Calibri"/>
              </a:rPr>
              <a:t> </a:t>
            </a:r>
          </a:p>
          <a:p>
            <a:endParaRPr lang="nl-NL" dirty="0"/>
          </a:p>
        </p:txBody>
      </p:sp>
    </p:spTree>
    <p:extLst>
      <p:ext uri="{BB962C8B-B14F-4D97-AF65-F5344CB8AC3E}">
        <p14:creationId xmlns:p14="http://schemas.microsoft.com/office/powerpoint/2010/main" val="1380573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tx1"/>
                </a:solidFill>
              </a:rPr>
              <a:t>R</a:t>
            </a:r>
            <a:r>
              <a:rPr lang="nl-NL" dirty="0"/>
              <a:t>espect voor autonomie</a:t>
            </a:r>
          </a:p>
        </p:txBody>
      </p:sp>
      <p:sp>
        <p:nvSpPr>
          <p:cNvPr id="3" name="Tijdelijke aanduiding voor inhoud 2"/>
          <p:cNvSpPr>
            <a:spLocks noGrp="1"/>
          </p:cNvSpPr>
          <p:nvPr>
            <p:ph idx="1"/>
          </p:nvPr>
        </p:nvSpPr>
        <p:spPr/>
        <p:txBody>
          <a:bodyPr/>
          <a:lstStyle/>
          <a:p>
            <a:r>
              <a:rPr lang="nl-NL" sz="2800" dirty="0"/>
              <a:t>Waardeert de pm’er de eigenheid van de kinderen? Stimuleert zij actief dat kinderen iets zelf doen, op hun eigen manier?</a:t>
            </a:r>
          </a:p>
          <a:p>
            <a:endParaRPr lang="nl-NL" dirty="0"/>
          </a:p>
        </p:txBody>
      </p:sp>
    </p:spTree>
    <p:extLst>
      <p:ext uri="{BB962C8B-B14F-4D97-AF65-F5344CB8AC3E}">
        <p14:creationId xmlns:p14="http://schemas.microsoft.com/office/powerpoint/2010/main" val="1515747911"/>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58</TotalTime>
  <Words>517</Words>
  <Application>Microsoft Office PowerPoint</Application>
  <PresentationFormat>Breedbeeld</PresentationFormat>
  <Paragraphs>68</Paragraphs>
  <Slides>15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15</vt:i4>
      </vt:variant>
    </vt:vector>
  </HeadingPairs>
  <TitlesOfParts>
    <vt:vector size="20" baseType="lpstr">
      <vt:lpstr>Arial</vt:lpstr>
      <vt:lpstr>Calibri</vt:lpstr>
      <vt:lpstr>Corbel</vt:lpstr>
      <vt:lpstr>Wingdings 2</vt:lpstr>
      <vt:lpstr>Frame</vt:lpstr>
      <vt:lpstr>Veiligheid en welbevinden</vt:lpstr>
      <vt:lpstr>Kwaliteit van kinderopvang</vt:lpstr>
      <vt:lpstr>3 lessen van 1 uur op maandag</vt:lpstr>
      <vt:lpstr>Sensitieve responsiviteit</vt:lpstr>
      <vt:lpstr>Sensitieve responsiviteit</vt:lpstr>
      <vt:lpstr>Belangrijk voor    kind</vt:lpstr>
      <vt:lpstr>6 interactieve vaardigheden</vt:lpstr>
      <vt:lpstr>Filmpje</vt:lpstr>
      <vt:lpstr>Respect voor autonomie</vt:lpstr>
      <vt:lpstr>Respect voor autonomie</vt:lpstr>
      <vt:lpstr>Praten en uitleggen/ informeren</vt:lpstr>
      <vt:lpstr>Structuur bieden en grenzen stellen</vt:lpstr>
      <vt:lpstr>Structuur en grenzen stellen</vt:lpstr>
      <vt:lpstr>Belang structuur</vt:lpstr>
      <vt:lpstr>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 en welbevinden</dc:title>
  <dc:creator>Margreet van Halewijn</dc:creator>
  <cp:lastModifiedBy>Margreet van Halewijn</cp:lastModifiedBy>
  <cp:revision>34</cp:revision>
  <dcterms:created xsi:type="dcterms:W3CDTF">2017-09-16T16:26:02Z</dcterms:created>
  <dcterms:modified xsi:type="dcterms:W3CDTF">2017-09-18T08:23:32Z</dcterms:modified>
</cp:coreProperties>
</file>