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5"/>
  </p:sldMasterIdLst>
  <p:notesMasterIdLst>
    <p:notesMasterId r:id="rId48"/>
  </p:notesMasterIdLst>
  <p:sldIdLst>
    <p:sldId id="275" r:id="rId6"/>
    <p:sldId id="504" r:id="rId7"/>
    <p:sldId id="505" r:id="rId8"/>
    <p:sldId id="506" r:id="rId9"/>
    <p:sldId id="507" r:id="rId10"/>
    <p:sldId id="536" r:id="rId11"/>
    <p:sldId id="435" r:id="rId12"/>
    <p:sldId id="436" r:id="rId13"/>
    <p:sldId id="421" r:id="rId14"/>
    <p:sldId id="497" r:id="rId15"/>
    <p:sldId id="544" r:id="rId16"/>
    <p:sldId id="465" r:id="rId17"/>
    <p:sldId id="525" r:id="rId18"/>
    <p:sldId id="466" r:id="rId19"/>
    <p:sldId id="548" r:id="rId20"/>
    <p:sldId id="549" r:id="rId21"/>
    <p:sldId id="550" r:id="rId22"/>
    <p:sldId id="567" r:id="rId23"/>
    <p:sldId id="563" r:id="rId24"/>
    <p:sldId id="564" r:id="rId25"/>
    <p:sldId id="565" r:id="rId26"/>
    <p:sldId id="552" r:id="rId27"/>
    <p:sldId id="568" r:id="rId28"/>
    <p:sldId id="569" r:id="rId29"/>
    <p:sldId id="570" r:id="rId30"/>
    <p:sldId id="571" r:id="rId31"/>
    <p:sldId id="553" r:id="rId32"/>
    <p:sldId id="572" r:id="rId33"/>
    <p:sldId id="425" r:id="rId34"/>
    <p:sldId id="397" r:id="rId35"/>
    <p:sldId id="483" r:id="rId36"/>
    <p:sldId id="538" r:id="rId37"/>
    <p:sldId id="534" r:id="rId38"/>
    <p:sldId id="540" r:id="rId39"/>
    <p:sldId id="541" r:id="rId40"/>
    <p:sldId id="542" r:id="rId41"/>
    <p:sldId id="495" r:id="rId42"/>
    <p:sldId id="501" r:id="rId43"/>
    <p:sldId id="478" r:id="rId44"/>
    <p:sldId id="479" r:id="rId45"/>
    <p:sldId id="496" r:id="rId46"/>
    <p:sldId id="52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26B8B0-F59F-9047-BC8A-301EEDC1A83B}">
          <p14:sldIdLst>
            <p14:sldId id="275"/>
            <p14:sldId id="504"/>
            <p14:sldId id="505"/>
            <p14:sldId id="506"/>
            <p14:sldId id="507"/>
            <p14:sldId id="536"/>
            <p14:sldId id="435"/>
            <p14:sldId id="436"/>
            <p14:sldId id="421"/>
            <p14:sldId id="497"/>
            <p14:sldId id="544"/>
            <p14:sldId id="465"/>
            <p14:sldId id="525"/>
            <p14:sldId id="466"/>
          </p14:sldIdLst>
        </p14:section>
        <p14:section name="AVG" id="{DAA5DE84-8E2E-44EF-96AD-7C482638EC67}">
          <p14:sldIdLst>
            <p14:sldId id="548"/>
            <p14:sldId id="549"/>
            <p14:sldId id="550"/>
            <p14:sldId id="567"/>
            <p14:sldId id="563"/>
            <p14:sldId id="564"/>
            <p14:sldId id="565"/>
            <p14:sldId id="552"/>
            <p14:sldId id="568"/>
            <p14:sldId id="569"/>
            <p14:sldId id="570"/>
            <p14:sldId id="571"/>
            <p14:sldId id="553"/>
            <p14:sldId id="572"/>
          </p14:sldIdLst>
        </p14:section>
        <p14:section name="taak bestuur" id="{EF31CC19-E187-43EE-A643-CA893F57AEB3}">
          <p14:sldIdLst>
            <p14:sldId id="425"/>
          </p14:sldIdLst>
        </p14:section>
        <p14:section name="Aanpak IBP" id="{83632D9A-8FA2-4D40-B4DE-5A368AD734E5}">
          <p14:sldIdLst>
            <p14:sldId id="397"/>
            <p14:sldId id="483"/>
            <p14:sldId id="538"/>
            <p14:sldId id="534"/>
            <p14:sldId id="540"/>
            <p14:sldId id="541"/>
            <p14:sldId id="542"/>
            <p14:sldId id="495"/>
            <p14:sldId id="501"/>
            <p14:sldId id="478"/>
            <p14:sldId id="479"/>
          </p14:sldIdLst>
        </p14:section>
        <p14:section name="passend onderwijs" id="{AA5EC4C4-92BD-4C92-847C-20D79BA8DDE8}">
          <p14:sldIdLst>
            <p14:sldId id="496"/>
            <p14:sldId id="52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801" autoAdjust="0"/>
  </p:normalViewPr>
  <p:slideViewPr>
    <p:cSldViewPr>
      <p:cViewPr>
        <p:scale>
          <a:sx n="66" d="100"/>
          <a:sy n="66" d="100"/>
        </p:scale>
        <p:origin x="1325" y="12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ED0DF3-5B55-4C00-B5F4-E33927370C3D}" type="datetimeFigureOut">
              <a:rPr lang="nl-NL" smtClean="0"/>
              <a:t>11-10-2017</a:t>
            </a:fld>
            <a:endParaRPr lang="nl-NL"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1713C9-A73B-418D-8B41-8F3950B468F0}" type="slidenum">
              <a:rPr lang="nl-NL" smtClean="0"/>
              <a:t>‹nr.›</a:t>
            </a:fld>
            <a:endParaRPr lang="nl-NL" dirty="0"/>
          </a:p>
        </p:txBody>
      </p:sp>
    </p:spTree>
    <p:extLst>
      <p:ext uri="{BB962C8B-B14F-4D97-AF65-F5344CB8AC3E}">
        <p14:creationId xmlns:p14="http://schemas.microsoft.com/office/powerpoint/2010/main" val="760806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Begin met een sprookje. Moderne variant:</a:t>
            </a:r>
            <a:r>
              <a:rPr lang="nl-NL" baseline="0" dirty="0" smtClean="0"/>
              <a:t> Roodkapje</a:t>
            </a:r>
            <a:endParaRPr lang="nl-NL" dirty="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2</a:t>
            </a:fld>
            <a:endParaRPr lang="nl-NL" dirty="0"/>
          </a:p>
        </p:txBody>
      </p:sp>
    </p:spTree>
    <p:extLst>
      <p:ext uri="{BB962C8B-B14F-4D97-AF65-F5344CB8AC3E}">
        <p14:creationId xmlns:p14="http://schemas.microsoft.com/office/powerpoint/2010/main" val="3284954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Uitleg dat IBP</a:t>
            </a:r>
            <a:r>
              <a:rPr lang="nl-NL" baseline="0" dirty="0" smtClean="0"/>
              <a:t> geen doel is: we regelen IBP ‘</a:t>
            </a:r>
            <a:r>
              <a:rPr lang="nl-NL" baseline="0" dirty="0" err="1" smtClean="0"/>
              <a:t>for</a:t>
            </a:r>
            <a:r>
              <a:rPr lang="nl-NL" baseline="0" dirty="0" smtClean="0"/>
              <a:t> </a:t>
            </a:r>
            <a:r>
              <a:rPr lang="nl-NL" baseline="0" dirty="0" err="1" smtClean="0"/>
              <a:t>the</a:t>
            </a:r>
            <a:r>
              <a:rPr lang="nl-NL" baseline="0" dirty="0" smtClean="0"/>
              <a:t> </a:t>
            </a:r>
            <a:r>
              <a:rPr lang="nl-NL" baseline="0" dirty="0" err="1" smtClean="0"/>
              <a:t>greater</a:t>
            </a:r>
            <a:r>
              <a:rPr lang="nl-NL" baseline="0" dirty="0" smtClean="0"/>
              <a:t> </a:t>
            </a:r>
            <a:r>
              <a:rPr lang="nl-NL" baseline="0" dirty="0" err="1" smtClean="0"/>
              <a:t>good</a:t>
            </a:r>
            <a:r>
              <a:rPr lang="nl-NL" baseline="0" dirty="0" smtClean="0"/>
              <a:t>’: om eigentijds, persoonlijk en bovenal veilig onderwijs met </a:t>
            </a:r>
            <a:r>
              <a:rPr lang="nl-NL" baseline="0" dirty="0" err="1" smtClean="0"/>
              <a:t>ictd</a:t>
            </a:r>
            <a:r>
              <a:rPr lang="nl-NL" baseline="0" dirty="0" smtClean="0"/>
              <a:t> mogelijk te maken! </a:t>
            </a:r>
          </a:p>
          <a:p>
            <a:endParaRPr lang="nl-NL" dirty="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41</a:t>
            </a:fld>
            <a:endParaRPr lang="nl-NL" dirty="0"/>
          </a:p>
        </p:txBody>
      </p:sp>
    </p:spTree>
    <p:extLst>
      <p:ext uri="{BB962C8B-B14F-4D97-AF65-F5344CB8AC3E}">
        <p14:creationId xmlns:p14="http://schemas.microsoft.com/office/powerpoint/2010/main" val="735600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Roodkapje zat op de bank. Moeder zei:</a:t>
            </a:r>
            <a:r>
              <a:rPr lang="nl-NL" baseline="0" dirty="0" smtClean="0"/>
              <a:t> ga een leuk koekjes brengen naar oma. Roodkapje kijkt vermoeid op van haar </a:t>
            </a:r>
            <a:r>
              <a:rPr lang="nl-NL" baseline="0" dirty="0" err="1" smtClean="0"/>
              <a:t>ipad</a:t>
            </a:r>
            <a:r>
              <a:rPr lang="nl-NL" baseline="0" dirty="0" smtClean="0"/>
              <a:t> en sluit </a:t>
            </a:r>
            <a:r>
              <a:rPr lang="nl-NL" baseline="0" dirty="0" err="1" smtClean="0"/>
              <a:t>minecraft</a:t>
            </a:r>
            <a:r>
              <a:rPr lang="nl-NL" baseline="0" dirty="0" smtClean="0"/>
              <a:t> af. Daar zit ze niet op te wachten. </a:t>
            </a:r>
            <a:r>
              <a:rPr lang="nl-NL" baseline="0" dirty="0" err="1" smtClean="0"/>
              <a:t>Etc</a:t>
            </a:r>
            <a:r>
              <a:rPr lang="nl-NL" baseline="0" dirty="0" smtClean="0"/>
              <a:t> etc. </a:t>
            </a:r>
          </a:p>
          <a:p>
            <a:endParaRPr lang="nl-NL" baseline="0" dirty="0" smtClean="0"/>
          </a:p>
          <a:p>
            <a:r>
              <a:rPr lang="nl-NL" baseline="0" dirty="0" smtClean="0"/>
              <a:t>Maar goed. Koekjes… dus ze </a:t>
            </a:r>
            <a:r>
              <a:rPr lang="nl-NL" baseline="0" dirty="0" err="1" smtClean="0"/>
              <a:t>googlet</a:t>
            </a:r>
            <a:r>
              <a:rPr lang="nl-NL" baseline="0" dirty="0" smtClean="0"/>
              <a:t> op koekjes, gaat naar AH voor koekjes en komt terug naar huis. </a:t>
            </a:r>
          </a:p>
          <a:p>
            <a:endParaRPr lang="nl-NL" dirty="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3</a:t>
            </a:fld>
            <a:endParaRPr lang="nl-NL" dirty="0"/>
          </a:p>
        </p:txBody>
      </p:sp>
    </p:spTree>
    <p:extLst>
      <p:ext uri="{BB962C8B-B14F-4D97-AF65-F5344CB8AC3E}">
        <p14:creationId xmlns:p14="http://schemas.microsoft.com/office/powerpoint/2010/main" val="252831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Thuis pakt moeder de kaart.</a:t>
            </a:r>
            <a:r>
              <a:rPr lang="nl-NL" baseline="0" dirty="0" smtClean="0"/>
              <a:t> Wat is dat, denk roodkapje. Daarom pakt roodkapje haar mobiel en gaat naar google </a:t>
            </a:r>
            <a:r>
              <a:rPr lang="nl-NL" baseline="0" dirty="0" err="1" smtClean="0"/>
              <a:t>maps</a:t>
            </a:r>
            <a:r>
              <a:rPr lang="nl-NL" baseline="0" dirty="0" smtClean="0"/>
              <a:t>. </a:t>
            </a:r>
          </a:p>
          <a:p>
            <a:endParaRPr lang="nl-NL" baseline="0" dirty="0" smtClean="0"/>
          </a:p>
          <a:p>
            <a:r>
              <a:rPr lang="nl-NL" baseline="0" dirty="0" smtClean="0"/>
              <a:t>Dan gaat ze op weg naar oma. Door het bos. In het bos zit oma al in haar stacaravan (want ja: leven is ook duurder voor oma’s dus daarom stacaravan). </a:t>
            </a:r>
          </a:p>
          <a:p>
            <a:endParaRPr lang="nl-NL" baseline="0" dirty="0" smtClean="0"/>
          </a:p>
          <a:p>
            <a:r>
              <a:rPr lang="nl-NL" baseline="0" dirty="0" smtClean="0"/>
              <a:t>Roodkapje dacht oma te zien uit de verte. Maar waar is ze nu? Nou, oma had </a:t>
            </a:r>
            <a:r>
              <a:rPr lang="nl-NL" baseline="0" dirty="0" err="1" smtClean="0"/>
              <a:t>geo-fencing</a:t>
            </a:r>
            <a:r>
              <a:rPr lang="nl-NL" baseline="0" dirty="0" smtClean="0"/>
              <a:t> aanstaan en ja hoor, ze kreeg een signaal dat roodkapje er aan kwam. Dus oma is snel in bed gekropen. </a:t>
            </a:r>
          </a:p>
          <a:p>
            <a:endParaRPr lang="nl-NL" baseline="0" dirty="0" smtClean="0"/>
          </a:p>
          <a:p>
            <a:r>
              <a:rPr lang="nl-NL" baseline="0" dirty="0" smtClean="0"/>
              <a:t>En dan komt roodkapje binnen. En ze eten gezellig de koekjes op. </a:t>
            </a:r>
          </a:p>
          <a:p>
            <a:endParaRPr lang="nl-NL" baseline="0" dirty="0" smtClean="0"/>
          </a:p>
          <a:p>
            <a:r>
              <a:rPr lang="nl-NL" baseline="0" dirty="0" smtClean="0"/>
              <a:t>En dit was het sprookje, ze leefden nog lang en gelukkig. O, missen jullie wat? O dat zal de wolf zijn. </a:t>
            </a:r>
          </a:p>
          <a:p>
            <a:r>
              <a:rPr lang="nl-NL" baseline="0" dirty="0" smtClean="0"/>
              <a:t>De Clou: zie volgende sheet.</a:t>
            </a:r>
          </a:p>
          <a:p>
            <a:endParaRPr lang="nl-NL" baseline="0" dirty="0" smtClean="0"/>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4</a:t>
            </a:fld>
            <a:endParaRPr lang="nl-NL" dirty="0"/>
          </a:p>
        </p:txBody>
      </p:sp>
    </p:spTree>
    <p:extLst>
      <p:ext uri="{BB962C8B-B14F-4D97-AF65-F5344CB8AC3E}">
        <p14:creationId xmlns:p14="http://schemas.microsoft.com/office/powerpoint/2010/main" val="1246341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wolf zat zeker</a:t>
            </a:r>
            <a:r>
              <a:rPr lang="nl-NL" baseline="0" dirty="0" smtClean="0"/>
              <a:t> al in het sprookje! Heb je het niet gemerkt?! </a:t>
            </a:r>
          </a:p>
          <a:p>
            <a:endParaRPr lang="nl-NL" baseline="0" dirty="0" smtClean="0"/>
          </a:p>
          <a:p>
            <a:r>
              <a:rPr lang="nl-NL" baseline="0" dirty="0" smtClean="0"/>
              <a:t>Klik plaatje: dan lees je op wat de wolven zijn: google, facebook, </a:t>
            </a:r>
            <a:r>
              <a:rPr lang="nl-NL" baseline="0" dirty="0" err="1" smtClean="0"/>
              <a:t>apple</a:t>
            </a:r>
            <a:r>
              <a:rPr lang="nl-NL" baseline="0" dirty="0" smtClean="0"/>
              <a:t>,. Etc. </a:t>
            </a:r>
            <a:endParaRPr lang="nl-NL" dirty="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5</a:t>
            </a:fld>
            <a:endParaRPr lang="nl-NL" dirty="0"/>
          </a:p>
        </p:txBody>
      </p:sp>
    </p:spTree>
    <p:extLst>
      <p:ext uri="{BB962C8B-B14F-4D97-AF65-F5344CB8AC3E}">
        <p14:creationId xmlns:p14="http://schemas.microsoft.com/office/powerpoint/2010/main" val="1131142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Privacy:</a:t>
            </a:r>
            <a:r>
              <a:rPr lang="nl-NL" baseline="0" dirty="0" smtClean="0"/>
              <a:t> </a:t>
            </a:r>
          </a:p>
          <a:p>
            <a:endParaRPr lang="nl-NL" baseline="0" dirty="0" smtClean="0"/>
          </a:p>
          <a:p>
            <a:r>
              <a:rPr lang="nl-NL" baseline="0" dirty="0" smtClean="0"/>
              <a:t>400 jaar oud: Hippocrates. </a:t>
            </a:r>
          </a:p>
          <a:p>
            <a:r>
              <a:rPr lang="nl-NL" baseline="0" dirty="0" smtClean="0"/>
              <a:t>Oude begrip: bescherming huis </a:t>
            </a:r>
            <a:endParaRPr lang="nl-NL" dirty="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7</a:t>
            </a:fld>
            <a:endParaRPr lang="nl-NL" dirty="0"/>
          </a:p>
        </p:txBody>
      </p:sp>
    </p:spTree>
    <p:extLst>
      <p:ext uri="{BB962C8B-B14F-4D97-AF65-F5344CB8AC3E}">
        <p14:creationId xmlns:p14="http://schemas.microsoft.com/office/powerpoint/2010/main" val="1071050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Privacy: zin in systemen</a:t>
            </a:r>
            <a:r>
              <a:rPr lang="nl-NL" baseline="0" dirty="0" smtClean="0"/>
              <a:t> en dossiers. Op school heeft ¼ van leerlingen zorg o.i.d. Dus daar zit meer in de administratie dan gemiddeld: zorgdossiers. Dus </a:t>
            </a:r>
            <a:r>
              <a:rPr lang="nl-NL" baseline="0" dirty="0" err="1" smtClean="0"/>
              <a:t>medsiche</a:t>
            </a:r>
            <a:r>
              <a:rPr lang="nl-NL" baseline="0" dirty="0" smtClean="0"/>
              <a:t> info. </a:t>
            </a:r>
          </a:p>
          <a:p>
            <a:endParaRPr lang="nl-NL" baseline="0" dirty="0" smtClean="0"/>
          </a:p>
          <a:p>
            <a:r>
              <a:rPr lang="nl-NL" baseline="0" dirty="0" smtClean="0"/>
              <a:t>Leg vergelijking met jouw dossier bij de huisarts. Jouw medisch dossier zit ook in een database. En wat vind JIJ er van als je bij de huisarts zit, en er zit een geel briefje op zijn monitor. Daarop staat zijn wachtwoord van JOUW dossier. Dat kan toch niet? Waarom hebben honderden scholen dan wel computers staan met op de monitor een geel briefje met het wachtwoord om in te </a:t>
            </a:r>
            <a:r>
              <a:rPr lang="nl-NL" baseline="0" dirty="0" err="1" smtClean="0"/>
              <a:t>logggen</a:t>
            </a:r>
            <a:r>
              <a:rPr lang="nl-NL" baseline="0" dirty="0" smtClean="0"/>
              <a:t>? Gekkigheid. Spreek je collega aan: de databases van scholen zijn net zo gevoelig als medische systemen. Dus beveiliging moet net zo goed als in ziekenhuis, Dus geen wachtwoorden opschrijven. </a:t>
            </a:r>
            <a:br>
              <a:rPr lang="nl-NL" baseline="0" dirty="0" smtClean="0"/>
            </a:br>
            <a:endParaRPr lang="nl-NL" dirty="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12</a:t>
            </a:fld>
            <a:endParaRPr lang="nl-NL" dirty="0"/>
          </a:p>
        </p:txBody>
      </p:sp>
    </p:spTree>
    <p:extLst>
      <p:ext uri="{BB962C8B-B14F-4D97-AF65-F5344CB8AC3E}">
        <p14:creationId xmlns:p14="http://schemas.microsoft.com/office/powerpoint/2010/main" val="1971780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Plaatje server: privacy</a:t>
            </a:r>
            <a:r>
              <a:rPr lang="nl-NL" baseline="0" dirty="0" smtClean="0"/>
              <a:t> gaat ook over ‘weten wat er op je schoolnetwerk gebeurt’. Worden er </a:t>
            </a:r>
            <a:r>
              <a:rPr lang="nl-NL" baseline="0" dirty="0" err="1" smtClean="0"/>
              <a:t>sexfilmpjes</a:t>
            </a:r>
            <a:r>
              <a:rPr lang="nl-NL" baseline="0" dirty="0" smtClean="0"/>
              <a:t> gedeeld, of </a:t>
            </a:r>
            <a:r>
              <a:rPr lang="nl-NL" baseline="0" dirty="0" err="1" smtClean="0"/>
              <a:t>banga-lijsten</a:t>
            </a:r>
            <a:r>
              <a:rPr lang="nl-NL" baseline="0" dirty="0" smtClean="0"/>
              <a:t>? Dit vraagt om de afweging tussen privacy van leerlingen/medewerkers en bescherming van die zelfde leerlingen/medewerkers. </a:t>
            </a:r>
          </a:p>
          <a:p>
            <a:r>
              <a:rPr lang="nl-NL" baseline="0" dirty="0" smtClean="0"/>
              <a:t>Mag en kan je leerlingen de hele dag volgen en alles opslaan wat ze doen? In Europa zijn we hevig verontwaardigd als blijkt dat de NSA allerlei gegevens over ons gebruikt bij de opsporing, maar als we leerlingen de hele dag gaan volgen, doen we dan niet het zelfde? Zoek de balans en informeer medewerkers, leerlingen en ouders over je beleid hierover! </a:t>
            </a:r>
          </a:p>
          <a:p>
            <a:endParaRPr lang="nl-NL" baseline="0" dirty="0" smtClean="0"/>
          </a:p>
          <a:p>
            <a:r>
              <a:rPr lang="nl-NL" baseline="0" dirty="0" smtClean="0"/>
              <a:t>Schoolfoto’s: een foto zegt iets over je ras, etniciteit. Daarom is een foto een bijzonder persoonsgegevens: je moet hier nóg voorzichtiger mee omgaan dan met gewone data. </a:t>
            </a:r>
          </a:p>
          <a:p>
            <a:endParaRPr lang="nl-NL" baseline="0" dirty="0" smtClean="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14</a:t>
            </a:fld>
            <a:endParaRPr lang="nl-NL" dirty="0"/>
          </a:p>
        </p:txBody>
      </p:sp>
    </p:spTree>
    <p:extLst>
      <p:ext uri="{BB962C8B-B14F-4D97-AF65-F5344CB8AC3E}">
        <p14:creationId xmlns:p14="http://schemas.microsoft.com/office/powerpoint/2010/main" val="1466552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17</a:t>
            </a:fld>
            <a:endParaRPr lang="nl-NL" dirty="0"/>
          </a:p>
        </p:txBody>
      </p:sp>
    </p:spTree>
    <p:extLst>
      <p:ext uri="{BB962C8B-B14F-4D97-AF65-F5344CB8AC3E}">
        <p14:creationId xmlns:p14="http://schemas.microsoft.com/office/powerpoint/2010/main" val="109449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Hoe regel je het: doel is 25 mei 2018. Alles</a:t>
            </a:r>
            <a:r>
              <a:rPr lang="nl-NL" baseline="0" dirty="0" smtClean="0"/>
              <a:t> klaar. Leg uit dat 2018 eigenlijk gek is: want in AVG zit meer dan de helft wat nu al in </a:t>
            </a:r>
            <a:r>
              <a:rPr lang="nl-NL" baseline="0" dirty="0" err="1" smtClean="0"/>
              <a:t>Wbp</a:t>
            </a:r>
            <a:r>
              <a:rPr lang="nl-NL" baseline="0" dirty="0" smtClean="0"/>
              <a:t> zit. Dus scholen hebben meer dan 15 jaar de tijd gehad om zaken te regelen. En nu plotseling haast voor 25 mei 2018?! </a:t>
            </a:r>
          </a:p>
          <a:p>
            <a:endParaRPr lang="nl-NL" baseline="0" dirty="0" smtClean="0"/>
          </a:p>
          <a:p>
            <a:endParaRPr lang="nl-NL" baseline="0" dirty="0" smtClean="0"/>
          </a:p>
          <a:p>
            <a:r>
              <a:rPr lang="nl-NL" baseline="0" dirty="0" smtClean="0"/>
              <a:t>3 stappen: organiseer je beleid. Dat is waar de bestuurder vastgesteld dat ibp voor iedereen geldt, dat er een paar mensen ibp gaan regelen en dat ze daar de steun van de bestuurder voor hebben gekregen. </a:t>
            </a:r>
          </a:p>
          <a:p>
            <a:r>
              <a:rPr lang="nl-NL" baseline="0" dirty="0" smtClean="0"/>
              <a:t>Stap 2: beleid moet geen papieren tijger blijven. Daarom: beleid naar praktijk: realiseer maatregelen. Verderop meer uitleg. </a:t>
            </a:r>
          </a:p>
          <a:p>
            <a:r>
              <a:rPr lang="nl-NL" baseline="0" dirty="0" smtClean="0"/>
              <a:t>En stap 3: zorg dat iedereen </a:t>
            </a:r>
            <a:r>
              <a:rPr lang="nl-NL" baseline="0" dirty="0" err="1" smtClean="0"/>
              <a:t>weeet</a:t>
            </a:r>
            <a:r>
              <a:rPr lang="nl-NL" baseline="0" dirty="0" smtClean="0"/>
              <a:t> wat hij/zij moet doen. Communicatie. </a:t>
            </a:r>
          </a:p>
          <a:p>
            <a:endParaRPr lang="nl-NL" baseline="0" dirty="0" smtClean="0"/>
          </a:p>
        </p:txBody>
      </p:sp>
      <p:sp>
        <p:nvSpPr>
          <p:cNvPr id="4" name="Tijdelijke aanduiding voor dianummer 3"/>
          <p:cNvSpPr>
            <a:spLocks noGrp="1"/>
          </p:cNvSpPr>
          <p:nvPr>
            <p:ph type="sldNum" sz="quarter" idx="10"/>
          </p:nvPr>
        </p:nvSpPr>
        <p:spPr/>
        <p:txBody>
          <a:bodyPr/>
          <a:lstStyle/>
          <a:p>
            <a:fld id="{D71713C9-A73B-418D-8B41-8F3950B468F0}" type="slidenum">
              <a:rPr lang="nl-NL" smtClean="0"/>
              <a:t>31</a:t>
            </a:fld>
            <a:endParaRPr lang="nl-NL" dirty="0"/>
          </a:p>
        </p:txBody>
      </p:sp>
    </p:spTree>
    <p:extLst>
      <p:ext uri="{BB962C8B-B14F-4D97-AF65-F5344CB8AC3E}">
        <p14:creationId xmlns:p14="http://schemas.microsoft.com/office/powerpoint/2010/main" val="2044621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 Algemeen">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213402"/>
            <a:ext cx="9143999" cy="4382006"/>
          </a:xfrm>
          <a:prstGeom prst="rect">
            <a:avLst/>
          </a:prstGeom>
        </p:spPr>
      </p:pic>
      <p:sp>
        <p:nvSpPr>
          <p:cNvPr id="11" name="Rectangle 10"/>
          <p:cNvSpPr/>
          <p:nvPr/>
        </p:nvSpPr>
        <p:spPr>
          <a:xfrm>
            <a:off x="0" y="5562000"/>
            <a:ext cx="9144000" cy="52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tangle 9"/>
          <p:cNvSpPr/>
          <p:nvPr/>
        </p:nvSpPr>
        <p:spPr>
          <a:xfrm>
            <a:off x="0" y="4158000"/>
            <a:ext cx="9144000" cy="14040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ctrTitle"/>
          </p:nvPr>
        </p:nvSpPr>
        <p:spPr>
          <a:xfrm>
            <a:off x="396000" y="4320000"/>
            <a:ext cx="8280000" cy="1080000"/>
          </a:xfrm>
        </p:spPr>
        <p:txBody>
          <a:bodyPr anchor="ctr"/>
          <a:lstStyle>
            <a:lvl1pPr>
              <a:defRPr sz="3200" kern="1200" baseline="0">
                <a:solidFill>
                  <a:schemeClr val="bg1"/>
                </a:solidFill>
              </a:defRPr>
            </a:lvl1pPr>
          </a:lstStyle>
          <a:p>
            <a:r>
              <a:rPr lang="en-US" noProof="0" smtClean="0"/>
              <a:t>Click to edit Master title style</a:t>
            </a:r>
            <a:endParaRPr lang="nl-NL" noProof="0"/>
          </a:p>
        </p:txBody>
      </p:sp>
      <p:sp>
        <p:nvSpPr>
          <p:cNvPr id="8" name="Text Placeholder 7"/>
          <p:cNvSpPr>
            <a:spLocks noGrp="1"/>
          </p:cNvSpPr>
          <p:nvPr>
            <p:ph type="body" sz="quarter" idx="13"/>
          </p:nvPr>
        </p:nvSpPr>
        <p:spPr>
          <a:xfrm>
            <a:off x="396000" y="5687126"/>
            <a:ext cx="8280000" cy="288925"/>
          </a:xfrm>
        </p:spPr>
        <p:txBody>
          <a:bodyPr/>
          <a:lstStyle>
            <a:lvl1pPr>
              <a:lnSpc>
                <a:spcPct val="100000"/>
              </a:lnSpc>
              <a:defRPr sz="1800" kern="0" spc="10" baseline="0">
                <a:solidFill>
                  <a:srgbClr val="00B0F0"/>
                </a:solidFill>
              </a:defRPr>
            </a:lvl1pPr>
            <a:lvl2pPr>
              <a:lnSpc>
                <a:spcPct val="100000"/>
              </a:lnSpc>
              <a:defRPr sz="1600" kern="0" spc="10" baseline="0"/>
            </a:lvl2pPr>
            <a:lvl3pPr>
              <a:lnSpc>
                <a:spcPct val="100000"/>
              </a:lnSpc>
              <a:defRPr sz="1600" kern="0" spc="10" baseline="0"/>
            </a:lvl3pPr>
            <a:lvl4pPr>
              <a:lnSpc>
                <a:spcPct val="100000"/>
              </a:lnSpc>
              <a:defRPr sz="1600" kern="0" spc="10" baseline="0"/>
            </a:lvl4pPr>
            <a:lvl5pPr>
              <a:lnSpc>
                <a:spcPct val="100000"/>
              </a:lnSpc>
              <a:defRPr sz="1600" kern="0" spc="10" baseline="0"/>
            </a:lvl5pPr>
          </a:lstStyle>
          <a:p>
            <a:pPr lvl="0"/>
            <a:r>
              <a:rPr lang="en-US" noProof="0" smtClean="0"/>
              <a:t>Click to edit Master text styles</a:t>
            </a:r>
          </a:p>
        </p:txBody>
      </p:sp>
      <p:sp>
        <p:nvSpPr>
          <p:cNvPr id="12" name="Rectangle 11"/>
          <p:cNvSpPr/>
          <p:nvPr userDrawn="1"/>
        </p:nvSpPr>
        <p:spPr>
          <a:xfrm>
            <a:off x="0" y="5562000"/>
            <a:ext cx="9144000" cy="52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p:cNvSpPr/>
          <p:nvPr userDrawn="1"/>
        </p:nvSpPr>
        <p:spPr>
          <a:xfrm>
            <a:off x="0" y="4158000"/>
            <a:ext cx="9144000" cy="14040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91632" y="6428828"/>
            <a:ext cx="2699792" cy="191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801387" y="360000"/>
            <a:ext cx="1990037"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userDrawn="1"/>
        </p:nvSpPr>
        <p:spPr>
          <a:xfrm>
            <a:off x="7764718" y="1213402"/>
            <a:ext cx="1415772" cy="276999"/>
          </a:xfrm>
          <a:prstGeom prst="rect">
            <a:avLst/>
          </a:prstGeom>
          <a:noFill/>
        </p:spPr>
        <p:txBody>
          <a:bodyPr wrap="none" rtlCol="0">
            <a:spAutoFit/>
          </a:bodyPr>
          <a:lstStyle/>
          <a:p>
            <a:r>
              <a:rPr lang="de-DE" sz="1200" dirty="0" smtClean="0">
                <a:solidFill>
                  <a:schemeClr val="bg1"/>
                </a:solidFill>
              </a:rPr>
              <a:t>© Erik van </a:t>
            </a:r>
            <a:r>
              <a:rPr lang="de-DE" sz="1200" dirty="0" err="1" smtClean="0">
                <a:solidFill>
                  <a:schemeClr val="bg1"/>
                </a:solidFill>
              </a:rPr>
              <a:t>Roekel</a:t>
            </a:r>
            <a:endParaRPr lang="nl-NL" sz="1200" dirty="0">
              <a:solidFill>
                <a:schemeClr val="bg1"/>
              </a:solidFill>
            </a:endParaRPr>
          </a:p>
        </p:txBody>
      </p:sp>
    </p:spTree>
    <p:extLst>
      <p:ext uri="{BB962C8B-B14F-4D97-AF65-F5344CB8AC3E}">
        <p14:creationId xmlns:p14="http://schemas.microsoft.com/office/powerpoint/2010/main" val="34807233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inddia">
    <p:spTree>
      <p:nvGrpSpPr>
        <p:cNvPr id="1" name=""/>
        <p:cNvGrpSpPr/>
        <p:nvPr/>
      </p:nvGrpSpPr>
      <p:grpSpPr>
        <a:xfrm>
          <a:off x="0" y="0"/>
          <a:ext cx="0" cy="0"/>
          <a:chOff x="0" y="0"/>
          <a:chExt cx="0" cy="0"/>
        </a:xfrm>
      </p:grpSpPr>
      <p:sp>
        <p:nvSpPr>
          <p:cNvPr id="6" name="Rectangle 5"/>
          <p:cNvSpPr/>
          <p:nvPr/>
        </p:nvSpPr>
        <p:spPr>
          <a:xfrm>
            <a:off x="0" y="5562000"/>
            <a:ext cx="9144000" cy="52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tangle 7"/>
          <p:cNvSpPr/>
          <p:nvPr/>
        </p:nvSpPr>
        <p:spPr>
          <a:xfrm>
            <a:off x="0" y="4158000"/>
            <a:ext cx="720000" cy="14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p:cNvSpPr/>
          <p:nvPr/>
        </p:nvSpPr>
        <p:spPr>
          <a:xfrm>
            <a:off x="720000" y="4158000"/>
            <a:ext cx="8424000" cy="140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tangle 11"/>
          <p:cNvSpPr/>
          <p:nvPr/>
        </p:nvSpPr>
        <p:spPr>
          <a:xfrm>
            <a:off x="720000" y="1080000"/>
            <a:ext cx="8424000" cy="307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a:xfrm>
            <a:off x="1044000" y="1520778"/>
            <a:ext cx="7740000" cy="583200"/>
          </a:xfrm>
        </p:spPr>
        <p:txBody>
          <a:bodyPr/>
          <a:lstStyle>
            <a:lvl1pPr>
              <a:defRPr>
                <a:solidFill>
                  <a:schemeClr val="bg1"/>
                </a:solidFill>
              </a:defRPr>
            </a:lvl1pPr>
          </a:lstStyle>
          <a:p>
            <a:r>
              <a:rPr lang="en-US" smtClean="0"/>
              <a:t>Click to edit Master title style</a:t>
            </a:r>
            <a:endParaRPr lang="de-DE"/>
          </a:p>
        </p:txBody>
      </p:sp>
      <p:sp>
        <p:nvSpPr>
          <p:cNvPr id="5" name="Text Placeholder 4"/>
          <p:cNvSpPr>
            <a:spLocks noGrp="1"/>
          </p:cNvSpPr>
          <p:nvPr>
            <p:ph type="body" sz="quarter" idx="11"/>
          </p:nvPr>
        </p:nvSpPr>
        <p:spPr>
          <a:xfrm>
            <a:off x="1044000" y="2409262"/>
            <a:ext cx="7740000" cy="1523794"/>
          </a:xfrm>
        </p:spPr>
        <p:txBody>
          <a:bodyPr/>
          <a:lstStyle>
            <a:lvl1pPr>
              <a:lnSpc>
                <a:spcPct val="100000"/>
              </a:lnSpc>
              <a:spcAft>
                <a:spcPts val="0"/>
              </a:spcAft>
              <a:defRPr sz="1800" b="1" baseline="0">
                <a:solidFill>
                  <a:schemeClr val="bg1"/>
                </a:solidFill>
              </a:defRPr>
            </a:lvl1pPr>
            <a:lvl2pPr marL="0" indent="0">
              <a:lnSpc>
                <a:spcPct val="100000"/>
              </a:lnSpc>
              <a:spcBef>
                <a:spcPts val="0"/>
              </a:spcBef>
              <a:spcAft>
                <a:spcPts val="0"/>
              </a:spcAft>
              <a:buNone/>
              <a:defRPr sz="1800" spc="30" baseline="0">
                <a:solidFill>
                  <a:schemeClr val="bg1"/>
                </a:solidFill>
              </a:defRPr>
            </a:lvl2pPr>
            <a:lvl3pPr marL="0" indent="0">
              <a:lnSpc>
                <a:spcPct val="100000"/>
              </a:lnSpc>
              <a:spcBef>
                <a:spcPts val="0"/>
              </a:spcBef>
              <a:spcAft>
                <a:spcPts val="0"/>
              </a:spcAft>
              <a:buNone/>
              <a:defRPr sz="1800" spc="30" baseline="0">
                <a:solidFill>
                  <a:schemeClr val="bg1"/>
                </a:solidFill>
              </a:defRPr>
            </a:lvl3pPr>
            <a:lvl4pPr marL="0" indent="0">
              <a:lnSpc>
                <a:spcPct val="100000"/>
              </a:lnSpc>
              <a:spcBef>
                <a:spcPts val="0"/>
              </a:spcBef>
              <a:spcAft>
                <a:spcPts val="0"/>
              </a:spcAft>
              <a:buNone/>
              <a:defRPr sz="1800" spc="30" baseline="0">
                <a:solidFill>
                  <a:schemeClr val="bg1"/>
                </a:solidFill>
              </a:defRPr>
            </a:lvl4pPr>
            <a:lvl5pPr marL="0" indent="0">
              <a:lnSpc>
                <a:spcPct val="100000"/>
              </a:lnSpc>
              <a:spcBef>
                <a:spcPts val="0"/>
              </a:spcBef>
              <a:spcAft>
                <a:spcPts val="0"/>
              </a:spcAft>
              <a:buNone/>
              <a:defRPr sz="1800" spc="30" baseline="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9" name="Text Placeholder 3"/>
          <p:cNvSpPr>
            <a:spLocks noGrp="1"/>
          </p:cNvSpPr>
          <p:nvPr>
            <p:ph type="body" sz="half" idx="2" hasCustomPrompt="1"/>
          </p:nvPr>
        </p:nvSpPr>
        <p:spPr>
          <a:xfrm>
            <a:off x="1044000" y="4500000"/>
            <a:ext cx="7740000" cy="720000"/>
          </a:xfrm>
        </p:spPr>
        <p:txBody>
          <a:bodyPr anchor="ctr"/>
          <a:lstStyle>
            <a:lvl1pPr marL="0" indent="0" algn="l">
              <a:lnSpc>
                <a:spcPct val="100000"/>
              </a:lnSpc>
              <a:buNone/>
              <a:defRPr sz="2000" b="0" spc="1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noProof="0" smtClean="0"/>
              <a:t>kennisnet.nl</a:t>
            </a:r>
          </a:p>
        </p:txBody>
      </p:sp>
      <p:sp>
        <p:nvSpPr>
          <p:cNvPr id="10" name="Rectangle 9"/>
          <p:cNvSpPr/>
          <p:nvPr userDrawn="1"/>
        </p:nvSpPr>
        <p:spPr>
          <a:xfrm>
            <a:off x="0" y="5562000"/>
            <a:ext cx="9144000" cy="52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p:cNvSpPr/>
          <p:nvPr userDrawn="1"/>
        </p:nvSpPr>
        <p:spPr>
          <a:xfrm>
            <a:off x="0" y="4158000"/>
            <a:ext cx="720000" cy="14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tangle 13"/>
          <p:cNvSpPr/>
          <p:nvPr userDrawn="1"/>
        </p:nvSpPr>
        <p:spPr>
          <a:xfrm>
            <a:off x="720000" y="4158000"/>
            <a:ext cx="8424000" cy="140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tangle 14"/>
          <p:cNvSpPr/>
          <p:nvPr userDrawn="1"/>
        </p:nvSpPr>
        <p:spPr>
          <a:xfrm>
            <a:off x="720000" y="1080000"/>
            <a:ext cx="8424000" cy="307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091632" y="6428828"/>
            <a:ext cx="2699792" cy="191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801387" y="360000"/>
            <a:ext cx="1990037"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305090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nl-NL" smtClean="0"/>
              <a:t>Klik om de stijl te bewerken</a:t>
            </a:r>
            <a:endParaRPr lang="nl-NL"/>
          </a:p>
        </p:txBody>
      </p:sp>
      <p:sp>
        <p:nvSpPr>
          <p:cNvPr id="3" name="O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a:xfrm>
            <a:off x="628650" y="6356351"/>
            <a:ext cx="2057400" cy="365125"/>
          </a:xfrm>
          <a:prstGeom prst="rect">
            <a:avLst/>
          </a:prstGeom>
        </p:spPr>
        <p:txBody>
          <a:bodyPr/>
          <a:lstStyle/>
          <a:p>
            <a:fld id="{3173009B-69A2-49DF-957C-3AB309CE33B8}" type="datetimeFigureOut">
              <a:rPr lang="nl-NL" smtClean="0"/>
              <a:t>11-10-2017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0F5E28-109A-4535-99E4-27837F67A122}" type="slidenum">
              <a:rPr lang="nl-NL" smtClean="0"/>
              <a:t>‹nr.›</a:t>
            </a:fld>
            <a:endParaRPr lang="nl-NL"/>
          </a:p>
        </p:txBody>
      </p:sp>
    </p:spTree>
    <p:extLst>
      <p:ext uri="{BB962C8B-B14F-4D97-AF65-F5344CB8AC3E}">
        <p14:creationId xmlns:p14="http://schemas.microsoft.com/office/powerpoint/2010/main" val="1235634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3">
    <p:spTree>
      <p:nvGrpSpPr>
        <p:cNvPr id="1" name=""/>
        <p:cNvGrpSpPr/>
        <p:nvPr/>
      </p:nvGrpSpPr>
      <p:grpSpPr>
        <a:xfrm>
          <a:off x="0" y="0"/>
          <a:ext cx="0" cy="0"/>
          <a:chOff x="0" y="0"/>
          <a:chExt cx="0" cy="0"/>
        </a:xfrm>
      </p:grpSpPr>
      <p:sp>
        <p:nvSpPr>
          <p:cNvPr id="12" name="Rectangle 11"/>
          <p:cNvSpPr/>
          <p:nvPr/>
        </p:nvSpPr>
        <p:spPr>
          <a:xfrm>
            <a:off x="720000" y="1080000"/>
            <a:ext cx="8424000" cy="502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p:cNvSpPr/>
          <p:nvPr/>
        </p:nvSpPr>
        <p:spPr>
          <a:xfrm>
            <a:off x="0" y="4158000"/>
            <a:ext cx="9144000" cy="14040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a:xfrm>
            <a:off x="1044626" y="4319940"/>
            <a:ext cx="7740000" cy="1080120"/>
          </a:xfrm>
        </p:spPr>
        <p:txBody>
          <a:bodyPr anchor="ctr"/>
          <a:lstStyle>
            <a:lvl1pPr>
              <a:defRPr>
                <a:solidFill>
                  <a:schemeClr val="bg1"/>
                </a:solidFill>
              </a:defRPr>
            </a:lvl1pPr>
          </a:lstStyle>
          <a:p>
            <a:r>
              <a:rPr lang="en-US" smtClean="0"/>
              <a:t>Click to edit Master title style</a:t>
            </a:r>
            <a:endParaRPr lang="de-DE"/>
          </a:p>
        </p:txBody>
      </p:sp>
      <p:sp>
        <p:nvSpPr>
          <p:cNvPr id="15" name="Subtitle 2"/>
          <p:cNvSpPr>
            <a:spLocks noGrp="1"/>
          </p:cNvSpPr>
          <p:nvPr>
            <p:ph type="subTitle" idx="1"/>
          </p:nvPr>
        </p:nvSpPr>
        <p:spPr>
          <a:xfrm>
            <a:off x="1044068" y="5661248"/>
            <a:ext cx="7740000" cy="360000"/>
          </a:xfrm>
        </p:spPr>
        <p:txBody>
          <a:bodyPr/>
          <a:lstStyle>
            <a:lvl1pPr marL="0" indent="0" algn="l">
              <a:lnSpc>
                <a:spcPct val="100000"/>
              </a:lnSpc>
              <a:buNone/>
              <a:defRPr sz="2000" spc="10" baseline="0">
                <a:solidFill>
                  <a:schemeClr val="bg1"/>
                </a:solidFill>
                <a:latin typeface="+mj-lt"/>
                <a:cs typeface="Info Corr Offc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nl-NL" noProof="0"/>
          </a:p>
        </p:txBody>
      </p:sp>
      <p:sp>
        <p:nvSpPr>
          <p:cNvPr id="6" name="Rectangle 5"/>
          <p:cNvSpPr/>
          <p:nvPr userDrawn="1"/>
        </p:nvSpPr>
        <p:spPr>
          <a:xfrm>
            <a:off x="720000" y="1080000"/>
            <a:ext cx="8424000" cy="502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tangle 6"/>
          <p:cNvSpPr/>
          <p:nvPr userDrawn="1"/>
        </p:nvSpPr>
        <p:spPr>
          <a:xfrm>
            <a:off x="0" y="4158000"/>
            <a:ext cx="9144000" cy="14040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091632" y="6428828"/>
            <a:ext cx="2699792" cy="191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801387" y="360000"/>
            <a:ext cx="1990037"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08699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kst of opsomm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noProof="0" smtClean="0"/>
              <a:t>Click to edit Master title style</a:t>
            </a:r>
            <a:endParaRPr lang="nl-NL" noProof="0"/>
          </a:p>
        </p:txBody>
      </p:sp>
      <p:sp>
        <p:nvSpPr>
          <p:cNvPr id="3" name="Content Placeholder 2"/>
          <p:cNvSpPr>
            <a:spLocks noGrp="1"/>
          </p:cNvSpPr>
          <p:nvPr>
            <p:ph idx="1"/>
          </p:nvPr>
        </p:nvSpPr>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dirty="0"/>
          </a:p>
        </p:txBody>
      </p:sp>
      <p:sp>
        <p:nvSpPr>
          <p:cNvPr id="6" name="Rounded Rectangle 5"/>
          <p:cNvSpPr/>
          <p:nvPr/>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8" name="Rounded Rectangle 7"/>
          <p:cNvSpPr/>
          <p:nvPr/>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
        <p:nvSpPr>
          <p:cNvPr id="5" name="Slide Number Placeholder 4"/>
          <p:cNvSpPr>
            <a:spLocks noGrp="1"/>
          </p:cNvSpPr>
          <p:nvPr>
            <p:ph type="sldNum" sz="quarter" idx="11"/>
          </p:nvPr>
        </p:nvSpPr>
        <p:spPr/>
        <p:txBody>
          <a:bodyPr/>
          <a:lstStyle/>
          <a:p>
            <a:fld id="{0E924C9A-6C93-49AE-BFE5-6539B145F2C9}" type="slidenum">
              <a:rPr lang="nl-NL" smtClean="0"/>
              <a:pPr/>
              <a:t>‹nr.›</a:t>
            </a:fld>
            <a:endParaRPr lang="nl-NL"/>
          </a:p>
        </p:txBody>
      </p:sp>
      <p:sp>
        <p:nvSpPr>
          <p:cNvPr id="7" name="Rounded Rectangle 6"/>
          <p:cNvSpPr/>
          <p:nvPr userDrawn="1"/>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9" name="Rounded Rectangle 8"/>
          <p:cNvSpPr/>
          <p:nvPr userDrawn="1"/>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Tree>
    <p:extLst>
      <p:ext uri="{BB962C8B-B14F-4D97-AF65-F5344CB8AC3E}">
        <p14:creationId xmlns:p14="http://schemas.microsoft.com/office/powerpoint/2010/main" val="23026122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kst of opsomming paars">
    <p:spTree>
      <p:nvGrpSpPr>
        <p:cNvPr id="1" name=""/>
        <p:cNvGrpSpPr/>
        <p:nvPr/>
      </p:nvGrpSpPr>
      <p:grpSpPr>
        <a:xfrm>
          <a:off x="0" y="0"/>
          <a:ext cx="0" cy="0"/>
          <a:chOff x="0" y="0"/>
          <a:chExt cx="0" cy="0"/>
        </a:xfrm>
      </p:grpSpPr>
      <p:sp>
        <p:nvSpPr>
          <p:cNvPr id="4" name="Rectangle 3"/>
          <p:cNvSpPr/>
          <p:nvPr/>
        </p:nvSpPr>
        <p:spPr>
          <a:xfrm>
            <a:off x="0" y="1080000"/>
            <a:ext cx="9144000" cy="500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p:txBody>
          <a:bodyPr/>
          <a:lstStyle>
            <a:lvl1pPr>
              <a:defRPr>
                <a:solidFill>
                  <a:schemeClr val="accent2"/>
                </a:solidFill>
              </a:defRPr>
            </a:lvl1pPr>
          </a:lstStyle>
          <a:p>
            <a:r>
              <a:rPr lang="en-US" noProof="0" smtClean="0"/>
              <a:t>Click to edit Master title style</a:t>
            </a:r>
            <a:endParaRPr lang="nl-NL" noProof="0"/>
          </a:p>
        </p:txBody>
      </p:sp>
      <p:sp>
        <p:nvSpPr>
          <p:cNvPr id="3" name="Content Placeholder 2"/>
          <p:cNvSpPr>
            <a:spLocks noGrp="1"/>
          </p:cNvSpPr>
          <p:nvPr>
            <p:ph idx="1"/>
          </p:nvPr>
        </p:nvSpPr>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dirty="0"/>
          </a:p>
        </p:txBody>
      </p:sp>
      <p:sp>
        <p:nvSpPr>
          <p:cNvPr id="6" name="Rounded Rectangle 5"/>
          <p:cNvSpPr/>
          <p:nvPr/>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8" name="Rounded Rectangle 7"/>
          <p:cNvSpPr/>
          <p:nvPr/>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
        <p:nvSpPr>
          <p:cNvPr id="10" name="Slide Number Placeholder 9"/>
          <p:cNvSpPr>
            <a:spLocks noGrp="1"/>
          </p:cNvSpPr>
          <p:nvPr>
            <p:ph type="sldNum" sz="quarter" idx="11"/>
          </p:nvPr>
        </p:nvSpPr>
        <p:spPr/>
        <p:txBody>
          <a:bodyPr/>
          <a:lstStyle/>
          <a:p>
            <a:fld id="{0E924C9A-6C93-49AE-BFE5-6539B145F2C9}" type="slidenum">
              <a:rPr lang="nl-NL" smtClean="0"/>
              <a:pPr/>
              <a:t>‹nr.›</a:t>
            </a:fld>
            <a:endParaRPr lang="nl-NL"/>
          </a:p>
        </p:txBody>
      </p:sp>
      <p:sp>
        <p:nvSpPr>
          <p:cNvPr id="11" name="Footer Placeholder 10"/>
          <p:cNvSpPr>
            <a:spLocks noGrp="1"/>
          </p:cNvSpPr>
          <p:nvPr>
            <p:ph type="ftr" sz="quarter" idx="12"/>
          </p:nvPr>
        </p:nvSpPr>
        <p:spPr/>
        <p:txBody>
          <a:bodyPr/>
          <a:lstStyle/>
          <a:p>
            <a:pPr algn="l"/>
            <a:r>
              <a:rPr lang="nl-NL" smtClean="0"/>
              <a:t>Type hier de titel van de presentatie</a:t>
            </a:r>
            <a:endParaRPr lang="nl-NL"/>
          </a:p>
        </p:txBody>
      </p:sp>
      <p:sp>
        <p:nvSpPr>
          <p:cNvPr id="9" name="Rectangle 8"/>
          <p:cNvSpPr/>
          <p:nvPr userDrawn="1"/>
        </p:nvSpPr>
        <p:spPr>
          <a:xfrm>
            <a:off x="0" y="1080000"/>
            <a:ext cx="9144000" cy="500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ounded Rectangle 11"/>
          <p:cNvSpPr/>
          <p:nvPr userDrawn="1"/>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13" name="Rounded Rectangle 12"/>
          <p:cNvSpPr/>
          <p:nvPr userDrawn="1"/>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Tree>
    <p:extLst>
      <p:ext uri="{BB962C8B-B14F-4D97-AF65-F5344CB8AC3E}">
        <p14:creationId xmlns:p14="http://schemas.microsoft.com/office/powerpoint/2010/main" val="21141676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Grafiek">
    <p:spTree>
      <p:nvGrpSpPr>
        <p:cNvPr id="1" name=""/>
        <p:cNvGrpSpPr/>
        <p:nvPr/>
      </p:nvGrpSpPr>
      <p:grpSpPr>
        <a:xfrm>
          <a:off x="0" y="0"/>
          <a:ext cx="0" cy="0"/>
          <a:chOff x="0" y="0"/>
          <a:chExt cx="0" cy="0"/>
        </a:xfrm>
      </p:grpSpPr>
      <p:sp>
        <p:nvSpPr>
          <p:cNvPr id="6" name="Chart Placeholder 5"/>
          <p:cNvSpPr>
            <a:spLocks noGrp="1"/>
          </p:cNvSpPr>
          <p:nvPr>
            <p:ph type="chart" sz="quarter" idx="11"/>
          </p:nvPr>
        </p:nvSpPr>
        <p:spPr>
          <a:xfrm>
            <a:off x="720000" y="1238400"/>
            <a:ext cx="8064000" cy="4845600"/>
          </a:xfrm>
        </p:spPr>
        <p:txBody>
          <a:bodyPr/>
          <a:lstStyle/>
          <a:p>
            <a:r>
              <a:rPr lang="en-US" noProof="0" smtClean="0"/>
              <a:t>Click icon to add chart</a:t>
            </a:r>
            <a:endParaRPr lang="nl-NL" noProof="0"/>
          </a:p>
        </p:txBody>
      </p:sp>
      <p:sp>
        <p:nvSpPr>
          <p:cNvPr id="2" name="Footer Placeholder 1"/>
          <p:cNvSpPr>
            <a:spLocks noGrp="1"/>
          </p:cNvSpPr>
          <p:nvPr>
            <p:ph type="ftr" sz="quarter" idx="12"/>
          </p:nvPr>
        </p:nvSpPr>
        <p:spPr/>
        <p:txBody>
          <a:bodyPr/>
          <a:lstStyle/>
          <a:p>
            <a:pPr algn="l"/>
            <a:r>
              <a:rPr lang="nl-NL" smtClean="0"/>
              <a:t>Type hier de titel van de presentatie</a:t>
            </a:r>
            <a:endParaRPr lang="nl-NL"/>
          </a:p>
        </p:txBody>
      </p:sp>
      <p:sp>
        <p:nvSpPr>
          <p:cNvPr id="3" name="Slide Number Placeholder 2"/>
          <p:cNvSpPr>
            <a:spLocks noGrp="1"/>
          </p:cNvSpPr>
          <p:nvPr>
            <p:ph type="sldNum" sz="quarter" idx="13"/>
          </p:nvPr>
        </p:nvSpPr>
        <p:spPr/>
        <p:txBody>
          <a:bodyPr/>
          <a:lstStyle/>
          <a:p>
            <a:fld id="{0E924C9A-6C93-49AE-BFE5-6539B145F2C9}" type="slidenum">
              <a:rPr lang="nl-NL" smtClean="0"/>
              <a:pPr/>
              <a:t>‹nr.›</a:t>
            </a:fld>
            <a:endParaRPr lang="nl-NL"/>
          </a:p>
        </p:txBody>
      </p:sp>
    </p:spTree>
    <p:extLst>
      <p:ext uri="{BB962C8B-B14F-4D97-AF65-F5344CB8AC3E}">
        <p14:creationId xmlns:p14="http://schemas.microsoft.com/office/powerpoint/2010/main" val="5924125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wee tekstvakk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noProof="0" smtClean="0"/>
              <a:t>Click to edit Master title style</a:t>
            </a:r>
            <a:endParaRPr lang="nl-NL" noProof="0"/>
          </a:p>
        </p:txBody>
      </p:sp>
      <p:sp>
        <p:nvSpPr>
          <p:cNvPr id="3" name="Content Placeholder 2"/>
          <p:cNvSpPr>
            <a:spLocks noGrp="1"/>
          </p:cNvSpPr>
          <p:nvPr>
            <p:ph idx="1"/>
          </p:nvPr>
        </p:nvSpPr>
        <p:spPr>
          <a:xfrm>
            <a:off x="720000" y="1952469"/>
            <a:ext cx="4050000" cy="4045069"/>
          </a:xfrm>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dirty="0"/>
          </a:p>
        </p:txBody>
      </p:sp>
      <p:sp>
        <p:nvSpPr>
          <p:cNvPr id="6" name="Rounded Rectangle 5"/>
          <p:cNvSpPr/>
          <p:nvPr/>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8" name="Rounded Rectangle 7"/>
          <p:cNvSpPr/>
          <p:nvPr/>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
        <p:nvSpPr>
          <p:cNvPr id="7" name="Content Placeholder 2"/>
          <p:cNvSpPr>
            <a:spLocks noGrp="1"/>
          </p:cNvSpPr>
          <p:nvPr>
            <p:ph idx="10"/>
          </p:nvPr>
        </p:nvSpPr>
        <p:spPr>
          <a:xfrm>
            <a:off x="5094000" y="1952469"/>
            <a:ext cx="4050000" cy="4045069"/>
          </a:xfrm>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dirty="0"/>
          </a:p>
        </p:txBody>
      </p:sp>
      <p:sp>
        <p:nvSpPr>
          <p:cNvPr id="4" name="Footer Placeholder 3"/>
          <p:cNvSpPr>
            <a:spLocks noGrp="1"/>
          </p:cNvSpPr>
          <p:nvPr>
            <p:ph type="ftr" sz="quarter" idx="11"/>
          </p:nvPr>
        </p:nvSpPr>
        <p:spPr/>
        <p:txBody>
          <a:bodyPr/>
          <a:lstStyle/>
          <a:p>
            <a:pPr algn="l"/>
            <a:r>
              <a:rPr lang="nl-NL" smtClean="0"/>
              <a:t>Type hier de titel van de presentatie</a:t>
            </a:r>
            <a:endParaRPr lang="nl-NL"/>
          </a:p>
        </p:txBody>
      </p:sp>
      <p:sp>
        <p:nvSpPr>
          <p:cNvPr id="5" name="Slide Number Placeholder 4"/>
          <p:cNvSpPr>
            <a:spLocks noGrp="1"/>
          </p:cNvSpPr>
          <p:nvPr>
            <p:ph type="sldNum" sz="quarter" idx="12"/>
          </p:nvPr>
        </p:nvSpPr>
        <p:spPr/>
        <p:txBody>
          <a:bodyPr/>
          <a:lstStyle/>
          <a:p>
            <a:fld id="{0E924C9A-6C93-49AE-BFE5-6539B145F2C9}" type="slidenum">
              <a:rPr lang="nl-NL" smtClean="0"/>
              <a:pPr/>
              <a:t>‹nr.›</a:t>
            </a:fld>
            <a:endParaRPr lang="nl-NL"/>
          </a:p>
        </p:txBody>
      </p:sp>
      <p:sp>
        <p:nvSpPr>
          <p:cNvPr id="9" name="Rounded Rectangle 8"/>
          <p:cNvSpPr/>
          <p:nvPr userDrawn="1"/>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10" name="Rounded Rectangle 9"/>
          <p:cNvSpPr/>
          <p:nvPr userDrawn="1"/>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Tree>
    <p:extLst>
      <p:ext uri="{BB962C8B-B14F-4D97-AF65-F5344CB8AC3E}">
        <p14:creationId xmlns:p14="http://schemas.microsoft.com/office/powerpoint/2010/main" val="392860118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wee tekstvakken paars">
    <p:spTree>
      <p:nvGrpSpPr>
        <p:cNvPr id="1" name=""/>
        <p:cNvGrpSpPr/>
        <p:nvPr/>
      </p:nvGrpSpPr>
      <p:grpSpPr>
        <a:xfrm>
          <a:off x="0" y="0"/>
          <a:ext cx="0" cy="0"/>
          <a:chOff x="0" y="0"/>
          <a:chExt cx="0" cy="0"/>
        </a:xfrm>
      </p:grpSpPr>
      <p:sp>
        <p:nvSpPr>
          <p:cNvPr id="4" name="Rectangle 3"/>
          <p:cNvSpPr/>
          <p:nvPr/>
        </p:nvSpPr>
        <p:spPr>
          <a:xfrm>
            <a:off x="0" y="1080000"/>
            <a:ext cx="9144000" cy="500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p:txBody>
          <a:bodyPr/>
          <a:lstStyle>
            <a:lvl1pPr>
              <a:defRPr>
                <a:solidFill>
                  <a:schemeClr val="accent2"/>
                </a:solidFill>
              </a:defRPr>
            </a:lvl1pPr>
          </a:lstStyle>
          <a:p>
            <a:r>
              <a:rPr lang="en-US" noProof="0" smtClean="0"/>
              <a:t>Click to edit Master title style</a:t>
            </a:r>
            <a:endParaRPr lang="nl-NL" noProof="0"/>
          </a:p>
        </p:txBody>
      </p:sp>
      <p:sp>
        <p:nvSpPr>
          <p:cNvPr id="3" name="Content Placeholder 2"/>
          <p:cNvSpPr>
            <a:spLocks noGrp="1"/>
          </p:cNvSpPr>
          <p:nvPr>
            <p:ph idx="1"/>
          </p:nvPr>
        </p:nvSpPr>
        <p:spPr>
          <a:xfrm>
            <a:off x="720000" y="1952469"/>
            <a:ext cx="4050000" cy="4045069"/>
          </a:xfrm>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dirty="0"/>
          </a:p>
        </p:txBody>
      </p:sp>
      <p:sp>
        <p:nvSpPr>
          <p:cNvPr id="6" name="Rounded Rectangle 5"/>
          <p:cNvSpPr/>
          <p:nvPr/>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8" name="Rounded Rectangle 7"/>
          <p:cNvSpPr/>
          <p:nvPr/>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
        <p:nvSpPr>
          <p:cNvPr id="7" name="Content Placeholder 2"/>
          <p:cNvSpPr>
            <a:spLocks noGrp="1"/>
          </p:cNvSpPr>
          <p:nvPr>
            <p:ph idx="10"/>
          </p:nvPr>
        </p:nvSpPr>
        <p:spPr>
          <a:xfrm>
            <a:off x="5094000" y="1952469"/>
            <a:ext cx="4050000" cy="4045069"/>
          </a:xfrm>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dirty="0"/>
          </a:p>
        </p:txBody>
      </p:sp>
      <p:sp>
        <p:nvSpPr>
          <p:cNvPr id="5" name="Footer Placeholder 4"/>
          <p:cNvSpPr>
            <a:spLocks noGrp="1"/>
          </p:cNvSpPr>
          <p:nvPr>
            <p:ph type="ftr" sz="quarter" idx="11"/>
          </p:nvPr>
        </p:nvSpPr>
        <p:spPr/>
        <p:txBody>
          <a:bodyPr/>
          <a:lstStyle/>
          <a:p>
            <a:pPr algn="l"/>
            <a:r>
              <a:rPr lang="nl-NL" smtClean="0"/>
              <a:t>Type hier de titel van de presentatie</a:t>
            </a:r>
            <a:endParaRPr lang="nl-NL"/>
          </a:p>
        </p:txBody>
      </p:sp>
      <p:sp>
        <p:nvSpPr>
          <p:cNvPr id="9" name="Slide Number Placeholder 8"/>
          <p:cNvSpPr>
            <a:spLocks noGrp="1"/>
          </p:cNvSpPr>
          <p:nvPr>
            <p:ph type="sldNum" sz="quarter" idx="12"/>
          </p:nvPr>
        </p:nvSpPr>
        <p:spPr/>
        <p:txBody>
          <a:bodyPr/>
          <a:lstStyle/>
          <a:p>
            <a:fld id="{0E924C9A-6C93-49AE-BFE5-6539B145F2C9}" type="slidenum">
              <a:rPr lang="nl-NL" smtClean="0"/>
              <a:pPr/>
              <a:t>‹nr.›</a:t>
            </a:fld>
            <a:endParaRPr lang="nl-NL"/>
          </a:p>
        </p:txBody>
      </p:sp>
      <p:sp>
        <p:nvSpPr>
          <p:cNvPr id="10" name="Rectangle 9"/>
          <p:cNvSpPr/>
          <p:nvPr userDrawn="1"/>
        </p:nvSpPr>
        <p:spPr>
          <a:xfrm>
            <a:off x="0" y="1080000"/>
            <a:ext cx="9144000" cy="500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ounded Rectangle 10"/>
          <p:cNvSpPr/>
          <p:nvPr userDrawn="1"/>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12" name="Rounded Rectangle 11"/>
          <p:cNvSpPr/>
          <p:nvPr userDrawn="1"/>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Tree>
    <p:extLst>
      <p:ext uri="{BB962C8B-B14F-4D97-AF65-F5344CB8AC3E}">
        <p14:creationId xmlns:p14="http://schemas.microsoft.com/office/powerpoint/2010/main" val="24347858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Vier vakken">
    <p:spTree>
      <p:nvGrpSpPr>
        <p:cNvPr id="1" name=""/>
        <p:cNvGrpSpPr/>
        <p:nvPr/>
      </p:nvGrpSpPr>
      <p:grpSpPr>
        <a:xfrm>
          <a:off x="0" y="0"/>
          <a:ext cx="0" cy="0"/>
          <a:chOff x="0" y="0"/>
          <a:chExt cx="0" cy="0"/>
        </a:xfrm>
      </p:grpSpPr>
      <p:sp>
        <p:nvSpPr>
          <p:cNvPr id="2" name="Title 1"/>
          <p:cNvSpPr>
            <a:spLocks noGrp="1"/>
          </p:cNvSpPr>
          <p:nvPr>
            <p:ph type="title"/>
          </p:nvPr>
        </p:nvSpPr>
        <p:spPr>
          <a:xfrm>
            <a:off x="720000" y="1237874"/>
            <a:ext cx="8064000" cy="583200"/>
          </a:xfrm>
        </p:spPr>
        <p:txBody>
          <a:bodyPr/>
          <a:lstStyle>
            <a:lvl1pPr>
              <a:defRPr>
                <a:solidFill>
                  <a:schemeClr val="accent2"/>
                </a:solidFill>
              </a:defRPr>
            </a:lvl1pPr>
          </a:lstStyle>
          <a:p>
            <a:r>
              <a:rPr lang="en-US" noProof="0" smtClean="0"/>
              <a:t>Click to edit Master title style</a:t>
            </a:r>
            <a:endParaRPr lang="nl-NL" noProof="0"/>
          </a:p>
        </p:txBody>
      </p:sp>
      <p:sp>
        <p:nvSpPr>
          <p:cNvPr id="3" name="Content Placeholder 2"/>
          <p:cNvSpPr>
            <a:spLocks noGrp="1"/>
          </p:cNvSpPr>
          <p:nvPr>
            <p:ph idx="1"/>
          </p:nvPr>
        </p:nvSpPr>
        <p:spPr>
          <a:xfrm>
            <a:off x="720000" y="1952469"/>
            <a:ext cx="3988800" cy="1980000"/>
          </a:xfrm>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dirty="0"/>
          </a:p>
        </p:txBody>
      </p:sp>
      <p:sp>
        <p:nvSpPr>
          <p:cNvPr id="6" name="Rounded Rectangle 5"/>
          <p:cNvSpPr/>
          <p:nvPr/>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8" name="Rounded Rectangle 7"/>
          <p:cNvSpPr/>
          <p:nvPr/>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
        <p:nvSpPr>
          <p:cNvPr id="7" name="Content Placeholder 2"/>
          <p:cNvSpPr>
            <a:spLocks noGrp="1"/>
          </p:cNvSpPr>
          <p:nvPr>
            <p:ph idx="10"/>
          </p:nvPr>
        </p:nvSpPr>
        <p:spPr>
          <a:xfrm>
            <a:off x="4795200" y="1952469"/>
            <a:ext cx="3988800" cy="1980000"/>
          </a:xfrm>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dirty="0"/>
          </a:p>
        </p:txBody>
      </p:sp>
      <p:sp>
        <p:nvSpPr>
          <p:cNvPr id="9" name="Content Placeholder 2"/>
          <p:cNvSpPr>
            <a:spLocks noGrp="1"/>
          </p:cNvSpPr>
          <p:nvPr>
            <p:ph idx="11"/>
          </p:nvPr>
        </p:nvSpPr>
        <p:spPr>
          <a:xfrm>
            <a:off x="720000" y="4017538"/>
            <a:ext cx="3988800" cy="1980000"/>
          </a:xfrm>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dirty="0"/>
          </a:p>
        </p:txBody>
      </p:sp>
      <p:sp>
        <p:nvSpPr>
          <p:cNvPr id="10" name="Content Placeholder 2"/>
          <p:cNvSpPr>
            <a:spLocks noGrp="1"/>
          </p:cNvSpPr>
          <p:nvPr>
            <p:ph idx="12"/>
          </p:nvPr>
        </p:nvSpPr>
        <p:spPr>
          <a:xfrm>
            <a:off x="4795200" y="4017538"/>
            <a:ext cx="3988800" cy="1980000"/>
          </a:xfrm>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dirty="0"/>
          </a:p>
        </p:txBody>
      </p:sp>
      <p:sp>
        <p:nvSpPr>
          <p:cNvPr id="4" name="Footer Placeholder 3"/>
          <p:cNvSpPr>
            <a:spLocks noGrp="1"/>
          </p:cNvSpPr>
          <p:nvPr>
            <p:ph type="ftr" sz="quarter" idx="13"/>
          </p:nvPr>
        </p:nvSpPr>
        <p:spPr/>
        <p:txBody>
          <a:bodyPr/>
          <a:lstStyle/>
          <a:p>
            <a:pPr algn="l"/>
            <a:r>
              <a:rPr lang="nl-NL" smtClean="0"/>
              <a:t>Type hier de titel van de presentatie</a:t>
            </a:r>
            <a:endParaRPr lang="nl-NL"/>
          </a:p>
        </p:txBody>
      </p:sp>
      <p:sp>
        <p:nvSpPr>
          <p:cNvPr id="5" name="Slide Number Placeholder 4"/>
          <p:cNvSpPr>
            <a:spLocks noGrp="1"/>
          </p:cNvSpPr>
          <p:nvPr>
            <p:ph type="sldNum" sz="quarter" idx="14"/>
          </p:nvPr>
        </p:nvSpPr>
        <p:spPr/>
        <p:txBody>
          <a:bodyPr/>
          <a:lstStyle/>
          <a:p>
            <a:fld id="{0E924C9A-6C93-49AE-BFE5-6539B145F2C9}" type="slidenum">
              <a:rPr lang="nl-NL" smtClean="0"/>
              <a:pPr/>
              <a:t>‹nr.›</a:t>
            </a:fld>
            <a:endParaRPr lang="nl-NL"/>
          </a:p>
        </p:txBody>
      </p:sp>
      <p:sp>
        <p:nvSpPr>
          <p:cNvPr id="11" name="Rounded Rectangle 10"/>
          <p:cNvSpPr/>
          <p:nvPr userDrawn="1"/>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12" name="Rounded Rectangle 11"/>
          <p:cNvSpPr/>
          <p:nvPr userDrawn="1"/>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Tree>
    <p:extLst>
      <p:ext uri="{BB962C8B-B14F-4D97-AF65-F5344CB8AC3E}">
        <p14:creationId xmlns:p14="http://schemas.microsoft.com/office/powerpoint/2010/main" val="146661697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Vier vakken paars">
    <p:spTree>
      <p:nvGrpSpPr>
        <p:cNvPr id="1" name=""/>
        <p:cNvGrpSpPr/>
        <p:nvPr/>
      </p:nvGrpSpPr>
      <p:grpSpPr>
        <a:xfrm>
          <a:off x="0" y="0"/>
          <a:ext cx="0" cy="0"/>
          <a:chOff x="0" y="0"/>
          <a:chExt cx="0" cy="0"/>
        </a:xfrm>
      </p:grpSpPr>
      <p:sp>
        <p:nvSpPr>
          <p:cNvPr id="11" name="Rectangle 10"/>
          <p:cNvSpPr/>
          <p:nvPr/>
        </p:nvSpPr>
        <p:spPr>
          <a:xfrm>
            <a:off x="0" y="1080000"/>
            <a:ext cx="9144000" cy="500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a:xfrm>
            <a:off x="720000" y="1237874"/>
            <a:ext cx="8064000" cy="583200"/>
          </a:xfrm>
        </p:spPr>
        <p:txBody>
          <a:bodyPr/>
          <a:lstStyle>
            <a:lvl1pPr>
              <a:defRPr>
                <a:solidFill>
                  <a:schemeClr val="accent2"/>
                </a:solidFill>
              </a:defRPr>
            </a:lvl1pPr>
          </a:lstStyle>
          <a:p>
            <a:r>
              <a:rPr lang="en-US" noProof="0" smtClean="0"/>
              <a:t>Click to edit Master title style</a:t>
            </a:r>
            <a:endParaRPr lang="nl-NL" noProof="0"/>
          </a:p>
        </p:txBody>
      </p:sp>
      <p:sp>
        <p:nvSpPr>
          <p:cNvPr id="3" name="Content Placeholder 2"/>
          <p:cNvSpPr>
            <a:spLocks noGrp="1"/>
          </p:cNvSpPr>
          <p:nvPr>
            <p:ph idx="1"/>
          </p:nvPr>
        </p:nvSpPr>
        <p:spPr>
          <a:xfrm>
            <a:off x="720000" y="1952469"/>
            <a:ext cx="3988800" cy="1980000"/>
          </a:xfrm>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dirty="0"/>
          </a:p>
        </p:txBody>
      </p:sp>
      <p:sp>
        <p:nvSpPr>
          <p:cNvPr id="6" name="Rounded Rectangle 5"/>
          <p:cNvSpPr/>
          <p:nvPr/>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8" name="Rounded Rectangle 7"/>
          <p:cNvSpPr/>
          <p:nvPr/>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
        <p:nvSpPr>
          <p:cNvPr id="7" name="Content Placeholder 2"/>
          <p:cNvSpPr>
            <a:spLocks noGrp="1"/>
          </p:cNvSpPr>
          <p:nvPr>
            <p:ph idx="10"/>
          </p:nvPr>
        </p:nvSpPr>
        <p:spPr>
          <a:xfrm>
            <a:off x="4795200" y="1952469"/>
            <a:ext cx="3988800" cy="1980000"/>
          </a:xfrm>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dirty="0"/>
          </a:p>
        </p:txBody>
      </p:sp>
      <p:sp>
        <p:nvSpPr>
          <p:cNvPr id="9" name="Content Placeholder 2"/>
          <p:cNvSpPr>
            <a:spLocks noGrp="1"/>
          </p:cNvSpPr>
          <p:nvPr>
            <p:ph idx="11"/>
          </p:nvPr>
        </p:nvSpPr>
        <p:spPr>
          <a:xfrm>
            <a:off x="720000" y="4017538"/>
            <a:ext cx="3988800" cy="1980000"/>
          </a:xfrm>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dirty="0"/>
          </a:p>
        </p:txBody>
      </p:sp>
      <p:sp>
        <p:nvSpPr>
          <p:cNvPr id="10" name="Content Placeholder 2"/>
          <p:cNvSpPr>
            <a:spLocks noGrp="1"/>
          </p:cNvSpPr>
          <p:nvPr>
            <p:ph idx="12"/>
          </p:nvPr>
        </p:nvSpPr>
        <p:spPr>
          <a:xfrm>
            <a:off x="4795200" y="4017538"/>
            <a:ext cx="3988800" cy="1980000"/>
          </a:xfrm>
        </p:spPr>
        <p:txBody>
          <a:bodyPr/>
          <a:lstStyle>
            <a:lvl1pPr>
              <a:defRPr>
                <a:solidFill>
                  <a:schemeClr val="tx1"/>
                </a:solidFill>
              </a:defRPr>
            </a:lvl1pPr>
            <a:lvl2pPr>
              <a:buClr>
                <a:schemeClr val="accent2"/>
              </a:buClr>
              <a:defRPr>
                <a:solidFill>
                  <a:schemeClr val="tx1"/>
                </a:solidFill>
              </a:defRPr>
            </a:lvl2pPr>
            <a:lvl3pPr marL="669600" indent="-244800">
              <a:buClr>
                <a:schemeClr val="accent2"/>
              </a:buClr>
              <a:buFont typeface="Arial" panose="020B0604020202020204" pitchFamily="34" charset="0"/>
              <a:buChar char="-"/>
              <a:defRPr>
                <a:solidFill>
                  <a:schemeClr val="tx1"/>
                </a:solidFill>
              </a:defRPr>
            </a:lvl3pPr>
            <a:lvl4pPr marL="669600" indent="-244800">
              <a:buClr>
                <a:schemeClr val="accent2"/>
              </a:buClr>
              <a:buFont typeface="Arial" panose="020B0604020202020204" pitchFamily="34" charset="0"/>
              <a:buChar char="-"/>
              <a:defRPr>
                <a:solidFill>
                  <a:schemeClr val="tx1"/>
                </a:solidFill>
              </a:defRPr>
            </a:lvl4pPr>
            <a:lvl5pPr marL="669600" indent="-244800">
              <a:buClr>
                <a:schemeClr val="accent2"/>
              </a:buClr>
              <a:buFont typeface="Arial" panose="020B0604020202020204" pitchFamily="34" charset="0"/>
              <a:buChar char="-"/>
              <a:defRPr>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dirty="0"/>
          </a:p>
        </p:txBody>
      </p:sp>
      <p:sp>
        <p:nvSpPr>
          <p:cNvPr id="4" name="Footer Placeholder 3"/>
          <p:cNvSpPr>
            <a:spLocks noGrp="1"/>
          </p:cNvSpPr>
          <p:nvPr>
            <p:ph type="ftr" sz="quarter" idx="13"/>
          </p:nvPr>
        </p:nvSpPr>
        <p:spPr/>
        <p:txBody>
          <a:bodyPr/>
          <a:lstStyle/>
          <a:p>
            <a:pPr algn="l"/>
            <a:r>
              <a:rPr lang="nl-NL" smtClean="0"/>
              <a:t>Type hier de titel van de presentatie</a:t>
            </a:r>
            <a:endParaRPr lang="nl-NL"/>
          </a:p>
        </p:txBody>
      </p:sp>
      <p:sp>
        <p:nvSpPr>
          <p:cNvPr id="5" name="Slide Number Placeholder 4"/>
          <p:cNvSpPr>
            <a:spLocks noGrp="1"/>
          </p:cNvSpPr>
          <p:nvPr>
            <p:ph type="sldNum" sz="quarter" idx="14"/>
          </p:nvPr>
        </p:nvSpPr>
        <p:spPr/>
        <p:txBody>
          <a:bodyPr/>
          <a:lstStyle/>
          <a:p>
            <a:fld id="{0E924C9A-6C93-49AE-BFE5-6539B145F2C9}" type="slidenum">
              <a:rPr lang="nl-NL" smtClean="0"/>
              <a:pPr/>
              <a:t>‹nr.›</a:t>
            </a:fld>
            <a:endParaRPr lang="nl-NL"/>
          </a:p>
        </p:txBody>
      </p:sp>
      <p:sp>
        <p:nvSpPr>
          <p:cNvPr id="12" name="Rectangle 11"/>
          <p:cNvSpPr/>
          <p:nvPr userDrawn="1"/>
        </p:nvSpPr>
        <p:spPr>
          <a:xfrm>
            <a:off x="0" y="1080000"/>
            <a:ext cx="9144000" cy="500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ounded Rectangle 12"/>
          <p:cNvSpPr/>
          <p:nvPr userDrawn="1"/>
        </p:nvSpPr>
        <p:spPr>
          <a:xfrm>
            <a:off x="-1341339" y="341041"/>
            <a:ext cx="1215752" cy="56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noProof="0" smtClean="0">
                <a:solidFill>
                  <a:schemeClr val="tx2"/>
                </a:solidFill>
              </a:rPr>
              <a:t>Zorg ervoor dat de titel uit 1 regel bestaat.</a:t>
            </a:r>
            <a:endParaRPr lang="nl-NL" sz="800" noProof="0">
              <a:solidFill>
                <a:schemeClr val="tx2"/>
              </a:solidFill>
            </a:endParaRPr>
          </a:p>
        </p:txBody>
      </p:sp>
      <p:sp>
        <p:nvSpPr>
          <p:cNvPr id="14" name="Rounded Rectangle 13"/>
          <p:cNvSpPr/>
          <p:nvPr userDrawn="1"/>
        </p:nvSpPr>
        <p:spPr>
          <a:xfrm>
            <a:off x="-1341339" y="6005583"/>
            <a:ext cx="1215752" cy="8077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kern="1200" noProof="0" dirty="0" smtClean="0">
                <a:solidFill>
                  <a:schemeClr val="tx2"/>
                </a:solidFill>
                <a:effectLst/>
                <a:latin typeface="+mn-lt"/>
                <a:ea typeface="+mn-ea"/>
                <a:cs typeface="+mn-cs"/>
              </a:rPr>
              <a:t>Zorg ervoor dat het tekstvak niet over de witruimte en het logo geplaatst wordt. </a:t>
            </a:r>
            <a:endParaRPr lang="nl-NL" sz="800" noProof="0" dirty="0">
              <a:solidFill>
                <a:schemeClr val="tx2"/>
              </a:solidFill>
            </a:endParaRPr>
          </a:p>
        </p:txBody>
      </p:sp>
    </p:spTree>
    <p:extLst>
      <p:ext uri="{BB962C8B-B14F-4D97-AF65-F5344CB8AC3E}">
        <p14:creationId xmlns:p14="http://schemas.microsoft.com/office/powerpoint/2010/main" val="33024078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1237874"/>
            <a:ext cx="8064000" cy="583200"/>
          </a:xfrm>
          <a:prstGeom prst="rect">
            <a:avLst/>
          </a:prstGeom>
        </p:spPr>
        <p:txBody>
          <a:bodyPr vert="horz" lIns="0" tIns="0" rIns="0" bIns="0" rtlCol="0" anchor="t" anchorCtr="0">
            <a:noAutofit/>
          </a:bodyPr>
          <a:lstStyle/>
          <a:p>
            <a:r>
              <a:rPr lang="nl-NL" noProof="0" smtClean="0"/>
              <a:t>Klik om de stijl te bewerken</a:t>
            </a:r>
            <a:endParaRPr lang="nl-NL" noProof="0"/>
          </a:p>
        </p:txBody>
      </p:sp>
      <p:sp>
        <p:nvSpPr>
          <p:cNvPr id="3" name="Text Placeholder 2"/>
          <p:cNvSpPr>
            <a:spLocks noGrp="1"/>
          </p:cNvSpPr>
          <p:nvPr>
            <p:ph type="body" idx="1"/>
          </p:nvPr>
        </p:nvSpPr>
        <p:spPr>
          <a:xfrm>
            <a:off x="720000" y="1952469"/>
            <a:ext cx="8064000" cy="4045069"/>
          </a:xfrm>
          <a:prstGeom prst="rect">
            <a:avLst/>
          </a:prstGeom>
        </p:spPr>
        <p:txBody>
          <a:bodyPr vert="horz" lIns="0" tIns="0" rIns="0" bIns="0" rtlCol="0">
            <a:no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12" name="Footer Placeholder 11"/>
          <p:cNvSpPr>
            <a:spLocks noGrp="1"/>
          </p:cNvSpPr>
          <p:nvPr>
            <p:ph type="ftr" sz="quarter" idx="3"/>
          </p:nvPr>
        </p:nvSpPr>
        <p:spPr>
          <a:xfrm>
            <a:off x="720000" y="6304235"/>
            <a:ext cx="6804328" cy="365125"/>
          </a:xfrm>
          <a:prstGeom prst="rect">
            <a:avLst/>
          </a:prstGeom>
        </p:spPr>
        <p:txBody>
          <a:bodyPr vert="horz" lIns="91440" tIns="45720" rIns="91440" bIns="45720" rtlCol="0" anchor="ctr"/>
          <a:lstStyle>
            <a:lvl1pPr algn="ctr">
              <a:defRPr sz="1000">
                <a:solidFill>
                  <a:schemeClr val="accent2"/>
                </a:solidFill>
              </a:defRPr>
            </a:lvl1pPr>
          </a:lstStyle>
          <a:p>
            <a:pPr algn="l"/>
            <a:r>
              <a:rPr lang="nl-NL" smtClean="0"/>
              <a:t>Type hier de titel van de presentatie</a:t>
            </a:r>
            <a:endParaRPr lang="nl-NL"/>
          </a:p>
        </p:txBody>
      </p:sp>
      <p:sp>
        <p:nvSpPr>
          <p:cNvPr id="13" name="Slide Number Placeholder 12"/>
          <p:cNvSpPr>
            <a:spLocks noGrp="1"/>
          </p:cNvSpPr>
          <p:nvPr>
            <p:ph type="sldNum" sz="quarter" idx="4"/>
          </p:nvPr>
        </p:nvSpPr>
        <p:spPr>
          <a:xfrm>
            <a:off x="7693536" y="6304235"/>
            <a:ext cx="1090464" cy="365125"/>
          </a:xfrm>
          <a:prstGeom prst="rect">
            <a:avLst/>
          </a:prstGeom>
        </p:spPr>
        <p:txBody>
          <a:bodyPr vert="horz" lIns="91440" tIns="45720" rIns="91440" bIns="45720" rtlCol="0" anchor="ctr"/>
          <a:lstStyle>
            <a:lvl1pPr algn="r">
              <a:defRPr sz="1000">
                <a:solidFill>
                  <a:schemeClr val="accent2"/>
                </a:solidFill>
              </a:defRPr>
            </a:lvl1pPr>
          </a:lstStyle>
          <a:p>
            <a:fld id="{0E924C9A-6C93-49AE-BFE5-6539B145F2C9}" type="slidenum">
              <a:rPr lang="nl-NL" smtClean="0"/>
              <a:pPr/>
              <a:t>‹nr.›</a:t>
            </a:fld>
            <a:endParaRPr lang="nl-NL"/>
          </a:p>
        </p:txBody>
      </p:sp>
      <p:sp>
        <p:nvSpPr>
          <p:cNvPr id="14" name="Rectangle 13"/>
          <p:cNvSpPr/>
          <p:nvPr/>
        </p:nvSpPr>
        <p:spPr>
          <a:xfrm>
            <a:off x="720000" y="6696000"/>
            <a:ext cx="84312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tangle 6"/>
          <p:cNvSpPr/>
          <p:nvPr userDrawn="1"/>
        </p:nvSpPr>
        <p:spPr>
          <a:xfrm>
            <a:off x="720000" y="6696000"/>
            <a:ext cx="84312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3"/>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6801387" y="360000"/>
            <a:ext cx="1990037"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8136625"/>
      </p:ext>
    </p:extLst>
  </p:cSld>
  <p:clrMap bg1="lt1" tx1="dk1" bg2="lt2" tx2="dk2" accent1="accent1" accent2="accent2" accent3="accent3" accent4="accent4" accent5="accent5" accent6="accent6" hlink="hlink" folHlink="folHlink"/>
  <p:sldLayoutIdLst>
    <p:sldLayoutId id="2147483687"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spc="0" baseline="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spcAft>
          <a:spcPts val="0"/>
        </a:spcAft>
        <a:buFontTx/>
        <a:buNone/>
        <a:defRPr sz="1800" kern="1200" spc="10" baseline="0">
          <a:solidFill>
            <a:schemeClr val="accent1"/>
          </a:solidFill>
          <a:latin typeface="+mn-lt"/>
          <a:ea typeface="+mn-ea"/>
          <a:cs typeface="+mn-cs"/>
        </a:defRPr>
      </a:lvl1pPr>
      <a:lvl2pPr marL="0" indent="-378000" algn="l" defTabSz="914400" rtl="0" eaLnBrk="1" latinLnBrk="0" hangingPunct="1">
        <a:lnSpc>
          <a:spcPct val="100000"/>
        </a:lnSpc>
        <a:spcBef>
          <a:spcPts val="0"/>
        </a:spcBef>
        <a:spcAft>
          <a:spcPts val="0"/>
        </a:spcAft>
        <a:buClr>
          <a:schemeClr val="accent2"/>
        </a:buClr>
        <a:buSzPct val="80000"/>
        <a:buFont typeface="Wingdings" pitchFamily="2" charset="2"/>
        <a:buChar char="n"/>
        <a:defRPr sz="1800" kern="1200" spc="0" baseline="0">
          <a:solidFill>
            <a:schemeClr val="accent1"/>
          </a:solidFill>
          <a:latin typeface="+mn-lt"/>
          <a:ea typeface="+mn-ea"/>
          <a:cs typeface="+mn-cs"/>
        </a:defRPr>
      </a:lvl2pPr>
      <a:lvl3pPr marL="669600" indent="-244800" algn="l" defTabSz="914400" rtl="0" eaLnBrk="1" latinLnBrk="0" hangingPunct="1">
        <a:lnSpc>
          <a:spcPct val="100000"/>
        </a:lnSpc>
        <a:spcBef>
          <a:spcPts val="0"/>
        </a:spcBef>
        <a:spcAft>
          <a:spcPts val="0"/>
        </a:spcAft>
        <a:buClr>
          <a:schemeClr val="accent2"/>
        </a:buClr>
        <a:buSzPct val="100000"/>
        <a:buFont typeface="Arial" panose="020B0604020202020204" pitchFamily="34" charset="0"/>
        <a:buChar char="-"/>
        <a:defRPr sz="1800" kern="1200" spc="20" baseline="0">
          <a:solidFill>
            <a:schemeClr val="tx2"/>
          </a:solidFill>
          <a:latin typeface="+mn-lt"/>
          <a:ea typeface="+mn-ea"/>
          <a:cs typeface="+mn-cs"/>
        </a:defRPr>
      </a:lvl3pPr>
      <a:lvl4pPr marL="669600" indent="-244800" algn="l" defTabSz="914400" rtl="0" eaLnBrk="1" latinLnBrk="0" hangingPunct="1">
        <a:lnSpc>
          <a:spcPct val="100000"/>
        </a:lnSpc>
        <a:spcBef>
          <a:spcPts val="0"/>
        </a:spcBef>
        <a:spcAft>
          <a:spcPts val="0"/>
        </a:spcAft>
        <a:buClr>
          <a:schemeClr val="accent2"/>
        </a:buClr>
        <a:buSzPct val="100000"/>
        <a:buFont typeface="Arial" panose="020B0604020202020204" pitchFamily="34" charset="0"/>
        <a:buChar char="-"/>
        <a:defRPr sz="1800" kern="1200" spc="20" baseline="0">
          <a:solidFill>
            <a:schemeClr val="tx2"/>
          </a:solidFill>
          <a:latin typeface="+mn-lt"/>
          <a:ea typeface="+mn-ea"/>
          <a:cs typeface="+mn-cs"/>
        </a:defRPr>
      </a:lvl4pPr>
      <a:lvl5pPr marL="669600" indent="-244800" algn="l" defTabSz="914400" rtl="0" eaLnBrk="1" latinLnBrk="0" hangingPunct="1">
        <a:lnSpc>
          <a:spcPct val="100000"/>
        </a:lnSpc>
        <a:spcBef>
          <a:spcPts val="0"/>
        </a:spcBef>
        <a:spcAft>
          <a:spcPts val="0"/>
        </a:spcAft>
        <a:buClr>
          <a:schemeClr val="accent2"/>
        </a:buClr>
        <a:buSzPct val="100000"/>
        <a:buFont typeface="Arial" panose="020B0604020202020204" pitchFamily="34" charset="0"/>
        <a:buChar char="-"/>
        <a:defRPr sz="1800" kern="1200" spc="20" baseline="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3.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2.jpeg"/><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2.jpeg"/><Relationship Id="rId1" Type="http://schemas.openxmlformats.org/officeDocument/2006/relationships/slideLayout" Target="../slideLayouts/slideLayout4.xml"/><Relationship Id="rId4" Type="http://schemas.openxmlformats.org/officeDocument/2006/relationships/image" Target="../media/image51.jpg"/></Relationships>
</file>

<file path=ppt/slides/_rels/slide2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42.jpeg"/><Relationship Id="rId1" Type="http://schemas.openxmlformats.org/officeDocument/2006/relationships/slideLayout" Target="../slideLayouts/slideLayout4.xml"/><Relationship Id="rId4" Type="http://schemas.openxmlformats.org/officeDocument/2006/relationships/image" Target="../media/image53.JPG"/></Relationships>
</file>

<file path=ppt/slides/_rels/slide2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67.jpeg"/></Relationships>
</file>

<file path=ppt/slides/_rels/slide3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3.xml"/><Relationship Id="rId4" Type="http://schemas.openxmlformats.org/officeDocument/2006/relationships/image" Target="../media/image72.png"/></Relationships>
</file>

<file path=ppt/slides/_rels/slide35.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3.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84.jpeg"/><Relationship Id="rId7" Type="http://schemas.openxmlformats.org/officeDocument/2006/relationships/image" Target="../media/image88.png"/><Relationship Id="rId2" Type="http://schemas.openxmlformats.org/officeDocument/2006/relationships/image" Target="../media/image83.png"/><Relationship Id="rId1" Type="http://schemas.openxmlformats.org/officeDocument/2006/relationships/slideLayout" Target="../slideLayouts/slideLayout3.xml"/><Relationship Id="rId6" Type="http://schemas.openxmlformats.org/officeDocument/2006/relationships/image" Target="../media/image87.emf"/><Relationship Id="rId5" Type="http://schemas.openxmlformats.org/officeDocument/2006/relationships/image" Target="../media/image86.jpeg"/><Relationship Id="rId4" Type="http://schemas.openxmlformats.org/officeDocument/2006/relationships/image" Target="../media/image85.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91.jpe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000" y="4320000"/>
            <a:ext cx="8508310" cy="1080000"/>
          </a:xfrm>
        </p:spPr>
        <p:txBody>
          <a:bodyPr/>
          <a:lstStyle/>
          <a:p>
            <a:r>
              <a:rPr lang="nl-NL" dirty="0" smtClean="0"/>
              <a:t>AVG: wat er verandert er </a:t>
            </a:r>
            <a:br>
              <a:rPr lang="nl-NL" dirty="0" smtClean="0"/>
            </a:br>
            <a:r>
              <a:rPr lang="nl-NL" dirty="0"/>
              <a:t>	</a:t>
            </a:r>
            <a:r>
              <a:rPr lang="nl-NL" dirty="0" smtClean="0"/>
              <a:t>		</a:t>
            </a:r>
            <a:r>
              <a:rPr lang="nl-NL" dirty="0" smtClean="0"/>
              <a:t>en wat betekent dit voor mij? </a:t>
            </a:r>
            <a:endParaRPr lang="nl-NL" dirty="0"/>
          </a:p>
        </p:txBody>
      </p:sp>
      <p:sp>
        <p:nvSpPr>
          <p:cNvPr id="3" name="Text Placeholder 2"/>
          <p:cNvSpPr>
            <a:spLocks noGrp="1"/>
          </p:cNvSpPr>
          <p:nvPr>
            <p:ph type="body" sz="quarter" idx="13"/>
          </p:nvPr>
        </p:nvSpPr>
        <p:spPr>
          <a:xfrm>
            <a:off x="396000" y="5661248"/>
            <a:ext cx="8280000" cy="288925"/>
          </a:xfrm>
        </p:spPr>
        <p:txBody>
          <a:bodyPr/>
          <a:lstStyle/>
          <a:p>
            <a:r>
              <a:rPr lang="nl-NL" dirty="0" smtClean="0"/>
              <a:t>Job Vos (</a:t>
            </a:r>
            <a:r>
              <a:rPr lang="nl-NL" dirty="0"/>
              <a:t>a</a:t>
            </a:r>
            <a:r>
              <a:rPr lang="nl-NL" dirty="0" smtClean="0"/>
              <a:t>dviseur privacy) </a:t>
            </a:r>
          </a:p>
          <a:p>
            <a:endParaRPr lang="nl-NL" dirty="0"/>
          </a:p>
        </p:txBody>
      </p:sp>
      <p:pic>
        <p:nvPicPr>
          <p:cNvPr id="5" name="Afbeelding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21094" y="273081"/>
            <a:ext cx="1608193" cy="643277"/>
          </a:xfrm>
          <a:prstGeom prst="rect">
            <a:avLst/>
          </a:prstGeom>
        </p:spPr>
      </p:pic>
      <p:sp>
        <p:nvSpPr>
          <p:cNvPr id="4" name="Rechthoek 3"/>
          <p:cNvSpPr/>
          <p:nvPr/>
        </p:nvSpPr>
        <p:spPr>
          <a:xfrm>
            <a:off x="6499263" y="6057532"/>
            <a:ext cx="2387000" cy="307777"/>
          </a:xfrm>
          <a:prstGeom prst="rect">
            <a:avLst/>
          </a:prstGeom>
        </p:spPr>
        <p:txBody>
          <a:bodyPr wrap="none">
            <a:spAutoFit/>
          </a:bodyPr>
          <a:lstStyle/>
          <a:p>
            <a:r>
              <a:rPr lang="it-IT" sz="1400" dirty="0" smtClean="0">
                <a:solidFill>
                  <a:srgbClr val="000000"/>
                </a:solidFill>
                <a:latin typeface="Segoe UI Semilight" panose="020B0402040204020203" pitchFamily="34" charset="0"/>
                <a:cs typeface="Segoe UI Semilight" panose="020B0402040204020203" pitchFamily="34" charset="0"/>
              </a:rPr>
              <a:t>11 </a:t>
            </a:r>
            <a:r>
              <a:rPr lang="it-IT" sz="1400" dirty="0" smtClean="0">
                <a:solidFill>
                  <a:srgbClr val="000000"/>
                </a:solidFill>
                <a:latin typeface="Segoe UI Semilight" panose="020B0402040204020203" pitchFamily="34" charset="0"/>
                <a:cs typeface="Segoe UI Semilight" panose="020B0402040204020203" pitchFamily="34" charset="0"/>
              </a:rPr>
              <a:t>oktober 2017, </a:t>
            </a:r>
            <a:r>
              <a:rPr lang="it-IT" sz="1400" dirty="0" smtClean="0">
                <a:solidFill>
                  <a:srgbClr val="000000"/>
                </a:solidFill>
                <a:latin typeface="Segoe UI Semilight" panose="020B0402040204020203" pitchFamily="34" charset="0"/>
                <a:cs typeface="Segoe UI Semilight" panose="020B0402040204020203" pitchFamily="34" charset="0"/>
              </a:rPr>
              <a:t>Soesterberg</a:t>
            </a:r>
            <a:endParaRPr lang="nl-NL" sz="1400" dirty="0">
              <a:latin typeface="Segoe UI Semilight" panose="020B0402040204020203" pitchFamily="34" charset="0"/>
              <a:cs typeface="Segoe UI Semilight" panose="020B0402040204020203" pitchFamily="34" charset="0"/>
            </a:endParaRP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361356"/>
            <a:ext cx="1485900" cy="466725"/>
          </a:xfrm>
          <a:prstGeom prst="rect">
            <a:avLst/>
          </a:prstGeom>
        </p:spPr>
      </p:pic>
    </p:spTree>
    <p:extLst>
      <p:ext uri="{BB962C8B-B14F-4D97-AF65-F5344CB8AC3E}">
        <p14:creationId xmlns:p14="http://schemas.microsoft.com/office/powerpoint/2010/main" val="2869281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vertrouwen privac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15616" y="1700808"/>
            <a:ext cx="6985994"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918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0E924C9A-6C93-49AE-BFE5-6539B145F2C9}" type="slidenum">
              <a:rPr lang="nl-NL" smtClean="0"/>
              <a:pPr/>
              <a:t>11</a:t>
            </a:fld>
            <a:endParaRPr lang="nl-NL"/>
          </a:p>
        </p:txBody>
      </p:sp>
      <p:sp>
        <p:nvSpPr>
          <p:cNvPr id="6" name="Tekstvak 5"/>
          <p:cNvSpPr txBox="1"/>
          <p:nvPr/>
        </p:nvSpPr>
        <p:spPr>
          <a:xfrm>
            <a:off x="395536" y="1916832"/>
            <a:ext cx="8352928" cy="4616648"/>
          </a:xfrm>
          <a:prstGeom prst="rect">
            <a:avLst/>
          </a:prstGeom>
          <a:solidFill>
            <a:schemeClr val="bg1"/>
          </a:solidFill>
        </p:spPr>
        <p:txBody>
          <a:bodyPr wrap="square" rtlCol="0">
            <a:spAutoFit/>
          </a:bodyPr>
          <a:lstStyle/>
          <a:p>
            <a:pPr algn="ctr">
              <a:lnSpc>
                <a:spcPct val="150000"/>
              </a:lnSpc>
            </a:pPr>
            <a:r>
              <a:rPr lang="nl-NL" sz="2800" b="1" dirty="0"/>
              <a:t>Privacy geeft ons de mogelijkheid </a:t>
            </a:r>
            <a:endParaRPr lang="nl-NL" sz="2800" b="1" dirty="0" smtClean="0"/>
          </a:p>
          <a:p>
            <a:pPr algn="ctr">
              <a:lnSpc>
                <a:spcPct val="150000"/>
              </a:lnSpc>
            </a:pPr>
            <a:r>
              <a:rPr lang="nl-NL" sz="2800" b="1" dirty="0" smtClean="0"/>
              <a:t>tot </a:t>
            </a:r>
            <a:r>
              <a:rPr lang="nl-NL" sz="2800" b="1" dirty="0"/>
              <a:t>ontwikkeling en groei </a:t>
            </a:r>
            <a:endParaRPr lang="nl-NL" sz="2800" b="1" dirty="0" smtClean="0"/>
          </a:p>
          <a:p>
            <a:pPr algn="ctr">
              <a:lnSpc>
                <a:spcPct val="150000"/>
              </a:lnSpc>
            </a:pPr>
            <a:r>
              <a:rPr lang="nl-NL" sz="2800" b="1" dirty="0" smtClean="0"/>
              <a:t>zonder </a:t>
            </a:r>
            <a:r>
              <a:rPr lang="nl-NL" sz="2800" b="1" dirty="0"/>
              <a:t>noodzakelijk geconfronteerd te worden </a:t>
            </a:r>
            <a:endParaRPr lang="nl-NL" sz="2800" b="1" dirty="0" smtClean="0"/>
          </a:p>
          <a:p>
            <a:pPr algn="ctr">
              <a:lnSpc>
                <a:spcPct val="150000"/>
              </a:lnSpc>
            </a:pPr>
            <a:r>
              <a:rPr lang="nl-NL" sz="2800" b="1" dirty="0" smtClean="0"/>
              <a:t>met keuzes </a:t>
            </a:r>
            <a:r>
              <a:rPr lang="nl-NL" sz="2800" b="1" dirty="0" smtClean="0"/>
              <a:t>uit </a:t>
            </a:r>
            <a:r>
              <a:rPr lang="nl-NL" sz="2800" b="1" dirty="0"/>
              <a:t>het </a:t>
            </a:r>
            <a:r>
              <a:rPr lang="nl-NL" sz="2800" b="1" dirty="0" smtClean="0"/>
              <a:t>verleden.</a:t>
            </a:r>
          </a:p>
          <a:p>
            <a:pPr algn="ctr">
              <a:lnSpc>
                <a:spcPct val="150000"/>
              </a:lnSpc>
            </a:pPr>
            <a:endParaRPr lang="nl-NL" sz="2800" b="1" dirty="0"/>
          </a:p>
          <a:p>
            <a:pPr algn="ctr">
              <a:lnSpc>
                <a:spcPct val="150000"/>
              </a:lnSpc>
            </a:pPr>
            <a:endParaRPr lang="nl-NL" sz="2800" b="1" dirty="0" smtClean="0"/>
          </a:p>
          <a:p>
            <a:pPr algn="ctr">
              <a:lnSpc>
                <a:spcPct val="150000"/>
              </a:lnSpc>
            </a:pPr>
            <a:endParaRPr lang="nl-NL" sz="2800" b="1" dirty="0"/>
          </a:p>
        </p:txBody>
      </p:sp>
    </p:spTree>
    <p:extLst>
      <p:ext uri="{BB962C8B-B14F-4D97-AF65-F5344CB8AC3E}">
        <p14:creationId xmlns:p14="http://schemas.microsoft.com/office/powerpoint/2010/main" val="2871121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0000" y="1108658"/>
            <a:ext cx="8064000" cy="583200"/>
          </a:xfrm>
        </p:spPr>
        <p:txBody>
          <a:bodyPr/>
          <a:lstStyle/>
          <a:p>
            <a:r>
              <a:rPr lang="nl-NL" dirty="0" smtClean="0"/>
              <a:t>Privacy in het onderwijs</a:t>
            </a:r>
            <a:endParaRPr lang="nl-NL" dirty="0"/>
          </a:p>
        </p:txBody>
      </p:sp>
      <p:sp>
        <p:nvSpPr>
          <p:cNvPr id="4" name="Tijdelijke aanduiding voor dianummer 3"/>
          <p:cNvSpPr>
            <a:spLocks noGrp="1"/>
          </p:cNvSpPr>
          <p:nvPr>
            <p:ph type="sldNum" sz="quarter" idx="11"/>
          </p:nvPr>
        </p:nvSpPr>
        <p:spPr/>
        <p:txBody>
          <a:bodyPr/>
          <a:lstStyle/>
          <a:p>
            <a:fld id="{0E924C9A-6C93-49AE-BFE5-6539B145F2C9}" type="slidenum">
              <a:rPr lang="nl-NL" smtClean="0"/>
              <a:pPr/>
              <a:t>12</a:t>
            </a:fld>
            <a:endParaRPr lang="nl-NL"/>
          </a:p>
        </p:txBody>
      </p:sp>
      <p:pic>
        <p:nvPicPr>
          <p:cNvPr id="6" name="Picture 2" descr="http://www.parnassys.nl/wp-content/uploads/2012/02/leerlingkaart-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594" y="1567049"/>
            <a:ext cx="5392020" cy="431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07066" y="893057"/>
            <a:ext cx="2893765" cy="2947189"/>
          </a:xfrm>
          <a:prstGeom prst="rect">
            <a:avLst/>
          </a:prstGeom>
        </p:spPr>
      </p:pic>
      <p:pic>
        <p:nvPicPr>
          <p:cNvPr id="14" name="Picture 8" descr="Afbeeldingsresultaat voor bloon"/>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49108" y="2002210"/>
            <a:ext cx="3810000" cy="191452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8" name="Afbeelding 7"/>
          <p:cNvPicPr>
            <a:picLocks noChangeAspect="1"/>
          </p:cNvPicPr>
          <p:nvPr/>
        </p:nvPicPr>
        <p:blipFill>
          <a:blip r:embed="rId6"/>
          <a:stretch>
            <a:fillRect/>
          </a:stretch>
        </p:blipFill>
        <p:spPr>
          <a:xfrm>
            <a:off x="510294" y="2033331"/>
            <a:ext cx="3351201" cy="3966728"/>
          </a:xfrm>
          <a:prstGeom prst="rect">
            <a:avLst/>
          </a:prstGeom>
        </p:spPr>
      </p:pic>
      <p:pic>
        <p:nvPicPr>
          <p:cNvPr id="13" name="Picture 10" descr="Afbeeldingsresultaat voor nieuwsbegrip"/>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6594" y="2996952"/>
            <a:ext cx="5226275" cy="145813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7" name="Afbeelding 6"/>
          <p:cNvPicPr>
            <a:picLocks noChangeAspect="1"/>
          </p:cNvPicPr>
          <p:nvPr/>
        </p:nvPicPr>
        <p:blipFill>
          <a:blip r:embed="rId8"/>
          <a:stretch>
            <a:fillRect/>
          </a:stretch>
        </p:blipFill>
        <p:spPr>
          <a:xfrm>
            <a:off x="3118622" y="2511609"/>
            <a:ext cx="2644637" cy="2523366"/>
          </a:xfrm>
          <a:prstGeom prst="rect">
            <a:avLst/>
          </a:prstGeom>
        </p:spPr>
      </p:pic>
      <p:pic>
        <p:nvPicPr>
          <p:cNvPr id="5" name="Afbeelding 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39699" y="3931610"/>
            <a:ext cx="4674880" cy="2633735"/>
          </a:xfrm>
          <a:prstGeom prst="rect">
            <a:avLst/>
          </a:prstGeom>
        </p:spPr>
      </p:pic>
      <p:pic>
        <p:nvPicPr>
          <p:cNvPr id="10" name="Picture 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08215" y="5696492"/>
            <a:ext cx="3955358" cy="8778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34903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58534"/>
            <a:ext cx="9144000" cy="5378777"/>
          </a:xfrm>
          <a:prstGeom prst="rect">
            <a:avLst/>
          </a:prstGeom>
        </p:spPr>
      </p:pic>
    </p:spTree>
    <p:extLst>
      <p:ext uri="{BB962C8B-B14F-4D97-AF65-F5344CB8AC3E}">
        <p14:creationId xmlns:p14="http://schemas.microsoft.com/office/powerpoint/2010/main" val="1833395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Privacy gaat niet alleen over gegevens</a:t>
            </a:r>
            <a:endParaRPr lang="nl-NL" dirty="0"/>
          </a:p>
        </p:txBody>
      </p:sp>
      <p:sp>
        <p:nvSpPr>
          <p:cNvPr id="4" name="Tijdelijke aanduiding voor dianummer 3"/>
          <p:cNvSpPr>
            <a:spLocks noGrp="1"/>
          </p:cNvSpPr>
          <p:nvPr>
            <p:ph type="sldNum" sz="quarter" idx="11"/>
          </p:nvPr>
        </p:nvSpPr>
        <p:spPr/>
        <p:txBody>
          <a:bodyPr/>
          <a:lstStyle/>
          <a:p>
            <a:fld id="{0E924C9A-6C93-49AE-BFE5-6539B145F2C9}" type="slidenum">
              <a:rPr lang="nl-NL" smtClean="0"/>
              <a:pPr/>
              <a:t>14</a:t>
            </a:fld>
            <a:endParaRPr lang="nl-NL"/>
          </a:p>
        </p:txBody>
      </p:sp>
      <p:pic>
        <p:nvPicPr>
          <p:cNvPr id="1026" name="Picture 2" descr="Afbeeldingsresultaat voor school serv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4255" y="1942204"/>
            <a:ext cx="3707631" cy="27807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fileserver\users$\vos01\Mijn afbeeldingen\Kinderen computer 30-9-198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06493" y="3073885"/>
            <a:ext cx="4125772" cy="29235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ortals/0/Paginafotos/A6_01-Leerlingen over school.jpg"/>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95000"/>
                    </a14:imgEffect>
                  </a14:imgLayer>
                </a14:imgProps>
              </a:ext>
              <a:ext uri="{28A0092B-C50C-407E-A947-70E740481C1C}">
                <a14:useLocalDpi xmlns:a14="http://schemas.microsoft.com/office/drawing/2010/main"/>
              </a:ext>
            </a:extLst>
          </a:blip>
          <a:srcRect/>
          <a:stretch>
            <a:fillRect/>
          </a:stretch>
        </p:blipFill>
        <p:spPr bwMode="auto">
          <a:xfrm rot="21160816">
            <a:off x="1000025" y="2382268"/>
            <a:ext cx="7086660" cy="3055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54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02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Wet bescherming persoonsgegevens</a:t>
            </a:r>
            <a:endParaRPr lang="nl-NL" dirty="0"/>
          </a:p>
        </p:txBody>
      </p:sp>
      <p:sp>
        <p:nvSpPr>
          <p:cNvPr id="3" name="Tijdelijke aanduiding voor inhoud 2"/>
          <p:cNvSpPr>
            <a:spLocks noGrp="1"/>
          </p:cNvSpPr>
          <p:nvPr>
            <p:ph idx="1"/>
          </p:nvPr>
        </p:nvSpPr>
        <p:spPr/>
        <p:txBody>
          <a:bodyPr/>
          <a:lstStyle/>
          <a:p>
            <a:r>
              <a:rPr lang="nl-NL" sz="2400" dirty="0"/>
              <a:t>Dit is het belangrijkste dat u moet weten over de </a:t>
            </a:r>
            <a:r>
              <a:rPr lang="nl-NL" sz="2400" dirty="0" err="1"/>
              <a:t>Wbp</a:t>
            </a:r>
            <a:r>
              <a:rPr lang="nl-NL" sz="2400" dirty="0"/>
              <a:t>: </a:t>
            </a:r>
          </a:p>
          <a:p>
            <a:endParaRPr lang="nl-NL" sz="2400" dirty="0"/>
          </a:p>
          <a:p>
            <a:pPr algn="ctr"/>
            <a:r>
              <a:rPr lang="nl-NL" sz="2400" dirty="0">
                <a:solidFill>
                  <a:srgbClr val="FF0000"/>
                </a:solidFill>
              </a:rPr>
              <a:t>deze wet wordt niet ouder dan </a:t>
            </a:r>
            <a:r>
              <a:rPr lang="nl-NL" sz="2400" dirty="0" smtClean="0">
                <a:solidFill>
                  <a:srgbClr val="FF0000"/>
                </a:solidFill>
              </a:rPr>
              <a:t>230 </a:t>
            </a:r>
            <a:r>
              <a:rPr lang="nl-NL" sz="2400" dirty="0">
                <a:solidFill>
                  <a:srgbClr val="FF0000"/>
                </a:solidFill>
              </a:rPr>
              <a:t>dagen</a:t>
            </a:r>
          </a:p>
          <a:p>
            <a:endParaRPr lang="nl-NL" sz="2400" dirty="0"/>
          </a:p>
          <a:p>
            <a:pPr algn="ctr"/>
            <a:r>
              <a:rPr lang="nl-NL" dirty="0"/>
              <a:t>Voorstel uit 2012:</a:t>
            </a:r>
          </a:p>
          <a:p>
            <a:pPr algn="ctr"/>
            <a:r>
              <a:rPr lang="nl-NL" b="1" u="sng" dirty="0"/>
              <a:t>Algemene Verordening Gegevensbescherming</a:t>
            </a:r>
            <a:r>
              <a:rPr lang="nl-NL" b="1" dirty="0"/>
              <a:t> (AVG)</a:t>
            </a:r>
          </a:p>
          <a:p>
            <a:pPr algn="ctr"/>
            <a:r>
              <a:rPr lang="nl-NL" sz="1600" dirty="0"/>
              <a:t>Volledige titel: </a:t>
            </a:r>
            <a:r>
              <a:rPr lang="nl-NL" sz="1600" i="1" dirty="0"/>
              <a:t>Voorstel voor een verordening van het Europees Parlement en de Raad betreffende de bescherming van natuurlijke personen in verband met de verwerking van persoonsgegevens en betreffende het vrije verkeer van die gegevens. </a:t>
            </a:r>
          </a:p>
          <a:p>
            <a:pPr algn="ctr"/>
            <a:r>
              <a:rPr lang="nl-NL" sz="1600" dirty="0"/>
              <a:t>#GDPR</a:t>
            </a:r>
          </a:p>
          <a:p>
            <a:pPr algn="ctr"/>
            <a:r>
              <a:rPr lang="nl-NL" sz="2400" dirty="0"/>
              <a:t> </a:t>
            </a:r>
          </a:p>
          <a:p>
            <a:pPr algn="ctr"/>
            <a:r>
              <a:rPr lang="nl-NL" dirty="0"/>
              <a:t>Dit is Europese wetgeving die nationale wetten overbodig maakt</a:t>
            </a:r>
          </a:p>
          <a:p>
            <a:endParaRPr lang="nl-NL" sz="2400" dirty="0"/>
          </a:p>
          <a:p>
            <a:endParaRPr lang="nl-NL" sz="2400" dirty="0"/>
          </a:p>
        </p:txBody>
      </p:sp>
      <p:sp>
        <p:nvSpPr>
          <p:cNvPr id="4" name="Tijdelijke aanduiding voor dianummer 3"/>
          <p:cNvSpPr>
            <a:spLocks noGrp="1"/>
          </p:cNvSpPr>
          <p:nvPr>
            <p:ph type="sldNum" sz="quarter" idx="11"/>
          </p:nvPr>
        </p:nvSpPr>
        <p:spPr/>
        <p:txBody>
          <a:bodyPr/>
          <a:lstStyle/>
          <a:p>
            <a:fld id="{0E924C9A-6C93-49AE-BFE5-6539B145F2C9}" type="slidenum">
              <a:rPr lang="nl-NL" smtClean="0"/>
              <a:pPr/>
              <a:t>15</a:t>
            </a:fld>
            <a:endParaRPr lang="nl-NL"/>
          </a:p>
        </p:txBody>
      </p:sp>
    </p:spTree>
    <p:extLst>
      <p:ext uri="{BB962C8B-B14F-4D97-AF65-F5344CB8AC3E}">
        <p14:creationId xmlns:p14="http://schemas.microsoft.com/office/powerpoint/2010/main" val="425888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fileserver\users$\vos01\Mijn afbeeldingen\persoons en persoonsgegeve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296080"/>
            <a:ext cx="8905275" cy="56876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descr="\\fileserver\users$\vos01\Mijn afbeeldingen\persoons en persoonsgegeve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07238" y="726578"/>
            <a:ext cx="5429128" cy="3467485"/>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77589" y="3587032"/>
            <a:ext cx="4035190" cy="2726019"/>
          </a:xfrm>
          <a:prstGeom prst="rect">
            <a:avLst/>
          </a:prstGeom>
        </p:spPr>
      </p:pic>
      <p:pic>
        <p:nvPicPr>
          <p:cNvPr id="7" name="Picture 2" descr="\\fileserver\users$\vos01\Mijn afbeeldingen\school.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6987" y="4169708"/>
            <a:ext cx="3406694" cy="2508522"/>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173711">
            <a:off x="2789038" y="1687379"/>
            <a:ext cx="3045168" cy="2722738"/>
          </a:xfrm>
          <a:prstGeom prst="rect">
            <a:avLst/>
          </a:prstGeom>
        </p:spPr>
      </p:pic>
      <p:sp>
        <p:nvSpPr>
          <p:cNvPr id="9" name="Tekstvak 8"/>
          <p:cNvSpPr txBox="1"/>
          <p:nvPr/>
        </p:nvSpPr>
        <p:spPr>
          <a:xfrm rot="21273163">
            <a:off x="307664" y="4018974"/>
            <a:ext cx="2796530" cy="461665"/>
          </a:xfrm>
          <a:prstGeom prst="rect">
            <a:avLst/>
          </a:prstGeom>
          <a:noFill/>
        </p:spPr>
        <p:txBody>
          <a:bodyPr wrap="square" rtlCol="0">
            <a:spAutoFit/>
          </a:bodyPr>
          <a:lstStyle/>
          <a:p>
            <a:pPr algn="ctr"/>
            <a:r>
              <a:rPr lang="nl-NL" sz="1350" dirty="0"/>
              <a:t>Verantwoordelijke</a:t>
            </a:r>
          </a:p>
          <a:p>
            <a:pPr algn="ctr"/>
            <a:r>
              <a:rPr lang="nl-NL" sz="1050" dirty="0"/>
              <a:t>(verwerkingsverantwoordelijke)</a:t>
            </a:r>
            <a:endParaRPr lang="nl-NL" sz="1500" dirty="0"/>
          </a:p>
        </p:txBody>
      </p:sp>
      <p:sp>
        <p:nvSpPr>
          <p:cNvPr id="10" name="Tekstvak 9"/>
          <p:cNvSpPr txBox="1"/>
          <p:nvPr/>
        </p:nvSpPr>
        <p:spPr>
          <a:xfrm>
            <a:off x="7740352" y="5301208"/>
            <a:ext cx="1166694" cy="461665"/>
          </a:xfrm>
          <a:prstGeom prst="rect">
            <a:avLst/>
          </a:prstGeom>
          <a:noFill/>
        </p:spPr>
        <p:txBody>
          <a:bodyPr wrap="square" rtlCol="0">
            <a:spAutoFit/>
          </a:bodyPr>
          <a:lstStyle/>
          <a:p>
            <a:r>
              <a:rPr lang="nl-NL" sz="1350" dirty="0"/>
              <a:t>Bewerker</a:t>
            </a:r>
          </a:p>
          <a:p>
            <a:r>
              <a:rPr lang="nl-NL" sz="1050" dirty="0"/>
              <a:t>(verwerker)</a:t>
            </a:r>
          </a:p>
        </p:txBody>
      </p:sp>
      <p:pic>
        <p:nvPicPr>
          <p:cNvPr id="12" name="Afbeelding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9543" y="2804783"/>
            <a:ext cx="2152359" cy="941282"/>
          </a:xfrm>
          <a:prstGeom prst="rect">
            <a:avLst/>
          </a:prstGeom>
        </p:spPr>
      </p:pic>
      <p:sp>
        <p:nvSpPr>
          <p:cNvPr id="2" name="Rechthoek 1"/>
          <p:cNvSpPr/>
          <p:nvPr/>
        </p:nvSpPr>
        <p:spPr>
          <a:xfrm rot="20802805">
            <a:off x="468548" y="2897204"/>
            <a:ext cx="1654351" cy="692497"/>
          </a:xfrm>
          <a:prstGeom prst="rect">
            <a:avLst/>
          </a:prstGeom>
          <a:noFill/>
        </p:spPr>
        <p:txBody>
          <a:bodyPr wrap="square" lIns="68580" tIns="34290" rIns="68580" bIns="34290">
            <a:spAutoFit/>
          </a:bodyPr>
          <a:lstStyle/>
          <a:p>
            <a:pPr algn="ctr"/>
            <a:r>
              <a:rPr lang="nl-NL" sz="4050" b="1" dirty="0">
                <a:ln w="6600">
                  <a:solidFill>
                    <a:schemeClr val="accent2"/>
                  </a:solidFill>
                  <a:prstDash val="solid"/>
                </a:ln>
                <a:solidFill>
                  <a:srgbClr val="FFFFFF"/>
                </a:solidFill>
                <a:effectLst>
                  <a:outerShdw dist="38100" dir="2700000" algn="tl" rotWithShape="0">
                    <a:schemeClr val="accent2"/>
                  </a:outerShdw>
                </a:effectLst>
              </a:rPr>
              <a:t>AVG</a:t>
            </a:r>
          </a:p>
        </p:txBody>
      </p:sp>
    </p:spTree>
    <p:extLst>
      <p:ext uri="{BB962C8B-B14F-4D97-AF65-F5344CB8AC3E}">
        <p14:creationId xmlns:p14="http://schemas.microsoft.com/office/powerpoint/2010/main" val="343699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xit" presetSubtype="32" fill="hold" nodeType="clickEffect">
                                  <p:stCondLst>
                                    <p:cond delay="0"/>
                                  </p:stCondLst>
                                  <p:childTnLst>
                                    <p:anim calcmode="lin" valueType="num">
                                      <p:cBhvr>
                                        <p:cTn id="10" dur="500"/>
                                        <p:tgtEl>
                                          <p:spTgt spid="4"/>
                                        </p:tgtEl>
                                        <p:attrNameLst>
                                          <p:attrName>ppt_w</p:attrName>
                                        </p:attrNameLst>
                                      </p:cBhvr>
                                      <p:tavLst>
                                        <p:tav tm="0">
                                          <p:val>
                                            <p:strVal val="ppt_w"/>
                                          </p:val>
                                        </p:tav>
                                        <p:tav tm="100000">
                                          <p:val>
                                            <p:fltVal val="0"/>
                                          </p:val>
                                        </p:tav>
                                      </p:tavLst>
                                    </p:anim>
                                    <p:anim calcmode="lin" valueType="num">
                                      <p:cBhvr>
                                        <p:cTn id="11" dur="500"/>
                                        <p:tgtEl>
                                          <p:spTgt spid="4"/>
                                        </p:tgtEl>
                                        <p:attrNameLst>
                                          <p:attrName>ppt_h</p:attrName>
                                        </p:attrNameLst>
                                      </p:cBhvr>
                                      <p:tavLst>
                                        <p:tav tm="0">
                                          <p:val>
                                            <p:strVal val="ppt_h"/>
                                          </p:val>
                                        </p:tav>
                                        <p:tav tm="100000">
                                          <p:val>
                                            <p:fltVal val="0"/>
                                          </p:val>
                                        </p:tav>
                                      </p:tavLst>
                                    </p:anim>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53" presetClass="entr" presetSubtype="16" fill="hold" nodeType="withEffect">
                                  <p:stCondLst>
                                    <p:cond delay="50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1" presetClass="entr" presetSubtype="0" fill="hold" nodeType="withEffect">
                                  <p:stCondLst>
                                    <p:cond delay="100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59851" y="2369210"/>
            <a:ext cx="4012164" cy="4079033"/>
          </a:xfrm>
          <a:prstGeom prst="rect">
            <a:avLst/>
          </a:prstGeom>
        </p:spPr>
      </p:pic>
      <p:sp>
        <p:nvSpPr>
          <p:cNvPr id="5" name="Tekstvak 4"/>
          <p:cNvSpPr txBox="1"/>
          <p:nvPr/>
        </p:nvSpPr>
        <p:spPr>
          <a:xfrm>
            <a:off x="113713" y="3616236"/>
            <a:ext cx="2736233" cy="738664"/>
          </a:xfrm>
          <a:prstGeom prst="rect">
            <a:avLst/>
          </a:prstGeom>
          <a:noFill/>
        </p:spPr>
        <p:txBody>
          <a:bodyPr wrap="square" rtlCol="0">
            <a:spAutoFit/>
          </a:bodyPr>
          <a:lstStyle/>
          <a:p>
            <a:pPr marL="385763" indent="-385763">
              <a:buAutoNum type="arabicPeriod"/>
            </a:pPr>
            <a:r>
              <a:rPr lang="nl-NL" sz="2100" b="1" dirty="0">
                <a:latin typeface="Arial" panose="020B0604020202020204" pitchFamily="34" charset="0"/>
                <a:cs typeface="Arial" panose="020B0604020202020204" pitchFamily="34" charset="0"/>
              </a:rPr>
              <a:t>Doelbepaling </a:t>
            </a:r>
          </a:p>
          <a:p>
            <a:r>
              <a:rPr lang="nl-NL" sz="2100" b="1" dirty="0">
                <a:latin typeface="Arial" panose="020B0604020202020204" pitchFamily="34" charset="0"/>
                <a:cs typeface="Arial" panose="020B0604020202020204" pitchFamily="34" charset="0"/>
              </a:rPr>
              <a:t>     en doelbinding </a:t>
            </a:r>
          </a:p>
        </p:txBody>
      </p:sp>
      <p:sp>
        <p:nvSpPr>
          <p:cNvPr id="6" name="Tekstvak 5"/>
          <p:cNvSpPr txBox="1"/>
          <p:nvPr/>
        </p:nvSpPr>
        <p:spPr>
          <a:xfrm>
            <a:off x="1329625" y="2668270"/>
            <a:ext cx="1894315" cy="415498"/>
          </a:xfrm>
          <a:prstGeom prst="rect">
            <a:avLst/>
          </a:prstGeom>
          <a:noFill/>
        </p:spPr>
        <p:txBody>
          <a:bodyPr wrap="square" rtlCol="0">
            <a:spAutoFit/>
          </a:bodyPr>
          <a:lstStyle/>
          <a:p>
            <a:r>
              <a:rPr lang="nl-NL" sz="2100" b="1" dirty="0">
                <a:latin typeface="Arial" panose="020B0604020202020204" pitchFamily="34" charset="0"/>
                <a:cs typeface="Arial" panose="020B0604020202020204" pitchFamily="34" charset="0"/>
              </a:rPr>
              <a:t>2. Grondslag</a:t>
            </a:r>
          </a:p>
        </p:txBody>
      </p:sp>
      <p:sp>
        <p:nvSpPr>
          <p:cNvPr id="7" name="Tekstvak 6"/>
          <p:cNvSpPr txBox="1"/>
          <p:nvPr/>
        </p:nvSpPr>
        <p:spPr>
          <a:xfrm>
            <a:off x="2484060" y="1953712"/>
            <a:ext cx="2831975" cy="415498"/>
          </a:xfrm>
          <a:prstGeom prst="rect">
            <a:avLst/>
          </a:prstGeom>
          <a:noFill/>
        </p:spPr>
        <p:txBody>
          <a:bodyPr wrap="square" rtlCol="0">
            <a:spAutoFit/>
          </a:bodyPr>
          <a:lstStyle/>
          <a:p>
            <a:r>
              <a:rPr lang="nl-NL" sz="2100" b="1" dirty="0">
                <a:latin typeface="Arial" panose="020B0604020202020204" pitchFamily="34" charset="0"/>
                <a:cs typeface="Arial" panose="020B0604020202020204" pitchFamily="34" charset="0"/>
              </a:rPr>
              <a:t>3. Dataminimalisatie</a:t>
            </a:r>
          </a:p>
        </p:txBody>
      </p:sp>
      <p:sp>
        <p:nvSpPr>
          <p:cNvPr id="8" name="Tekstvak 7"/>
          <p:cNvSpPr txBox="1"/>
          <p:nvPr/>
        </p:nvSpPr>
        <p:spPr>
          <a:xfrm>
            <a:off x="5639154" y="2322021"/>
            <a:ext cx="3126173" cy="692497"/>
          </a:xfrm>
          <a:prstGeom prst="rect">
            <a:avLst/>
          </a:prstGeom>
          <a:noFill/>
        </p:spPr>
        <p:txBody>
          <a:bodyPr wrap="square" rtlCol="0">
            <a:spAutoFit/>
          </a:bodyPr>
          <a:lstStyle/>
          <a:p>
            <a:r>
              <a:rPr lang="nl-NL" sz="2100" b="1" dirty="0">
                <a:latin typeface="Arial" panose="020B0604020202020204" pitchFamily="34" charset="0"/>
                <a:cs typeface="Arial" panose="020B0604020202020204" pitchFamily="34" charset="0"/>
              </a:rPr>
              <a:t>4. Transparantie </a:t>
            </a:r>
            <a:r>
              <a:rPr lang="nl-NL" b="1" dirty="0">
                <a:latin typeface="Arial" panose="020B0604020202020204" pitchFamily="34" charset="0"/>
                <a:cs typeface="Arial" panose="020B0604020202020204" pitchFamily="34" charset="0"/>
              </a:rPr>
              <a:t>(rechten </a:t>
            </a:r>
            <a:r>
              <a:rPr lang="nl-NL" b="1" dirty="0" smtClean="0">
                <a:latin typeface="Arial" panose="020B0604020202020204" pitchFamily="34" charset="0"/>
                <a:cs typeface="Arial" panose="020B0604020202020204" pitchFamily="34" charset="0"/>
              </a:rPr>
              <a:t>Betrokkene</a:t>
            </a:r>
            <a:r>
              <a:rPr lang="nl-NL" b="1" dirty="0">
                <a:latin typeface="Arial" panose="020B0604020202020204" pitchFamily="34" charset="0"/>
                <a:cs typeface="Arial" panose="020B0604020202020204" pitchFamily="34" charset="0"/>
              </a:rPr>
              <a:t>)</a:t>
            </a:r>
            <a:endParaRPr lang="nl-NL" sz="2100" b="1" dirty="0">
              <a:latin typeface="Arial" panose="020B0604020202020204" pitchFamily="34" charset="0"/>
              <a:cs typeface="Arial" panose="020B0604020202020204" pitchFamily="34" charset="0"/>
            </a:endParaRPr>
          </a:p>
        </p:txBody>
      </p:sp>
      <p:sp>
        <p:nvSpPr>
          <p:cNvPr id="9" name="Tekstvak 8"/>
          <p:cNvSpPr txBox="1"/>
          <p:nvPr/>
        </p:nvSpPr>
        <p:spPr>
          <a:xfrm>
            <a:off x="6177652" y="3358872"/>
            <a:ext cx="2741555" cy="415498"/>
          </a:xfrm>
          <a:prstGeom prst="rect">
            <a:avLst/>
          </a:prstGeom>
          <a:noFill/>
        </p:spPr>
        <p:txBody>
          <a:bodyPr wrap="square" rtlCol="0">
            <a:spAutoFit/>
          </a:bodyPr>
          <a:lstStyle/>
          <a:p>
            <a:r>
              <a:rPr lang="nl-NL" sz="2100" b="1" dirty="0">
                <a:latin typeface="Arial" panose="020B0604020202020204" pitchFamily="34" charset="0"/>
                <a:cs typeface="Arial" panose="020B0604020202020204" pitchFamily="34" charset="0"/>
              </a:rPr>
              <a:t>5. Data-integriteit</a:t>
            </a:r>
          </a:p>
        </p:txBody>
      </p:sp>
      <p:pic>
        <p:nvPicPr>
          <p:cNvPr id="2050" name="Picture 2" descr="\\fileserver\users$\vos01\Mijn afbeeldingen\wet besch persoonsg.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5991" y="1653207"/>
            <a:ext cx="2120791" cy="508254"/>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p:cNvSpPr txBox="1"/>
          <p:nvPr/>
        </p:nvSpPr>
        <p:spPr>
          <a:xfrm>
            <a:off x="6978090" y="6148161"/>
            <a:ext cx="1965999" cy="300082"/>
          </a:xfrm>
          <a:prstGeom prst="rect">
            <a:avLst/>
          </a:prstGeom>
          <a:noFill/>
        </p:spPr>
        <p:txBody>
          <a:bodyPr wrap="square" rtlCol="0">
            <a:spAutoFit/>
          </a:bodyPr>
          <a:lstStyle/>
          <a:p>
            <a:r>
              <a:rPr lang="nl-NL" sz="1350" u="sng" dirty="0"/>
              <a:t>Vuistregels privacy 2.0</a:t>
            </a:r>
          </a:p>
        </p:txBody>
      </p:sp>
      <p:sp>
        <p:nvSpPr>
          <p:cNvPr id="10" name="Rechthoek 9"/>
          <p:cNvSpPr/>
          <p:nvPr/>
        </p:nvSpPr>
        <p:spPr>
          <a:xfrm rot="20802805">
            <a:off x="190223" y="1561086"/>
            <a:ext cx="2100587" cy="692497"/>
          </a:xfrm>
          <a:prstGeom prst="rect">
            <a:avLst/>
          </a:prstGeom>
          <a:noFill/>
        </p:spPr>
        <p:txBody>
          <a:bodyPr wrap="square" lIns="68580" tIns="34290" rIns="68580" bIns="34290">
            <a:spAutoFit/>
          </a:bodyPr>
          <a:lstStyle/>
          <a:p>
            <a:pPr algn="ctr"/>
            <a:r>
              <a:rPr lang="nl-NL" sz="4050" b="1" dirty="0">
                <a:ln w="6600">
                  <a:solidFill>
                    <a:schemeClr val="accent2"/>
                  </a:solidFill>
                  <a:prstDash val="solid"/>
                </a:ln>
                <a:solidFill>
                  <a:srgbClr val="FFFFFF"/>
                </a:solidFill>
                <a:effectLst>
                  <a:outerShdw dist="38100" dir="2700000" algn="tl" rotWithShape="0">
                    <a:schemeClr val="accent2"/>
                  </a:outerShdw>
                </a:effectLst>
              </a:rPr>
              <a:t>AVG</a:t>
            </a:r>
          </a:p>
        </p:txBody>
      </p:sp>
      <p:sp>
        <p:nvSpPr>
          <p:cNvPr id="12" name="Titel 1"/>
          <p:cNvSpPr>
            <a:spLocks noGrp="1"/>
          </p:cNvSpPr>
          <p:nvPr>
            <p:ph type="title"/>
          </p:nvPr>
        </p:nvSpPr>
        <p:spPr>
          <a:xfrm>
            <a:off x="185598" y="152755"/>
            <a:ext cx="6426714" cy="437400"/>
          </a:xfrm>
        </p:spPr>
        <p:txBody>
          <a:bodyPr/>
          <a:lstStyle/>
          <a:p>
            <a:r>
              <a:rPr lang="nl-NL" sz="2800" dirty="0" smtClean="0"/>
              <a:t>Aandachtspunten AVG (25 mei ’18)</a:t>
            </a:r>
            <a:endParaRPr lang="nl-NL" sz="2800" dirty="0"/>
          </a:p>
        </p:txBody>
      </p:sp>
      <p:sp>
        <p:nvSpPr>
          <p:cNvPr id="13" name="Tijdelijke aanduiding voor inhoud 2"/>
          <p:cNvSpPr>
            <a:spLocks noGrp="1"/>
          </p:cNvSpPr>
          <p:nvPr>
            <p:ph idx="1"/>
          </p:nvPr>
        </p:nvSpPr>
        <p:spPr>
          <a:xfrm>
            <a:off x="213217" y="722672"/>
            <a:ext cx="6534726" cy="3780420"/>
          </a:xfrm>
        </p:spPr>
        <p:txBody>
          <a:bodyPr/>
          <a:lstStyle/>
          <a:p>
            <a:pPr marL="257175" indent="-257175">
              <a:buFont typeface="+mj-lt"/>
              <a:buAutoNum type="arabicPeriod"/>
            </a:pPr>
            <a:r>
              <a:rPr lang="nl-NL" sz="2800" dirty="0" smtClean="0"/>
              <a:t>Vuistregels</a:t>
            </a:r>
            <a:endParaRPr lang="nl-NL" sz="2800" dirty="0" smtClean="0"/>
          </a:p>
          <a:p>
            <a:pPr marL="257175" indent="-257175">
              <a:buFont typeface="+mj-lt"/>
              <a:buAutoNum type="arabicPeriod"/>
            </a:pPr>
            <a:endParaRPr lang="nl-NL" sz="2800" dirty="0"/>
          </a:p>
          <a:p>
            <a:pPr marL="214313" indent="-214313">
              <a:buFont typeface="Arial" panose="020B0604020202020204" pitchFamily="34" charset="0"/>
              <a:buChar char="•"/>
            </a:pPr>
            <a:endParaRPr lang="nl-NL" sz="2800" dirty="0" smtClean="0"/>
          </a:p>
          <a:p>
            <a:pPr marL="214313" indent="-214313">
              <a:buFont typeface="Arial" panose="020B0604020202020204" pitchFamily="34" charset="0"/>
              <a:buChar char="•"/>
            </a:pPr>
            <a:endParaRPr lang="nl-NL" sz="2800" dirty="0"/>
          </a:p>
        </p:txBody>
      </p:sp>
    </p:spTree>
    <p:extLst>
      <p:ext uri="{BB962C8B-B14F-4D97-AF65-F5344CB8AC3E}">
        <p14:creationId xmlns:p14="http://schemas.microsoft.com/office/powerpoint/2010/main" val="328878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1"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1163157"/>
            <a:ext cx="6426714" cy="437400"/>
          </a:xfrm>
        </p:spPr>
        <p:txBody>
          <a:bodyPr/>
          <a:lstStyle/>
          <a:p>
            <a:r>
              <a:rPr lang="nl-NL" sz="2800" dirty="0" smtClean="0"/>
              <a:t>Aandachtspunten AVG (25 mei ’18)</a:t>
            </a:r>
            <a:endParaRPr lang="nl-NL" sz="2800" dirty="0"/>
          </a:p>
        </p:txBody>
      </p:sp>
      <p:sp>
        <p:nvSpPr>
          <p:cNvPr id="4" name="Tijdelijke aanduiding voor dianummer 3"/>
          <p:cNvSpPr>
            <a:spLocks noGrp="1"/>
          </p:cNvSpPr>
          <p:nvPr>
            <p:ph type="sldNum" sz="quarter" idx="11"/>
          </p:nvPr>
        </p:nvSpPr>
        <p:spPr>
          <a:xfrm>
            <a:off x="7423506" y="5944195"/>
            <a:ext cx="1090464" cy="365125"/>
          </a:xfrm>
        </p:spPr>
        <p:txBody>
          <a:bodyPr/>
          <a:lstStyle/>
          <a:p>
            <a:fld id="{0E924C9A-6C93-49AE-BFE5-6539B145F2C9}" type="slidenum">
              <a:rPr lang="nl-NL" smtClean="0"/>
              <a:pPr/>
              <a:t>18</a:t>
            </a:fld>
            <a:endParaRPr lang="nl-NL"/>
          </a:p>
        </p:txBody>
      </p:sp>
      <p:sp>
        <p:nvSpPr>
          <p:cNvPr id="5" name="Tijdelijke aanduiding voor inhoud 2"/>
          <p:cNvSpPr>
            <a:spLocks noGrp="1"/>
          </p:cNvSpPr>
          <p:nvPr>
            <p:ph idx="1"/>
          </p:nvPr>
        </p:nvSpPr>
        <p:spPr>
          <a:xfrm>
            <a:off x="467544" y="1772816"/>
            <a:ext cx="8534722" cy="3780420"/>
          </a:xfrm>
        </p:spPr>
        <p:txBody>
          <a:bodyPr/>
          <a:lstStyle/>
          <a:p>
            <a:pPr>
              <a:lnSpc>
                <a:spcPct val="150000"/>
              </a:lnSpc>
            </a:pPr>
            <a:r>
              <a:rPr lang="nl-NL" sz="2000" dirty="0" smtClean="0"/>
              <a:t>2. Bewuster </a:t>
            </a:r>
            <a:r>
              <a:rPr lang="nl-NL" sz="2000" dirty="0" smtClean="0"/>
              <a:t>omgaan met persoonsgegevens: </a:t>
            </a:r>
            <a:r>
              <a:rPr lang="nl-NL" sz="2000" b="1" i="1" dirty="0" smtClean="0"/>
              <a:t>gestructureerd </a:t>
            </a:r>
            <a:r>
              <a:rPr lang="nl-NL" sz="2000" dirty="0" smtClean="0"/>
              <a:t>en </a:t>
            </a:r>
            <a:endParaRPr lang="nl-NL" sz="2000" dirty="0" smtClean="0"/>
          </a:p>
          <a:p>
            <a:pPr>
              <a:lnSpc>
                <a:spcPct val="150000"/>
              </a:lnSpc>
            </a:pPr>
            <a:r>
              <a:rPr lang="nl-NL" sz="2000" b="1" i="1" dirty="0"/>
              <a:t> </a:t>
            </a:r>
            <a:r>
              <a:rPr lang="nl-NL" sz="2000" b="1" i="1" dirty="0" smtClean="0"/>
              <a:t>   </a:t>
            </a:r>
            <a:r>
              <a:rPr lang="nl-NL" sz="2000" b="1" i="1" dirty="0" smtClean="0"/>
              <a:t>stelselmatig: </a:t>
            </a:r>
            <a:r>
              <a:rPr lang="nl-NL" sz="2000" dirty="0" smtClean="0"/>
              <a:t>(</a:t>
            </a:r>
            <a:r>
              <a:rPr lang="nl-NL" sz="2000" dirty="0" smtClean="0"/>
              <a:t>zoals privacy </a:t>
            </a:r>
            <a:r>
              <a:rPr lang="nl-NL" sz="2000" dirty="0" err="1" smtClean="0"/>
              <a:t>by</a:t>
            </a:r>
            <a:r>
              <a:rPr lang="nl-NL" sz="2000" dirty="0" smtClean="0"/>
              <a:t> design en </a:t>
            </a:r>
            <a:r>
              <a:rPr lang="nl-NL" sz="2000" dirty="0" err="1" smtClean="0"/>
              <a:t>by</a:t>
            </a:r>
            <a:r>
              <a:rPr lang="nl-NL" sz="2000" dirty="0" smtClean="0"/>
              <a:t> default</a:t>
            </a:r>
            <a:r>
              <a:rPr lang="nl-NL" sz="2000" dirty="0" smtClean="0"/>
              <a:t>): </a:t>
            </a:r>
          </a:p>
          <a:p>
            <a:pPr>
              <a:lnSpc>
                <a:spcPct val="150000"/>
              </a:lnSpc>
              <a:tabLst>
                <a:tab pos="534988" algn="l"/>
              </a:tabLst>
            </a:pPr>
            <a:r>
              <a:rPr lang="nl-NL" sz="2000" dirty="0"/>
              <a:t>	</a:t>
            </a:r>
            <a:r>
              <a:rPr lang="nl-NL" sz="2000" dirty="0" smtClean="0"/>
              <a:t>* privacy </a:t>
            </a:r>
            <a:r>
              <a:rPr lang="nl-NL" sz="2000" dirty="0" err="1" smtClean="0"/>
              <a:t>by</a:t>
            </a:r>
            <a:r>
              <a:rPr lang="nl-NL" sz="2000" dirty="0" smtClean="0"/>
              <a:t> design: </a:t>
            </a:r>
            <a:r>
              <a:rPr lang="nl-NL" sz="2000" i="1" dirty="0" smtClean="0"/>
              <a:t>gegevensbescherming </a:t>
            </a:r>
            <a:r>
              <a:rPr lang="nl-NL" sz="2000" i="1" dirty="0"/>
              <a:t>door ontwerp en </a:t>
            </a:r>
            <a:endParaRPr lang="nl-NL" sz="2000" i="1" dirty="0" smtClean="0"/>
          </a:p>
          <a:p>
            <a:pPr>
              <a:lnSpc>
                <a:spcPct val="150000"/>
              </a:lnSpc>
              <a:tabLst>
                <a:tab pos="534988" algn="l"/>
              </a:tabLst>
            </a:pPr>
            <a:r>
              <a:rPr lang="nl-NL" sz="2000" i="1" dirty="0"/>
              <a:t>	</a:t>
            </a:r>
            <a:r>
              <a:rPr lang="nl-NL" sz="2000" i="1" dirty="0" smtClean="0"/>
              <a:t>* </a:t>
            </a:r>
            <a:r>
              <a:rPr lang="nl-NL" sz="2000" dirty="0" smtClean="0"/>
              <a:t>privacy </a:t>
            </a:r>
            <a:r>
              <a:rPr lang="nl-NL" sz="2000" dirty="0" err="1" smtClean="0"/>
              <a:t>by</a:t>
            </a:r>
            <a:r>
              <a:rPr lang="nl-NL" sz="2000" dirty="0" smtClean="0"/>
              <a:t> default: </a:t>
            </a:r>
            <a:r>
              <a:rPr lang="nl-NL" sz="2000" i="1" dirty="0" smtClean="0"/>
              <a:t>gegevensbescherming door standaardinstellingen </a:t>
            </a:r>
          </a:p>
          <a:p>
            <a:pPr>
              <a:lnSpc>
                <a:spcPct val="150000"/>
              </a:lnSpc>
              <a:tabLst>
                <a:tab pos="534988" algn="l"/>
              </a:tabLst>
            </a:pPr>
            <a:r>
              <a:rPr lang="nl-NL" sz="2000" i="1" dirty="0" smtClean="0"/>
              <a:t>	* beleidsmatig </a:t>
            </a:r>
            <a:r>
              <a:rPr lang="nl-NL" sz="2000" i="1" dirty="0"/>
              <a:t>werken</a:t>
            </a:r>
          </a:p>
          <a:p>
            <a:pPr>
              <a:lnSpc>
                <a:spcPct val="150000"/>
              </a:lnSpc>
              <a:tabLst>
                <a:tab pos="534988" algn="l"/>
              </a:tabLst>
            </a:pPr>
            <a:r>
              <a:rPr lang="nl-NL" sz="2000" i="1" dirty="0"/>
              <a:t>	</a:t>
            </a:r>
            <a:r>
              <a:rPr lang="nl-NL" sz="2000" i="1" dirty="0" smtClean="0"/>
              <a:t>* cycli</a:t>
            </a:r>
            <a:r>
              <a:rPr lang="nl-NL" sz="2000" i="1" dirty="0"/>
              <a:t>: PDCA</a:t>
            </a:r>
            <a:r>
              <a:rPr lang="nl-NL" sz="2000" dirty="0"/>
              <a:t>	</a:t>
            </a:r>
          </a:p>
          <a:p>
            <a:pPr>
              <a:lnSpc>
                <a:spcPct val="150000"/>
              </a:lnSpc>
            </a:pPr>
            <a:r>
              <a:rPr lang="nl-NL" sz="2000" i="1" dirty="0"/>
              <a:t>	</a:t>
            </a:r>
            <a:endParaRPr lang="nl-NL" sz="2000" i="1" dirty="0"/>
          </a:p>
          <a:p>
            <a:pPr>
              <a:lnSpc>
                <a:spcPct val="150000"/>
              </a:lnSpc>
            </a:pPr>
            <a:endParaRPr lang="nl-NL" sz="2000" dirty="0" smtClean="0"/>
          </a:p>
          <a:p>
            <a:pPr marL="214313" indent="-214313">
              <a:lnSpc>
                <a:spcPct val="150000"/>
              </a:lnSpc>
              <a:buFont typeface="Arial" panose="020B0604020202020204" pitchFamily="34" charset="0"/>
              <a:buChar char="•"/>
            </a:pPr>
            <a:endParaRPr lang="nl-NL" sz="2000" dirty="0"/>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4342" y="3861048"/>
            <a:ext cx="3887924" cy="2591949"/>
          </a:xfrm>
          <a:prstGeom prst="rect">
            <a:avLst/>
          </a:prstGeom>
        </p:spPr>
      </p:pic>
    </p:spTree>
    <p:extLst>
      <p:ext uri="{BB962C8B-B14F-4D97-AF65-F5344CB8AC3E}">
        <p14:creationId xmlns:p14="http://schemas.microsoft.com/office/powerpoint/2010/main" val="230945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5616" y="1320866"/>
            <a:ext cx="6426714" cy="437400"/>
          </a:xfrm>
        </p:spPr>
        <p:txBody>
          <a:bodyPr/>
          <a:lstStyle/>
          <a:p>
            <a:r>
              <a:rPr lang="nl-NL" sz="2800" dirty="0" smtClean="0"/>
              <a:t>Aandachtspunten AVG (25 mei ’18)</a:t>
            </a:r>
            <a:endParaRPr lang="nl-NL" sz="2800" dirty="0"/>
          </a:p>
        </p:txBody>
      </p:sp>
      <p:sp>
        <p:nvSpPr>
          <p:cNvPr id="4" name="Tijdelijke aanduiding voor dianummer 3"/>
          <p:cNvSpPr>
            <a:spLocks noGrp="1"/>
          </p:cNvSpPr>
          <p:nvPr>
            <p:ph type="sldNum" sz="quarter" idx="11"/>
          </p:nvPr>
        </p:nvSpPr>
        <p:spPr>
          <a:xfrm>
            <a:off x="7423506" y="5944195"/>
            <a:ext cx="1090464" cy="365125"/>
          </a:xfrm>
        </p:spPr>
        <p:txBody>
          <a:bodyPr/>
          <a:lstStyle/>
          <a:p>
            <a:fld id="{0E924C9A-6C93-49AE-BFE5-6539B145F2C9}" type="slidenum">
              <a:rPr lang="nl-NL" smtClean="0"/>
              <a:pPr/>
              <a:t>19</a:t>
            </a:fld>
            <a:endParaRPr lang="nl-NL"/>
          </a:p>
        </p:txBody>
      </p:sp>
      <p:sp>
        <p:nvSpPr>
          <p:cNvPr id="5" name="Tijdelijke aanduiding voor inhoud 2"/>
          <p:cNvSpPr>
            <a:spLocks noGrp="1"/>
          </p:cNvSpPr>
          <p:nvPr>
            <p:ph idx="1"/>
          </p:nvPr>
        </p:nvSpPr>
        <p:spPr>
          <a:xfrm>
            <a:off x="1115616" y="1946242"/>
            <a:ext cx="6534726" cy="3780420"/>
          </a:xfrm>
        </p:spPr>
        <p:txBody>
          <a:bodyPr/>
          <a:lstStyle/>
          <a:p>
            <a:r>
              <a:rPr lang="nl-NL" sz="2000" dirty="0" smtClean="0"/>
              <a:t>3. Risicobenadering</a:t>
            </a:r>
            <a:r>
              <a:rPr lang="nl-NL" sz="2000" dirty="0" smtClean="0"/>
              <a:t>, context relevanter: risico-inventarisatie en </a:t>
            </a:r>
            <a:r>
              <a:rPr lang="nl-NL" sz="2000" dirty="0" err="1" smtClean="0"/>
              <a:t>risico-analyse</a:t>
            </a:r>
            <a:endParaRPr lang="nl-NL" sz="2000" dirty="0" smtClean="0"/>
          </a:p>
          <a:p>
            <a:pPr lvl="2" indent="0">
              <a:buNone/>
            </a:pPr>
            <a:r>
              <a:rPr lang="nl-NL" sz="2000" i="1" dirty="0"/>
              <a:t>PIA (privacy impact </a:t>
            </a:r>
            <a:r>
              <a:rPr lang="nl-NL" sz="2000" i="1" dirty="0" smtClean="0"/>
              <a:t>assessment) wordt Data </a:t>
            </a:r>
            <a:r>
              <a:rPr lang="nl-NL" sz="2000" i="1" dirty="0" err="1" smtClean="0"/>
              <a:t>protection</a:t>
            </a:r>
            <a:r>
              <a:rPr lang="nl-NL" sz="2000" i="1" dirty="0" smtClean="0"/>
              <a:t> Impact Assessment (DPIA), vertaald in:  </a:t>
            </a:r>
            <a:r>
              <a:rPr lang="nl-NL" sz="2000" b="1" i="1" dirty="0" err="1" smtClean="0"/>
              <a:t>gegevensbeschermingseffectbeoordeling</a:t>
            </a:r>
            <a:endParaRPr lang="nl-NL" sz="2000" i="1" dirty="0" smtClean="0"/>
          </a:p>
          <a:p>
            <a:pPr marL="1012500" lvl="2" indent="-342900">
              <a:buFontTx/>
              <a:buChar char="-"/>
            </a:pPr>
            <a:r>
              <a:rPr lang="nl-NL" sz="2000" i="1" dirty="0" smtClean="0"/>
              <a:t>vooraf </a:t>
            </a:r>
            <a:r>
              <a:rPr lang="nl-NL" sz="2000" i="1" dirty="0"/>
              <a:t>de </a:t>
            </a:r>
            <a:r>
              <a:rPr lang="nl-NL" sz="2000" i="1" dirty="0" err="1"/>
              <a:t>privacyrisico’s</a:t>
            </a:r>
            <a:r>
              <a:rPr lang="nl-NL" sz="2000" i="1" dirty="0"/>
              <a:t> </a:t>
            </a:r>
            <a:r>
              <a:rPr lang="nl-NL" sz="2000" i="1" dirty="0" smtClean="0"/>
              <a:t>gegevensverwerking </a:t>
            </a:r>
            <a:r>
              <a:rPr lang="nl-NL" sz="2000" i="1" dirty="0"/>
              <a:t>in kaart </a:t>
            </a:r>
            <a:r>
              <a:rPr lang="nl-NL" sz="2000" i="1" dirty="0" smtClean="0"/>
              <a:t>brengen</a:t>
            </a:r>
          </a:p>
          <a:p>
            <a:pPr marL="1012500" lvl="2" indent="-342900">
              <a:buFontTx/>
              <a:buChar char="-"/>
            </a:pPr>
            <a:r>
              <a:rPr lang="nl-NL" sz="2000" i="1" dirty="0" smtClean="0"/>
              <a:t>vervolgens </a:t>
            </a:r>
            <a:r>
              <a:rPr lang="nl-NL" sz="2000" i="1" dirty="0"/>
              <a:t>maatregelen te kunnen nemen om de risico’s te </a:t>
            </a:r>
            <a:r>
              <a:rPr lang="nl-NL" sz="2000" i="1" dirty="0" smtClean="0"/>
              <a:t>verkleinen</a:t>
            </a:r>
          </a:p>
          <a:p>
            <a:pPr marL="1012500" lvl="2" indent="-342900">
              <a:buFontTx/>
              <a:buChar char="-"/>
            </a:pPr>
            <a:r>
              <a:rPr lang="nl-NL" sz="2000" i="1" dirty="0" smtClean="0"/>
              <a:t>in geval van waarschijnlijk </a:t>
            </a:r>
            <a:r>
              <a:rPr lang="nl-NL" sz="2000" i="1" dirty="0"/>
              <a:t>een hoog </a:t>
            </a:r>
            <a:r>
              <a:rPr lang="nl-NL" sz="2000" i="1" dirty="0" err="1"/>
              <a:t>privacyrisico</a:t>
            </a:r>
            <a:r>
              <a:rPr lang="nl-NL" sz="2000" i="1" dirty="0"/>
              <a:t> </a:t>
            </a:r>
            <a:r>
              <a:rPr lang="nl-NL" sz="2000" i="1" dirty="0" smtClean="0"/>
              <a:t>voor </a:t>
            </a:r>
            <a:r>
              <a:rPr lang="nl-NL" sz="2000" i="1" dirty="0"/>
              <a:t>de betrokkenen </a:t>
            </a:r>
            <a:endParaRPr lang="nl-NL" sz="2000" i="1" dirty="0"/>
          </a:p>
        </p:txBody>
      </p:sp>
      <p:pic>
        <p:nvPicPr>
          <p:cNvPr id="6" name="Picture 2" descr="\\fileserver\users$\vos01\Mijn afbeeldingen\2013-11-07-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9434" y="5336803"/>
            <a:ext cx="607392" cy="607392"/>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8218" y="4437111"/>
            <a:ext cx="2204373" cy="2074131"/>
          </a:xfrm>
          <a:prstGeom prst="rect">
            <a:avLst/>
          </a:prstGeom>
        </p:spPr>
      </p:pic>
    </p:spTree>
    <p:extLst>
      <p:ext uri="{BB962C8B-B14F-4D97-AF65-F5344CB8AC3E}">
        <p14:creationId xmlns:p14="http://schemas.microsoft.com/office/powerpoint/2010/main" val="129740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Er was eens… </a:t>
            </a:r>
            <a:endParaRPr lang="nl-NL" dirty="0"/>
          </a:p>
        </p:txBody>
      </p:sp>
      <p:sp>
        <p:nvSpPr>
          <p:cNvPr id="4" name="Tijdelijke aanduiding voor dianummer 3"/>
          <p:cNvSpPr>
            <a:spLocks noGrp="1"/>
          </p:cNvSpPr>
          <p:nvPr>
            <p:ph type="sldNum" sz="quarter" idx="11"/>
          </p:nvPr>
        </p:nvSpPr>
        <p:spPr/>
        <p:txBody>
          <a:bodyPr/>
          <a:lstStyle/>
          <a:p>
            <a:fld id="{0E924C9A-6C93-49AE-BFE5-6539B145F2C9}" type="slidenum">
              <a:rPr lang="nl-NL" smtClean="0"/>
              <a:pPr/>
              <a:t>2</a:t>
            </a:fld>
            <a:endParaRPr lang="nl-NL"/>
          </a:p>
        </p:txBody>
      </p:sp>
      <p:pic>
        <p:nvPicPr>
          <p:cNvPr id="1026" name="Picture 2" descr="https://upload.wikimedia.org/wikipedia/commons/e/e0/Efteling_Roodkapje_bor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5696" y="1831868"/>
            <a:ext cx="5616624" cy="4212468"/>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5639795" y="5790420"/>
            <a:ext cx="1712328" cy="246221"/>
          </a:xfrm>
          <a:prstGeom prst="rect">
            <a:avLst/>
          </a:prstGeom>
        </p:spPr>
        <p:txBody>
          <a:bodyPr wrap="none">
            <a:spAutoFit/>
          </a:bodyPr>
          <a:lstStyle/>
          <a:p>
            <a:r>
              <a:rPr lang="nl-NL" sz="1000" b="1" dirty="0">
                <a:solidFill>
                  <a:schemeClr val="bg1"/>
                </a:solidFill>
                <a:latin typeface="Arial" panose="020B0604020202020204" pitchFamily="34" charset="0"/>
              </a:rPr>
              <a:t>Hullie at Dutch Wikipedia</a:t>
            </a:r>
            <a:endParaRPr lang="nl-NL" sz="1000" dirty="0">
              <a:solidFill>
                <a:schemeClr val="bg1"/>
              </a:solidFill>
            </a:endParaRPr>
          </a:p>
        </p:txBody>
      </p:sp>
    </p:spTree>
    <p:extLst>
      <p:ext uri="{BB962C8B-B14F-4D97-AF65-F5344CB8AC3E}">
        <p14:creationId xmlns:p14="http://schemas.microsoft.com/office/powerpoint/2010/main" val="315170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5616" y="1320866"/>
            <a:ext cx="6426714" cy="437400"/>
          </a:xfrm>
        </p:spPr>
        <p:txBody>
          <a:bodyPr/>
          <a:lstStyle/>
          <a:p>
            <a:r>
              <a:rPr lang="nl-NL" sz="2800" dirty="0" smtClean="0"/>
              <a:t>Aandachtspunten AVG (25 mei ’18)</a:t>
            </a:r>
            <a:endParaRPr lang="nl-NL" sz="2800" dirty="0"/>
          </a:p>
        </p:txBody>
      </p:sp>
      <p:sp>
        <p:nvSpPr>
          <p:cNvPr id="4" name="Tijdelijke aanduiding voor dianummer 3"/>
          <p:cNvSpPr>
            <a:spLocks noGrp="1"/>
          </p:cNvSpPr>
          <p:nvPr>
            <p:ph type="sldNum" sz="quarter" idx="11"/>
          </p:nvPr>
        </p:nvSpPr>
        <p:spPr>
          <a:xfrm>
            <a:off x="7423506" y="5944195"/>
            <a:ext cx="1090464" cy="365125"/>
          </a:xfrm>
        </p:spPr>
        <p:txBody>
          <a:bodyPr/>
          <a:lstStyle/>
          <a:p>
            <a:fld id="{0E924C9A-6C93-49AE-BFE5-6539B145F2C9}" type="slidenum">
              <a:rPr lang="nl-NL" smtClean="0"/>
              <a:pPr/>
              <a:t>20</a:t>
            </a:fld>
            <a:endParaRPr lang="nl-NL"/>
          </a:p>
        </p:txBody>
      </p:sp>
      <p:sp>
        <p:nvSpPr>
          <p:cNvPr id="5" name="Tijdelijke aanduiding voor inhoud 2"/>
          <p:cNvSpPr>
            <a:spLocks noGrp="1"/>
          </p:cNvSpPr>
          <p:nvPr>
            <p:ph idx="1"/>
          </p:nvPr>
        </p:nvSpPr>
        <p:spPr>
          <a:xfrm>
            <a:off x="1115616" y="1772816"/>
            <a:ext cx="6534726" cy="3780420"/>
          </a:xfrm>
        </p:spPr>
        <p:txBody>
          <a:bodyPr/>
          <a:lstStyle/>
          <a:p>
            <a:r>
              <a:rPr lang="nl-NL" sz="2000" dirty="0" smtClean="0"/>
              <a:t>4. Documentatieplicht</a:t>
            </a:r>
            <a:r>
              <a:rPr lang="nl-NL" sz="2000" dirty="0" smtClean="0"/>
              <a:t>: bewijslast </a:t>
            </a:r>
            <a:r>
              <a:rPr lang="nl-NL" sz="2000" dirty="0"/>
              <a:t>bij de </a:t>
            </a:r>
            <a:r>
              <a:rPr lang="nl-NL" sz="2000" dirty="0" smtClean="0"/>
              <a:t>verantwoordelijke</a:t>
            </a:r>
          </a:p>
          <a:p>
            <a:pPr marL="1012500" lvl="2" indent="-342900">
              <a:buFontTx/>
              <a:buChar char="-"/>
            </a:pPr>
            <a:r>
              <a:rPr lang="nl-NL" sz="2000" i="1" dirty="0" smtClean="0"/>
              <a:t>Dataregister, geen vrijstelling meldingsplicht</a:t>
            </a:r>
          </a:p>
          <a:p>
            <a:pPr marL="1012500" lvl="2" indent="-342900">
              <a:buFontTx/>
              <a:buChar char="-"/>
            </a:pPr>
            <a:r>
              <a:rPr lang="nl-NL" sz="2000" i="1" dirty="0" smtClean="0"/>
              <a:t>geen </a:t>
            </a:r>
            <a:r>
              <a:rPr lang="nl-NL" sz="2000" i="1" dirty="0"/>
              <a:t>bewijs, geen </a:t>
            </a:r>
            <a:r>
              <a:rPr lang="nl-NL" sz="2000" i="1" dirty="0" smtClean="0"/>
              <a:t>toestemming</a:t>
            </a:r>
          </a:p>
          <a:p>
            <a:pPr marL="1012500" lvl="2" indent="-342900">
              <a:buFontTx/>
              <a:buChar char="-"/>
            </a:pPr>
            <a:r>
              <a:rPr lang="nl-NL" sz="2000" i="1" dirty="0" smtClean="0"/>
              <a:t>verantwoordelijkheid </a:t>
            </a:r>
            <a:r>
              <a:rPr lang="nl-NL" sz="2000" i="1" dirty="0"/>
              <a:t>van organisaties om zelf </a:t>
            </a:r>
            <a:endParaRPr lang="nl-NL" sz="2000" i="1" dirty="0" smtClean="0"/>
          </a:p>
          <a:p>
            <a:pPr marL="981075" lvl="2" indent="0">
              <a:buNone/>
            </a:pPr>
            <a:r>
              <a:rPr lang="nl-NL" sz="2000" i="1" dirty="0" smtClean="0"/>
              <a:t>aan </a:t>
            </a:r>
            <a:r>
              <a:rPr lang="nl-NL" sz="2000" i="1" dirty="0"/>
              <a:t>te kunnen tonen dat zij zich aan de wet houden </a:t>
            </a:r>
            <a:r>
              <a:rPr lang="nl-NL" sz="2000" i="1" dirty="0" smtClean="0"/>
              <a:t>(=accountability)</a:t>
            </a:r>
            <a:endParaRPr lang="nl-NL" sz="2000" i="1" dirty="0"/>
          </a:p>
          <a:p>
            <a:endParaRPr lang="nl-NL" sz="2000" i="1" dirty="0"/>
          </a:p>
          <a:p>
            <a:pPr marL="214313" indent="-214313">
              <a:buFont typeface="Arial" panose="020B0604020202020204" pitchFamily="34" charset="0"/>
              <a:buChar char="•"/>
            </a:pPr>
            <a:endParaRPr lang="nl-NL" sz="2000" dirty="0" smtClean="0"/>
          </a:p>
          <a:p>
            <a:pPr marL="214313" indent="-214313">
              <a:buFont typeface="Arial" panose="020B0604020202020204" pitchFamily="34" charset="0"/>
              <a:buChar char="•"/>
            </a:pPr>
            <a:endParaRPr lang="nl-NL" sz="2000" dirty="0"/>
          </a:p>
        </p:txBody>
      </p:sp>
      <p:pic>
        <p:nvPicPr>
          <p:cNvPr id="6" name="Picture 2" descr="\\fileserver\users$\vos01\Mijn afbeeldingen\2013-11-07-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9434" y="5336803"/>
            <a:ext cx="607392" cy="607392"/>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3825044"/>
            <a:ext cx="5436096" cy="2718048"/>
          </a:xfrm>
          <a:prstGeom prst="rect">
            <a:avLst/>
          </a:prstGeom>
        </p:spPr>
      </p:pic>
    </p:spTree>
    <p:extLst>
      <p:ext uri="{BB962C8B-B14F-4D97-AF65-F5344CB8AC3E}">
        <p14:creationId xmlns:p14="http://schemas.microsoft.com/office/powerpoint/2010/main" val="310750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5616" y="1320866"/>
            <a:ext cx="6426714" cy="437400"/>
          </a:xfrm>
        </p:spPr>
        <p:txBody>
          <a:bodyPr/>
          <a:lstStyle/>
          <a:p>
            <a:r>
              <a:rPr lang="nl-NL" sz="2800" dirty="0" smtClean="0"/>
              <a:t>Aandachtspunten AVG (25 mei ’18)</a:t>
            </a:r>
            <a:endParaRPr lang="nl-NL" sz="2800" dirty="0"/>
          </a:p>
        </p:txBody>
      </p:sp>
      <p:sp>
        <p:nvSpPr>
          <p:cNvPr id="4" name="Tijdelijke aanduiding voor dianummer 3"/>
          <p:cNvSpPr>
            <a:spLocks noGrp="1"/>
          </p:cNvSpPr>
          <p:nvPr>
            <p:ph type="sldNum" sz="quarter" idx="11"/>
          </p:nvPr>
        </p:nvSpPr>
        <p:spPr>
          <a:xfrm>
            <a:off x="7423506" y="5944195"/>
            <a:ext cx="1090464" cy="365125"/>
          </a:xfrm>
        </p:spPr>
        <p:txBody>
          <a:bodyPr/>
          <a:lstStyle/>
          <a:p>
            <a:fld id="{0E924C9A-6C93-49AE-BFE5-6539B145F2C9}" type="slidenum">
              <a:rPr lang="nl-NL" smtClean="0"/>
              <a:pPr/>
              <a:t>21</a:t>
            </a:fld>
            <a:endParaRPr lang="nl-NL"/>
          </a:p>
        </p:txBody>
      </p:sp>
      <p:sp>
        <p:nvSpPr>
          <p:cNvPr id="5" name="Tijdelijke aanduiding voor inhoud 2"/>
          <p:cNvSpPr>
            <a:spLocks noGrp="1"/>
          </p:cNvSpPr>
          <p:nvPr>
            <p:ph idx="1"/>
          </p:nvPr>
        </p:nvSpPr>
        <p:spPr>
          <a:xfrm>
            <a:off x="1115616" y="1772816"/>
            <a:ext cx="6534726" cy="3780420"/>
          </a:xfrm>
        </p:spPr>
        <p:txBody>
          <a:bodyPr/>
          <a:lstStyle/>
          <a:p>
            <a:r>
              <a:rPr lang="nl-NL" sz="2000" dirty="0" smtClean="0"/>
              <a:t>5. Bewustzijn </a:t>
            </a:r>
            <a:r>
              <a:rPr lang="nl-NL" sz="2000" dirty="0" smtClean="0"/>
              <a:t>creëren en actief voorlichting geven   </a:t>
            </a:r>
          </a:p>
          <a:p>
            <a:pPr lvl="2" indent="0">
              <a:buNone/>
            </a:pPr>
            <a:r>
              <a:rPr lang="nl-NL" sz="2000" i="1" dirty="0"/>
              <a:t>Trainingen</a:t>
            </a:r>
          </a:p>
          <a:p>
            <a:pPr lvl="2" indent="0">
              <a:buNone/>
            </a:pPr>
            <a:r>
              <a:rPr lang="nl-NL" sz="2000" i="1" dirty="0"/>
              <a:t>Meer transparantie: uitleggen wat je waarom doet met persoonsgegevens</a:t>
            </a:r>
          </a:p>
          <a:p>
            <a:pPr marL="214313" indent="-214313">
              <a:buFont typeface="Arial" panose="020B0604020202020204" pitchFamily="34" charset="0"/>
              <a:buChar char="•"/>
            </a:pPr>
            <a:endParaRPr lang="nl-NL" sz="2000" dirty="0" smtClean="0"/>
          </a:p>
          <a:p>
            <a:pPr marL="214313" indent="-214313">
              <a:buFont typeface="Arial" panose="020B0604020202020204" pitchFamily="34" charset="0"/>
              <a:buChar char="•"/>
            </a:pPr>
            <a:endParaRPr lang="nl-NL" sz="2000" dirty="0"/>
          </a:p>
        </p:txBody>
      </p:sp>
      <p:pic>
        <p:nvPicPr>
          <p:cNvPr id="6" name="Picture 2" descr="\\fileserver\users$\vos01\Mijn afbeeldingen\2013-11-07-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9434" y="5336803"/>
            <a:ext cx="607392" cy="607392"/>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p:cNvPicPr>
            <a:picLocks noChangeAspect="1"/>
          </p:cNvPicPr>
          <p:nvPr/>
        </p:nvPicPr>
        <p:blipFill>
          <a:blip r:embed="rId3"/>
          <a:stretch>
            <a:fillRect/>
          </a:stretch>
        </p:blipFill>
        <p:spPr>
          <a:xfrm>
            <a:off x="6827511" y="2763484"/>
            <a:ext cx="2134839" cy="2985231"/>
          </a:xfrm>
          <a:prstGeom prst="rect">
            <a:avLst/>
          </a:prstGeom>
        </p:spPr>
      </p:pic>
      <p:pic>
        <p:nvPicPr>
          <p:cNvPr id="8" name="Afbeelding 7"/>
          <p:cNvPicPr>
            <a:picLocks noChangeAspect="1"/>
          </p:cNvPicPr>
          <p:nvPr/>
        </p:nvPicPr>
        <p:blipFill>
          <a:blip r:embed="rId4"/>
          <a:stretch>
            <a:fillRect/>
          </a:stretch>
        </p:blipFill>
        <p:spPr>
          <a:xfrm>
            <a:off x="4966674" y="3217473"/>
            <a:ext cx="2213689" cy="3091847"/>
          </a:xfrm>
          <a:prstGeom prst="rect">
            <a:avLst/>
          </a:prstGeom>
        </p:spPr>
      </p:pic>
      <p:pic>
        <p:nvPicPr>
          <p:cNvPr id="9" name="Afbeelding 8"/>
          <p:cNvPicPr>
            <a:picLocks noChangeAspect="1"/>
          </p:cNvPicPr>
          <p:nvPr/>
        </p:nvPicPr>
        <p:blipFill>
          <a:blip r:embed="rId5"/>
          <a:stretch>
            <a:fillRect/>
          </a:stretch>
        </p:blipFill>
        <p:spPr>
          <a:xfrm>
            <a:off x="6477153" y="3523037"/>
            <a:ext cx="2164562" cy="3038538"/>
          </a:xfrm>
          <a:prstGeom prst="rect">
            <a:avLst/>
          </a:prstGeom>
        </p:spPr>
      </p:pic>
      <p:pic>
        <p:nvPicPr>
          <p:cNvPr id="1026" name="Picture 2" descr="https://maken.wikiwijs.nl/generated/s960x720_f249be56d14a04c0b66f3458f0f5a3656da74a5c.png"/>
          <p:cNvPicPr>
            <a:picLocks noChangeAspect="1" noChangeArrowheads="1"/>
          </p:cNvPicPr>
          <p:nvPr/>
        </p:nvPicPr>
        <p:blipFill rotWithShape="1">
          <a:blip r:embed="rId6">
            <a:extLst>
              <a:ext uri="{28A0092B-C50C-407E-A947-70E740481C1C}">
                <a14:useLocalDpi xmlns:a14="http://schemas.microsoft.com/office/drawing/2010/main" val="0"/>
              </a:ext>
            </a:extLst>
          </a:blip>
          <a:srcRect l="11055"/>
          <a:stretch/>
        </p:blipFill>
        <p:spPr bwMode="auto">
          <a:xfrm>
            <a:off x="179512" y="3415993"/>
            <a:ext cx="4408091" cy="1347403"/>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p:cNvPicPr>
            <a:picLocks noChangeAspect="1"/>
          </p:cNvPicPr>
          <p:nvPr/>
        </p:nvPicPr>
        <p:blipFill>
          <a:blip r:embed="rId7"/>
          <a:stretch>
            <a:fillRect/>
          </a:stretch>
        </p:blipFill>
        <p:spPr>
          <a:xfrm>
            <a:off x="1312957" y="4469886"/>
            <a:ext cx="2898478" cy="2166700"/>
          </a:xfrm>
          <a:prstGeom prst="rect">
            <a:avLst/>
          </a:prstGeom>
          <a:ln>
            <a:solidFill>
              <a:schemeClr val="accent1"/>
            </a:solidFill>
          </a:ln>
        </p:spPr>
      </p:pic>
    </p:spTree>
    <p:extLst>
      <p:ext uri="{BB962C8B-B14F-4D97-AF65-F5344CB8AC3E}">
        <p14:creationId xmlns:p14="http://schemas.microsoft.com/office/powerpoint/2010/main" val="3248162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800" dirty="0" smtClean="0"/>
              <a:t>Vervolg Aandachtspunten</a:t>
            </a:r>
            <a:endParaRPr lang="nl-NL" sz="2800" dirty="0"/>
          </a:p>
        </p:txBody>
      </p:sp>
      <p:sp>
        <p:nvSpPr>
          <p:cNvPr id="5" name="Tijdelijke aanduiding voor inhoud 2"/>
          <p:cNvSpPr>
            <a:spLocks noGrp="1"/>
          </p:cNvSpPr>
          <p:nvPr>
            <p:ph idx="1"/>
          </p:nvPr>
        </p:nvSpPr>
        <p:spPr/>
        <p:txBody>
          <a:bodyPr/>
          <a:lstStyle/>
          <a:p>
            <a:pPr marL="257175" indent="-257175">
              <a:buFont typeface="+mj-lt"/>
              <a:buAutoNum type="arabicPeriod" startAt="6"/>
            </a:pPr>
            <a:r>
              <a:rPr lang="nl-NL" sz="2400" dirty="0"/>
              <a:t>Minderjarigen: bij sociale media toestemming ouders bij jongere onder de 16 </a:t>
            </a:r>
            <a:r>
              <a:rPr lang="nl-NL" sz="2400" dirty="0" smtClean="0"/>
              <a:t>jaar </a:t>
            </a:r>
            <a:endParaRPr lang="nl-NL" sz="1200" i="1" dirty="0"/>
          </a:p>
          <a:p>
            <a:pPr marL="257175" indent="-257175">
              <a:buFont typeface="+mj-lt"/>
              <a:buAutoNum type="arabicPeriod" startAt="6"/>
            </a:pPr>
            <a:endParaRPr lang="nl-NL" sz="1600" dirty="0"/>
          </a:p>
          <a:p>
            <a:pPr marL="214313" indent="-214313">
              <a:buFont typeface="Arial" panose="020B0604020202020204" pitchFamily="34" charset="0"/>
              <a:buChar char="•"/>
            </a:pPr>
            <a:endParaRPr lang="nl-NL" sz="2400" dirty="0"/>
          </a:p>
        </p:txBody>
      </p:sp>
      <p:sp>
        <p:nvSpPr>
          <p:cNvPr id="4" name="Tijdelijke aanduiding voor dianummer 3"/>
          <p:cNvSpPr>
            <a:spLocks noGrp="1"/>
          </p:cNvSpPr>
          <p:nvPr>
            <p:ph type="sldNum" sz="quarter" idx="4294967295"/>
          </p:nvPr>
        </p:nvSpPr>
        <p:spPr>
          <a:xfrm>
            <a:off x="8053387" y="5585223"/>
            <a:ext cx="1090613" cy="273844"/>
          </a:xfrm>
        </p:spPr>
        <p:txBody>
          <a:bodyPr/>
          <a:lstStyle/>
          <a:p>
            <a:fld id="{0E924C9A-6C93-49AE-BFE5-6539B145F2C9}" type="slidenum">
              <a:rPr lang="nl-NL" smtClean="0"/>
              <a:pPr/>
              <a:t>22</a:t>
            </a:fld>
            <a:endParaRPr lang="nl-NL"/>
          </a:p>
        </p:txBody>
      </p:sp>
      <p:pic>
        <p:nvPicPr>
          <p:cNvPr id="6" name="Picture 2" descr="\\fileserver\users$\vos01\Mijn afbeeldingen\2013-11-07-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56376" y="5550895"/>
            <a:ext cx="607392" cy="607392"/>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3717032"/>
            <a:ext cx="5508104" cy="2754052"/>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501" y="2991668"/>
            <a:ext cx="2510395" cy="1966669"/>
          </a:xfrm>
          <a:prstGeom prst="rect">
            <a:avLst/>
          </a:prstGeom>
        </p:spPr>
      </p:pic>
    </p:spTree>
    <p:extLst>
      <p:ext uri="{BB962C8B-B14F-4D97-AF65-F5344CB8AC3E}">
        <p14:creationId xmlns:p14="http://schemas.microsoft.com/office/powerpoint/2010/main" val="24931989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800" dirty="0" smtClean="0"/>
              <a:t>Vervolg Aandachtspunten</a:t>
            </a:r>
            <a:endParaRPr lang="nl-NL" sz="2800" dirty="0"/>
          </a:p>
        </p:txBody>
      </p:sp>
      <p:sp>
        <p:nvSpPr>
          <p:cNvPr id="5" name="Tijdelijke aanduiding voor inhoud 2"/>
          <p:cNvSpPr>
            <a:spLocks noGrp="1"/>
          </p:cNvSpPr>
          <p:nvPr>
            <p:ph idx="1"/>
          </p:nvPr>
        </p:nvSpPr>
        <p:spPr/>
        <p:txBody>
          <a:bodyPr/>
          <a:lstStyle/>
          <a:p>
            <a:r>
              <a:rPr lang="nl-NL" sz="2000" dirty="0" smtClean="0"/>
              <a:t>7. Bewerkersovereenkomsten </a:t>
            </a:r>
            <a:r>
              <a:rPr lang="nl-NL" sz="2000" dirty="0" smtClean="0"/>
              <a:t>centraler, </a:t>
            </a:r>
            <a:r>
              <a:rPr lang="nl-NL" sz="2000" dirty="0" smtClean="0"/>
              <a:t>AVG dicteert deels de inhoud</a:t>
            </a:r>
            <a:r>
              <a:rPr lang="nl-NL" sz="2000" dirty="0" smtClean="0"/>
              <a:t>  </a:t>
            </a:r>
            <a:endParaRPr lang="nl-NL" sz="2000" dirty="0" smtClean="0"/>
          </a:p>
          <a:p>
            <a:pPr lvl="2" indent="0">
              <a:buNone/>
            </a:pPr>
            <a:r>
              <a:rPr lang="nl-NL" sz="2000" i="1" dirty="0" err="1"/>
              <a:t>Privacyconvenant</a:t>
            </a:r>
            <a:r>
              <a:rPr lang="nl-NL" sz="2000" i="1" dirty="0"/>
              <a:t> is de norm voor contracten in het po en vo </a:t>
            </a:r>
            <a:endParaRPr lang="nl-NL" sz="2000" i="1" dirty="0" smtClean="0"/>
          </a:p>
          <a:p>
            <a:pPr lvl="2" indent="0">
              <a:buNone/>
            </a:pPr>
            <a:r>
              <a:rPr lang="nl-NL" sz="2000" i="1" dirty="0" smtClean="0"/>
              <a:t>Certificeringsschema regelt de minimale beveiligingseisen voor leveranciers</a:t>
            </a:r>
            <a:endParaRPr lang="nl-NL" sz="2000" i="1" dirty="0"/>
          </a:p>
        </p:txBody>
      </p:sp>
      <p:sp>
        <p:nvSpPr>
          <p:cNvPr id="4" name="Tijdelijke aanduiding voor dianummer 3"/>
          <p:cNvSpPr>
            <a:spLocks noGrp="1"/>
          </p:cNvSpPr>
          <p:nvPr>
            <p:ph type="sldNum" sz="quarter" idx="4294967295"/>
          </p:nvPr>
        </p:nvSpPr>
        <p:spPr>
          <a:xfrm>
            <a:off x="8053387" y="5585223"/>
            <a:ext cx="1090613" cy="273844"/>
          </a:xfrm>
        </p:spPr>
        <p:txBody>
          <a:bodyPr/>
          <a:lstStyle/>
          <a:p>
            <a:fld id="{0E924C9A-6C93-49AE-BFE5-6539B145F2C9}" type="slidenum">
              <a:rPr lang="nl-NL" smtClean="0"/>
              <a:pPr/>
              <a:t>23</a:t>
            </a:fld>
            <a:endParaRPr lang="nl-NL"/>
          </a:p>
        </p:txBody>
      </p:sp>
      <p:pic>
        <p:nvPicPr>
          <p:cNvPr id="6" name="Picture 2" descr="\\fileserver\users$\vos01\Mijn afbeeldingen\2013-11-07-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56376" y="5550895"/>
            <a:ext cx="607392" cy="607392"/>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7455" y="3284984"/>
            <a:ext cx="3156545" cy="3043650"/>
          </a:xfrm>
          <a:prstGeom prst="rect">
            <a:avLst/>
          </a:prstGeom>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569" y="3284984"/>
            <a:ext cx="5397584" cy="3043650"/>
          </a:xfrm>
          <a:prstGeom prst="rect">
            <a:avLst/>
          </a:prstGeom>
        </p:spPr>
      </p:pic>
    </p:spTree>
    <p:extLst>
      <p:ext uri="{BB962C8B-B14F-4D97-AF65-F5344CB8AC3E}">
        <p14:creationId xmlns:p14="http://schemas.microsoft.com/office/powerpoint/2010/main" val="38163526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800" dirty="0" smtClean="0"/>
              <a:t>Vervolg Aandachtspunten</a:t>
            </a:r>
            <a:endParaRPr lang="nl-NL" sz="2800" dirty="0"/>
          </a:p>
        </p:txBody>
      </p:sp>
      <p:sp>
        <p:nvSpPr>
          <p:cNvPr id="5" name="Tijdelijke aanduiding voor inhoud 2"/>
          <p:cNvSpPr>
            <a:spLocks noGrp="1"/>
          </p:cNvSpPr>
          <p:nvPr>
            <p:ph idx="1"/>
          </p:nvPr>
        </p:nvSpPr>
        <p:spPr/>
        <p:txBody>
          <a:bodyPr/>
          <a:lstStyle/>
          <a:p>
            <a:r>
              <a:rPr lang="nl-NL" dirty="0" smtClean="0"/>
              <a:t>8. </a:t>
            </a:r>
            <a:r>
              <a:rPr lang="nl-NL" dirty="0" smtClean="0"/>
              <a:t>Meldplicht </a:t>
            </a:r>
            <a:r>
              <a:rPr lang="nl-NL" dirty="0" smtClean="0"/>
              <a:t>datalekken blijft bestaan (let op regelen procedure)</a:t>
            </a:r>
          </a:p>
          <a:p>
            <a:pPr marL="257175" indent="-257175">
              <a:buFont typeface="+mj-lt"/>
              <a:buAutoNum type="arabicPeriod" startAt="6"/>
            </a:pPr>
            <a:endParaRPr lang="nl-NL" dirty="0" smtClean="0"/>
          </a:p>
        </p:txBody>
      </p:sp>
      <p:sp>
        <p:nvSpPr>
          <p:cNvPr id="4" name="Tijdelijke aanduiding voor dianummer 3"/>
          <p:cNvSpPr>
            <a:spLocks noGrp="1"/>
          </p:cNvSpPr>
          <p:nvPr>
            <p:ph type="sldNum" sz="quarter" idx="4294967295"/>
          </p:nvPr>
        </p:nvSpPr>
        <p:spPr>
          <a:xfrm>
            <a:off x="8053387" y="5585223"/>
            <a:ext cx="1090613" cy="273844"/>
          </a:xfrm>
        </p:spPr>
        <p:txBody>
          <a:bodyPr/>
          <a:lstStyle/>
          <a:p>
            <a:fld id="{0E924C9A-6C93-49AE-BFE5-6539B145F2C9}" type="slidenum">
              <a:rPr lang="nl-NL" smtClean="0"/>
              <a:pPr/>
              <a:t>24</a:t>
            </a:fld>
            <a:endParaRPr lang="nl-NL"/>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3780" y="2388633"/>
            <a:ext cx="5570220" cy="6393180"/>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2852936"/>
            <a:ext cx="4724400" cy="5097780"/>
          </a:xfrm>
          <a:prstGeom prst="rect">
            <a:avLst/>
          </a:prstGeom>
        </p:spPr>
      </p:pic>
      <p:pic>
        <p:nvPicPr>
          <p:cNvPr id="2052" name="Picture 4" descr="Afbeeldingsresultaat voor datale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5612" y="3765229"/>
            <a:ext cx="3132776" cy="313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2416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800" dirty="0" smtClean="0"/>
              <a:t>Vervolg Aandachtspunten</a:t>
            </a:r>
            <a:endParaRPr lang="nl-NL" sz="2800" dirty="0"/>
          </a:p>
        </p:txBody>
      </p:sp>
      <p:sp>
        <p:nvSpPr>
          <p:cNvPr id="5" name="Tijdelijke aanduiding voor inhoud 2"/>
          <p:cNvSpPr>
            <a:spLocks noGrp="1"/>
          </p:cNvSpPr>
          <p:nvPr>
            <p:ph idx="1"/>
          </p:nvPr>
        </p:nvSpPr>
        <p:spPr/>
        <p:txBody>
          <a:bodyPr/>
          <a:lstStyle/>
          <a:p>
            <a:r>
              <a:rPr lang="nl-NL" dirty="0" smtClean="0"/>
              <a:t>9. Functionaris </a:t>
            </a:r>
            <a:r>
              <a:rPr lang="nl-NL" dirty="0"/>
              <a:t>voor Gegevensbescherming (FG): </a:t>
            </a:r>
            <a:r>
              <a:rPr lang="nl-NL" dirty="0" smtClean="0"/>
              <a:t>verplicht voor scholen</a:t>
            </a:r>
          </a:p>
          <a:p>
            <a:endParaRPr lang="nl-NL" dirty="0"/>
          </a:p>
          <a:p>
            <a:endParaRPr lang="nl-NL" dirty="0"/>
          </a:p>
          <a:p>
            <a:pPr marL="257175" indent="-257175">
              <a:buFont typeface="+mj-lt"/>
              <a:buAutoNum type="arabicPeriod" startAt="6"/>
            </a:pPr>
            <a:endParaRPr lang="nl-NL" sz="1200" dirty="0"/>
          </a:p>
          <a:p>
            <a:pPr marL="214313" indent="-214313">
              <a:buFont typeface="Arial" panose="020B0604020202020204" pitchFamily="34" charset="0"/>
              <a:buChar char="•"/>
            </a:pPr>
            <a:endParaRPr lang="nl-NL" dirty="0"/>
          </a:p>
        </p:txBody>
      </p:sp>
      <p:sp>
        <p:nvSpPr>
          <p:cNvPr id="4" name="Tijdelijke aanduiding voor dianummer 3"/>
          <p:cNvSpPr>
            <a:spLocks noGrp="1"/>
          </p:cNvSpPr>
          <p:nvPr>
            <p:ph type="sldNum" sz="quarter" idx="4294967295"/>
          </p:nvPr>
        </p:nvSpPr>
        <p:spPr>
          <a:xfrm>
            <a:off x="8053387" y="5585223"/>
            <a:ext cx="1090613" cy="273844"/>
          </a:xfrm>
        </p:spPr>
        <p:txBody>
          <a:bodyPr/>
          <a:lstStyle/>
          <a:p>
            <a:fld id="{0E924C9A-6C93-49AE-BFE5-6539B145F2C9}" type="slidenum">
              <a:rPr lang="nl-NL" smtClean="0"/>
              <a:pPr/>
              <a:t>25</a:t>
            </a:fld>
            <a:endParaRPr lang="nl-NL"/>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5976" y="2387886"/>
            <a:ext cx="4788024" cy="2762146"/>
          </a:xfrm>
          <a:prstGeom prst="rect">
            <a:avLst/>
          </a:prstGeom>
        </p:spPr>
      </p:pic>
      <p:pic>
        <p:nvPicPr>
          <p:cNvPr id="7" name="Afbeelding 6"/>
          <p:cNvPicPr>
            <a:picLocks noChangeAspect="1"/>
          </p:cNvPicPr>
          <p:nvPr/>
        </p:nvPicPr>
        <p:blipFill>
          <a:blip r:embed="rId3"/>
          <a:stretch>
            <a:fillRect/>
          </a:stretch>
        </p:blipFill>
        <p:spPr>
          <a:xfrm rot="719024">
            <a:off x="1408269" y="2517923"/>
            <a:ext cx="2720523" cy="3798090"/>
          </a:xfrm>
          <a:prstGeom prst="rect">
            <a:avLst/>
          </a:prstGeom>
        </p:spPr>
      </p:pic>
    </p:spTree>
    <p:extLst>
      <p:ext uri="{BB962C8B-B14F-4D97-AF65-F5344CB8AC3E}">
        <p14:creationId xmlns:p14="http://schemas.microsoft.com/office/powerpoint/2010/main" val="42555421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800" dirty="0" smtClean="0"/>
              <a:t>Vervolg Aandachtspunten</a:t>
            </a:r>
            <a:endParaRPr lang="nl-NL" sz="2800" dirty="0"/>
          </a:p>
        </p:txBody>
      </p:sp>
      <p:sp>
        <p:nvSpPr>
          <p:cNvPr id="5" name="Tijdelijke aanduiding voor inhoud 2"/>
          <p:cNvSpPr>
            <a:spLocks noGrp="1"/>
          </p:cNvSpPr>
          <p:nvPr>
            <p:ph idx="1"/>
          </p:nvPr>
        </p:nvSpPr>
        <p:spPr/>
        <p:txBody>
          <a:bodyPr/>
          <a:lstStyle/>
          <a:p>
            <a:r>
              <a:rPr lang="nl-NL" dirty="0" smtClean="0"/>
              <a:t>10. Technische </a:t>
            </a:r>
            <a:r>
              <a:rPr lang="nl-NL" dirty="0" smtClean="0"/>
              <a:t>en organisatorische beveiligingsmaatregelen: Aanpak IBP</a:t>
            </a:r>
            <a:endParaRPr lang="nl-NL" dirty="0"/>
          </a:p>
          <a:p>
            <a:pPr marL="257175" indent="-257175">
              <a:buFont typeface="+mj-lt"/>
              <a:buAutoNum type="arabicPeriod" startAt="6"/>
            </a:pPr>
            <a:endParaRPr lang="nl-NL" sz="1200" dirty="0"/>
          </a:p>
          <a:p>
            <a:pPr marL="214313" indent="-214313">
              <a:buFont typeface="Arial" panose="020B0604020202020204" pitchFamily="34" charset="0"/>
              <a:buChar char="•"/>
            </a:pPr>
            <a:endParaRPr lang="nl-NL" dirty="0"/>
          </a:p>
        </p:txBody>
      </p:sp>
      <p:pic>
        <p:nvPicPr>
          <p:cNvPr id="3074" name="Picture 2" descr="Afbeeldingsresultaat voor beveiliging priva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492896"/>
            <a:ext cx="4272409" cy="3204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8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En ook nog…</a:t>
            </a:r>
            <a:endParaRPr lang="nl-NL" dirty="0"/>
          </a:p>
        </p:txBody>
      </p:sp>
      <p:sp>
        <p:nvSpPr>
          <p:cNvPr id="3" name="Tijdelijke aanduiding voor inhoud 2"/>
          <p:cNvSpPr>
            <a:spLocks noGrp="1"/>
          </p:cNvSpPr>
          <p:nvPr>
            <p:ph idx="1"/>
          </p:nvPr>
        </p:nvSpPr>
        <p:spPr>
          <a:xfrm>
            <a:off x="720000" y="2058646"/>
            <a:ext cx="8064000" cy="4045069"/>
          </a:xfrm>
        </p:spPr>
        <p:txBody>
          <a:bodyPr/>
          <a:lstStyle/>
          <a:p>
            <a:r>
              <a:rPr lang="nl-NL" dirty="0"/>
              <a:t>Rechten betrokkene verstevigd, meer controle bij de burger: </a:t>
            </a:r>
          </a:p>
          <a:p>
            <a:pPr marL="759375" lvl="2" indent="-257175">
              <a:buFont typeface="Arial" panose="020B0604020202020204" pitchFamily="34" charset="0"/>
              <a:buChar char="•"/>
            </a:pPr>
            <a:r>
              <a:rPr lang="nl-NL" dirty="0"/>
              <a:t>Recht op informatie</a:t>
            </a:r>
          </a:p>
          <a:p>
            <a:pPr marL="759375" lvl="2" indent="-257175">
              <a:buFont typeface="Arial" panose="020B0604020202020204" pitchFamily="34" charset="0"/>
              <a:buChar char="•"/>
            </a:pPr>
            <a:r>
              <a:rPr lang="nl-NL" dirty="0"/>
              <a:t>Recht op inzage</a:t>
            </a:r>
          </a:p>
          <a:p>
            <a:pPr marL="759375" lvl="2" indent="-257175">
              <a:buFont typeface="Arial" panose="020B0604020202020204" pitchFamily="34" charset="0"/>
              <a:buChar char="•"/>
            </a:pPr>
            <a:r>
              <a:rPr lang="nl-NL" dirty="0"/>
              <a:t>Recht op rectificatie</a:t>
            </a:r>
          </a:p>
          <a:p>
            <a:pPr marL="759375" lvl="2" indent="-257175">
              <a:buFont typeface="Arial" panose="020B0604020202020204" pitchFamily="34" charset="0"/>
              <a:buChar char="•"/>
            </a:pPr>
            <a:r>
              <a:rPr lang="nl-NL" dirty="0"/>
              <a:t>Recht van verzet </a:t>
            </a:r>
          </a:p>
          <a:p>
            <a:pPr marL="759375" lvl="2" indent="-257175">
              <a:buFont typeface="Arial" panose="020B0604020202020204" pitchFamily="34" charset="0"/>
              <a:buChar char="•"/>
            </a:pPr>
            <a:r>
              <a:rPr lang="nl-NL" dirty="0"/>
              <a:t>Recht op </a:t>
            </a:r>
            <a:r>
              <a:rPr lang="nl-NL" dirty="0" err="1"/>
              <a:t>gegevenswissing</a:t>
            </a:r>
            <a:r>
              <a:rPr lang="nl-NL" dirty="0"/>
              <a:t> (vergetelheid)</a:t>
            </a:r>
          </a:p>
          <a:p>
            <a:pPr marL="759375" lvl="2" indent="-257175">
              <a:buFont typeface="Arial" panose="020B0604020202020204" pitchFamily="34" charset="0"/>
              <a:buChar char="•"/>
            </a:pPr>
            <a:r>
              <a:rPr lang="nl-NL" dirty="0"/>
              <a:t>Beperking van de verwerking</a:t>
            </a:r>
          </a:p>
          <a:p>
            <a:pPr marL="759375" lvl="2" indent="-257175">
              <a:buFont typeface="Arial" panose="020B0604020202020204" pitchFamily="34" charset="0"/>
              <a:buChar char="•"/>
            </a:pPr>
            <a:r>
              <a:rPr lang="nl-NL" dirty="0"/>
              <a:t>Recht op </a:t>
            </a:r>
            <a:r>
              <a:rPr lang="nl-NL" dirty="0" err="1"/>
              <a:t>dataportabiliteit</a:t>
            </a:r>
            <a:endParaRPr lang="nl-NL" dirty="0"/>
          </a:p>
          <a:p>
            <a:pPr marL="759375" lvl="2" indent="-257175">
              <a:buFont typeface="Arial" panose="020B0604020202020204" pitchFamily="34" charset="0"/>
              <a:buChar char="•"/>
            </a:pPr>
            <a:r>
              <a:rPr lang="nl-NL" dirty="0"/>
              <a:t>Recht niet onderworpen te worden aan geautomatiseerde besluitvorming</a:t>
            </a:r>
          </a:p>
          <a:p>
            <a:pPr marL="214313" indent="-214313">
              <a:buFont typeface="Arial" panose="020B0604020202020204" pitchFamily="34" charset="0"/>
              <a:buChar char="•"/>
            </a:pPr>
            <a:endParaRPr lang="nl-NL" dirty="0"/>
          </a:p>
          <a:p>
            <a:endParaRPr lang="nl-NL" dirty="0"/>
          </a:p>
        </p:txBody>
      </p:sp>
      <p:sp>
        <p:nvSpPr>
          <p:cNvPr id="4" name="Tijdelijke aanduiding voor dianummer 3"/>
          <p:cNvSpPr>
            <a:spLocks noGrp="1"/>
          </p:cNvSpPr>
          <p:nvPr>
            <p:ph type="sldNum" sz="quarter" idx="11"/>
          </p:nvPr>
        </p:nvSpPr>
        <p:spPr/>
        <p:txBody>
          <a:bodyPr/>
          <a:lstStyle/>
          <a:p>
            <a:fld id="{0E924C9A-6C93-49AE-BFE5-6539B145F2C9}" type="slidenum">
              <a:rPr lang="nl-NL" smtClean="0"/>
              <a:pPr/>
              <a:t>27</a:t>
            </a:fld>
            <a:endParaRPr lang="nl-NL"/>
          </a:p>
        </p:txBody>
      </p:sp>
    </p:spTree>
    <p:extLst>
      <p:ext uri="{BB962C8B-B14F-4D97-AF65-F5344CB8AC3E}">
        <p14:creationId xmlns:p14="http://schemas.microsoft.com/office/powerpoint/2010/main" val="24647267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Let op! </a:t>
            </a:r>
            <a:endParaRPr lang="nl-NL" dirty="0"/>
          </a:p>
        </p:txBody>
      </p:sp>
      <p:sp>
        <p:nvSpPr>
          <p:cNvPr id="3" name="Tijdelijke aanduiding voor inhoud 2"/>
          <p:cNvSpPr>
            <a:spLocks noGrp="1"/>
          </p:cNvSpPr>
          <p:nvPr>
            <p:ph idx="1"/>
          </p:nvPr>
        </p:nvSpPr>
        <p:spPr/>
        <p:txBody>
          <a:bodyPr/>
          <a:lstStyle/>
          <a:p>
            <a:pPr marL="342900" indent="-342900">
              <a:buFont typeface="Wingdings" panose="05000000000000000000" pitchFamily="2" charset="2"/>
              <a:buChar char="§"/>
            </a:pPr>
            <a:r>
              <a:rPr lang="nl-NL" sz="2000" dirty="0" smtClean="0"/>
              <a:t>Handhaving</a:t>
            </a:r>
            <a:r>
              <a:rPr lang="nl-NL" sz="2000" dirty="0"/>
              <a:t>: </a:t>
            </a:r>
            <a:r>
              <a:rPr lang="nl-NL" sz="2000" dirty="0" smtClean="0"/>
              <a:t>beter afgestemd, boetes </a:t>
            </a:r>
            <a:r>
              <a:rPr lang="nl-NL" sz="2000" dirty="0"/>
              <a:t>€20 </a:t>
            </a:r>
            <a:r>
              <a:rPr lang="nl-NL" sz="2000" dirty="0" err="1" smtClean="0"/>
              <a:t>mijloen</a:t>
            </a:r>
            <a:r>
              <a:rPr lang="nl-NL" sz="2000" dirty="0" smtClean="0"/>
              <a:t> of tot </a:t>
            </a:r>
            <a:r>
              <a:rPr lang="nl-NL" sz="2000" dirty="0"/>
              <a:t>4% wereldwijde </a:t>
            </a:r>
            <a:r>
              <a:rPr lang="nl-NL" sz="2000" dirty="0" smtClean="0"/>
              <a:t>jaaromzet</a:t>
            </a:r>
          </a:p>
          <a:p>
            <a:pPr marL="342900" indent="-342900">
              <a:buFont typeface="Wingdings" panose="05000000000000000000" pitchFamily="2" charset="2"/>
              <a:buChar char="§"/>
            </a:pPr>
            <a:endParaRPr lang="nl-NL" sz="2000" dirty="0"/>
          </a:p>
          <a:p>
            <a:pPr marL="342900" indent="-342900">
              <a:buFont typeface="Wingdings" panose="05000000000000000000" pitchFamily="2" charset="2"/>
              <a:buChar char="§"/>
            </a:pPr>
            <a:r>
              <a:rPr lang="nl-NL" sz="2000" dirty="0" smtClean="0"/>
              <a:t>Accountability en </a:t>
            </a:r>
            <a:r>
              <a:rPr lang="nl-NL" sz="2000" dirty="0" err="1" smtClean="0"/>
              <a:t>assurance</a:t>
            </a:r>
            <a:r>
              <a:rPr lang="nl-NL" sz="2000" dirty="0" smtClean="0"/>
              <a:t>: zorg dat kunt uitleggen waarom je wel of (nog) niet aan de AVG voldoet</a:t>
            </a:r>
          </a:p>
          <a:p>
            <a:pPr marL="342900" indent="-342900">
              <a:buFont typeface="Wingdings" panose="05000000000000000000" pitchFamily="2" charset="2"/>
              <a:buChar char="§"/>
            </a:pPr>
            <a:endParaRPr lang="nl-NL" sz="2000" dirty="0"/>
          </a:p>
          <a:p>
            <a:pPr marL="342900" indent="-342900">
              <a:buFont typeface="Wingdings" panose="05000000000000000000" pitchFamily="2" charset="2"/>
              <a:buChar char="§"/>
            </a:pPr>
            <a:r>
              <a:rPr lang="nl-NL" sz="2000" dirty="0" smtClean="0"/>
              <a:t>Privacy in de keten: zorg dat iedereen in de keten veilig en verantwoord omgaat met persoonsgegevens (</a:t>
            </a:r>
            <a:r>
              <a:rPr lang="nl-NL" sz="2000" dirty="0" err="1" smtClean="0"/>
              <a:t>privacyconvenant</a:t>
            </a:r>
            <a:r>
              <a:rPr lang="nl-NL" sz="2000" dirty="0" smtClean="0"/>
              <a:t> en certificeringsschema)</a:t>
            </a:r>
          </a:p>
          <a:p>
            <a:pPr marL="342900" indent="-342900">
              <a:buFont typeface="Wingdings" panose="05000000000000000000" pitchFamily="2" charset="2"/>
              <a:buChar char="§"/>
            </a:pPr>
            <a:endParaRPr lang="nl-NL" sz="2000" dirty="0"/>
          </a:p>
          <a:p>
            <a:pPr marL="342900" indent="-342900">
              <a:buFont typeface="Wingdings" panose="05000000000000000000" pitchFamily="2" charset="2"/>
              <a:buChar char="§"/>
            </a:pPr>
            <a:r>
              <a:rPr lang="nl-NL" sz="2000" dirty="0" smtClean="0"/>
              <a:t>Privacy is niet langer optioneel of ad hoc. Privacy is een proces dat je moet (in)regelen! </a:t>
            </a:r>
            <a:endParaRPr lang="nl-NL" sz="2000" dirty="0"/>
          </a:p>
          <a:p>
            <a:pPr marL="342900" indent="-342900">
              <a:buFont typeface="Wingdings" panose="05000000000000000000" pitchFamily="2" charset="2"/>
              <a:buChar char="§"/>
            </a:pPr>
            <a:endParaRPr lang="nl-NL" sz="2000" dirty="0"/>
          </a:p>
        </p:txBody>
      </p:sp>
      <p:sp>
        <p:nvSpPr>
          <p:cNvPr id="4" name="Tijdelijke aanduiding voor dianummer 3"/>
          <p:cNvSpPr>
            <a:spLocks noGrp="1"/>
          </p:cNvSpPr>
          <p:nvPr>
            <p:ph type="sldNum" sz="quarter" idx="11"/>
          </p:nvPr>
        </p:nvSpPr>
        <p:spPr/>
        <p:txBody>
          <a:bodyPr/>
          <a:lstStyle/>
          <a:p>
            <a:fld id="{0E924C9A-6C93-49AE-BFE5-6539B145F2C9}" type="slidenum">
              <a:rPr lang="nl-NL" smtClean="0"/>
              <a:pPr/>
              <a:t>28</a:t>
            </a:fld>
            <a:endParaRPr lang="nl-NL"/>
          </a:p>
        </p:txBody>
      </p:sp>
    </p:spTree>
    <p:extLst>
      <p:ext uri="{BB962C8B-B14F-4D97-AF65-F5344CB8AC3E}">
        <p14:creationId xmlns:p14="http://schemas.microsoft.com/office/powerpoint/2010/main" val="22941225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Dus… regel het! </a:t>
            </a:r>
            <a:endParaRPr lang="nl-NL" dirty="0"/>
          </a:p>
        </p:txBody>
      </p:sp>
      <p:sp>
        <p:nvSpPr>
          <p:cNvPr id="3" name="Tijdelijke aanduiding voor inhoud 2"/>
          <p:cNvSpPr>
            <a:spLocks noGrp="1"/>
          </p:cNvSpPr>
          <p:nvPr>
            <p:ph idx="1"/>
          </p:nvPr>
        </p:nvSpPr>
        <p:spPr/>
        <p:txBody>
          <a:bodyPr/>
          <a:lstStyle/>
          <a:p>
            <a:pPr lvl="0"/>
            <a:r>
              <a:rPr lang="nl-NL" sz="2400" b="1" i="1" dirty="0" smtClean="0"/>
              <a:t>Het bestuur is verantwoordelijk om informatiebeveiliging en privacy (IBP) te regelen</a:t>
            </a:r>
            <a:endParaRPr lang="nl-NL" sz="2400" b="1" i="1" dirty="0"/>
          </a:p>
          <a:p>
            <a:pPr lvl="0"/>
            <a:endParaRPr lang="nl-NL" sz="2400" b="1" dirty="0" smtClean="0"/>
          </a:p>
          <a:p>
            <a:r>
              <a:rPr lang="nl-NL" sz="2000" b="1" dirty="0" smtClean="0"/>
              <a:t>Privacy: </a:t>
            </a:r>
          </a:p>
          <a:p>
            <a:r>
              <a:rPr lang="nl-NL" sz="2000" dirty="0" smtClean="0"/>
              <a:t>garandeer de </a:t>
            </a:r>
            <a:r>
              <a:rPr lang="nl-NL" sz="2000" dirty="0"/>
              <a:t>privacy van </a:t>
            </a:r>
            <a:r>
              <a:rPr lang="nl-NL" sz="2000" dirty="0" smtClean="0"/>
              <a:t>leerlingen, hun ouders én medewerkers</a:t>
            </a:r>
          </a:p>
          <a:p>
            <a:endParaRPr lang="nl-NL" sz="2000" dirty="0"/>
          </a:p>
          <a:p>
            <a:r>
              <a:rPr lang="nl-NL" sz="2000" b="1" dirty="0" smtClean="0"/>
              <a:t>Informatiebeveiliging: </a:t>
            </a:r>
          </a:p>
          <a:p>
            <a:r>
              <a:rPr lang="nl-NL" sz="2000" dirty="0" smtClean="0"/>
              <a:t>onderwijs en begeleiding moet altijd door kunnen gaan </a:t>
            </a:r>
          </a:p>
          <a:p>
            <a:endParaRPr lang="nl-NL" sz="2000" b="1" dirty="0"/>
          </a:p>
          <a:p>
            <a:r>
              <a:rPr lang="nl-NL" sz="2000" b="1" dirty="0" smtClean="0"/>
              <a:t>Kaders:</a:t>
            </a:r>
            <a:r>
              <a:rPr lang="nl-NL" sz="2000" dirty="0" smtClean="0"/>
              <a:t/>
            </a:r>
            <a:br>
              <a:rPr lang="nl-NL" sz="2000" dirty="0" smtClean="0"/>
            </a:br>
            <a:r>
              <a:rPr lang="nl-NL" sz="2000" dirty="0" err="1" smtClean="0"/>
              <a:t>Wbp</a:t>
            </a:r>
            <a:r>
              <a:rPr lang="nl-NL" sz="2000" dirty="0" smtClean="0"/>
              <a:t>, AVG, onderwijswetgeving </a:t>
            </a:r>
          </a:p>
          <a:p>
            <a:r>
              <a:rPr lang="nl-NL" sz="2000" dirty="0" smtClean="0"/>
              <a:t>ISO 27001 en 27002 voor beveiliging</a:t>
            </a:r>
          </a:p>
          <a:p>
            <a:endParaRPr lang="nl-NL" sz="2400" dirty="0"/>
          </a:p>
        </p:txBody>
      </p:sp>
      <p:sp>
        <p:nvSpPr>
          <p:cNvPr id="4" name="Tijdelijke aanduiding voor dianummer 3"/>
          <p:cNvSpPr>
            <a:spLocks noGrp="1"/>
          </p:cNvSpPr>
          <p:nvPr>
            <p:ph type="sldNum" sz="quarter" idx="11"/>
          </p:nvPr>
        </p:nvSpPr>
        <p:spPr/>
        <p:txBody>
          <a:bodyPr/>
          <a:lstStyle/>
          <a:p>
            <a:fld id="{0E924C9A-6C93-49AE-BFE5-6539B145F2C9}" type="slidenum">
              <a:rPr lang="nl-NL" smtClean="0"/>
              <a:pPr/>
              <a:t>29</a:t>
            </a:fld>
            <a:endParaRPr lang="nl-NL"/>
          </a:p>
        </p:txBody>
      </p:sp>
    </p:spTree>
    <p:extLst>
      <p:ext uri="{BB962C8B-B14F-4D97-AF65-F5344CB8AC3E}">
        <p14:creationId xmlns:p14="http://schemas.microsoft.com/office/powerpoint/2010/main" val="110701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ode Kap, Roodkapje, Meisje, Hood, Red, Fantasi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164" y="476672"/>
            <a:ext cx="4428491" cy="2952328"/>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9592" y="1412776"/>
            <a:ext cx="6553199" cy="3662362"/>
          </a:xfrm>
          <a:prstGeom prst="rect">
            <a:avLst/>
          </a:prstGeom>
        </p:spPr>
      </p:pic>
      <p:pic>
        <p:nvPicPr>
          <p:cNvPr id="7" name="Afbeelding 6"/>
          <p:cNvPicPr>
            <a:picLocks noChangeAspect="1"/>
          </p:cNvPicPr>
          <p:nvPr/>
        </p:nvPicPr>
        <p:blipFill rotWithShape="1">
          <a:blip r:embed="rId5" cstate="email">
            <a:extLst>
              <a:ext uri="{28A0092B-C50C-407E-A947-70E740481C1C}">
                <a14:useLocalDpi xmlns:a14="http://schemas.microsoft.com/office/drawing/2010/main"/>
              </a:ext>
            </a:extLst>
          </a:blip>
          <a:srcRect t="-627"/>
          <a:stretch/>
        </p:blipFill>
        <p:spPr>
          <a:xfrm>
            <a:off x="2231739" y="2316658"/>
            <a:ext cx="6192688" cy="3808859"/>
          </a:xfrm>
          <a:prstGeom prst="rect">
            <a:avLst/>
          </a:prstGeom>
        </p:spPr>
      </p:pic>
    </p:spTree>
    <p:extLst>
      <p:ext uri="{BB962C8B-B14F-4D97-AF65-F5344CB8AC3E}">
        <p14:creationId xmlns:p14="http://schemas.microsoft.com/office/powerpoint/2010/main" val="244858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Waar moet je beginnen?</a:t>
            </a:r>
            <a:endParaRPr lang="nl-NL" dirty="0"/>
          </a:p>
        </p:txBody>
      </p:sp>
      <p:sp>
        <p:nvSpPr>
          <p:cNvPr id="3" name="Content Placeholder 2"/>
          <p:cNvSpPr>
            <a:spLocks noGrp="1"/>
          </p:cNvSpPr>
          <p:nvPr>
            <p:ph idx="1"/>
          </p:nvPr>
        </p:nvSpPr>
        <p:spPr/>
        <p:txBody>
          <a:bodyPr/>
          <a:lstStyle/>
          <a:p>
            <a:pPr marL="457200" indent="-457200">
              <a:buFont typeface="+mj-lt"/>
              <a:buAutoNum type="arabicPeriod"/>
            </a:pPr>
            <a:endParaRPr lang="nl-NL" dirty="0"/>
          </a:p>
          <a:p>
            <a:pPr marL="457200" indent="-457200">
              <a:buFont typeface="+mj-lt"/>
              <a:buAutoNum type="arabicPeriod"/>
            </a:pPr>
            <a:endParaRPr lang="nl-NL" dirty="0"/>
          </a:p>
          <a:p>
            <a:pPr marL="457200" indent="-457200">
              <a:buFont typeface="Arial" charset="0"/>
              <a:buChar char="•"/>
            </a:pPr>
            <a:r>
              <a:rPr lang="nl-NL" b="1" dirty="0"/>
              <a:t>Wees geduldig</a:t>
            </a:r>
          </a:p>
          <a:p>
            <a:pPr marL="457200" indent="-457200">
              <a:buFont typeface="Arial" charset="0"/>
              <a:buChar char="•"/>
            </a:pPr>
            <a:endParaRPr lang="nl-NL" b="1" dirty="0"/>
          </a:p>
          <a:p>
            <a:pPr marL="457200" indent="-457200">
              <a:buFont typeface="Arial" charset="0"/>
              <a:buChar char="•"/>
            </a:pPr>
            <a:endParaRPr lang="nl-NL" b="1" dirty="0"/>
          </a:p>
          <a:p>
            <a:pPr marL="457200" indent="-457200">
              <a:buFont typeface="Arial" charset="0"/>
              <a:buChar char="•"/>
            </a:pPr>
            <a:r>
              <a:rPr lang="nl-NL" b="1" dirty="0"/>
              <a:t>Stap voor stap</a:t>
            </a:r>
          </a:p>
          <a:p>
            <a:pPr marL="457200" indent="-457200">
              <a:buFont typeface="Arial" charset="0"/>
              <a:buChar char="•"/>
            </a:pPr>
            <a:endParaRPr lang="nl-NL" b="1" dirty="0"/>
          </a:p>
          <a:p>
            <a:pPr marL="457200" indent="-457200">
              <a:buFont typeface="Arial" charset="0"/>
              <a:buChar char="•"/>
            </a:pPr>
            <a:endParaRPr lang="nl-NL" b="1" dirty="0"/>
          </a:p>
          <a:p>
            <a:pPr marL="457200" indent="-457200">
              <a:buFont typeface="Arial" charset="0"/>
              <a:buChar char="•"/>
            </a:pPr>
            <a:r>
              <a:rPr lang="nl-NL" b="1" dirty="0"/>
              <a:t>Begin </a:t>
            </a:r>
            <a:r>
              <a:rPr lang="nl-NL" b="1" dirty="0" smtClean="0"/>
              <a:t>gewoon</a:t>
            </a:r>
          </a:p>
          <a:p>
            <a:pPr marL="457200" indent="-457200">
              <a:buFont typeface="Arial" charset="0"/>
              <a:buChar char="•"/>
            </a:pPr>
            <a:endParaRPr lang="nl-NL" b="1" dirty="0" smtClean="0"/>
          </a:p>
          <a:p>
            <a:pPr marL="457200" indent="-457200">
              <a:buFont typeface="Arial" charset="0"/>
              <a:buChar char="•"/>
            </a:pPr>
            <a:endParaRPr lang="nl-NL" b="1" dirty="0"/>
          </a:p>
          <a:p>
            <a:pPr marL="457200" indent="-457200">
              <a:buFont typeface="Arial" charset="0"/>
              <a:buChar char="•"/>
            </a:pPr>
            <a:r>
              <a:rPr lang="nl-NL" b="1" dirty="0" smtClean="0"/>
              <a:t>Het hoeft niet in 1 x af!</a:t>
            </a:r>
            <a:endParaRPr lang="nl-NL" b="1" dirty="0"/>
          </a:p>
          <a:p>
            <a:endParaRPr lang="nl-NL" dirty="0"/>
          </a:p>
        </p:txBody>
      </p:sp>
      <p:sp>
        <p:nvSpPr>
          <p:cNvPr id="4" name="Slide Number Placeholder 3"/>
          <p:cNvSpPr>
            <a:spLocks noGrp="1"/>
          </p:cNvSpPr>
          <p:nvPr>
            <p:ph type="sldNum" sz="quarter" idx="11"/>
          </p:nvPr>
        </p:nvSpPr>
        <p:spPr/>
        <p:txBody>
          <a:bodyPr/>
          <a:lstStyle/>
          <a:p>
            <a:fld id="{0E924C9A-6C93-49AE-BFE5-6539B145F2C9}" type="slidenum">
              <a:rPr lang="nl-NL" smtClean="0"/>
              <a:pPr/>
              <a:t>30</a:t>
            </a:fld>
            <a:endParaRPr lang="nl-NL"/>
          </a:p>
        </p:txBody>
      </p:sp>
      <p:pic>
        <p:nvPicPr>
          <p:cNvPr id="5"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55976" y="1899429"/>
            <a:ext cx="4053242" cy="4053242"/>
          </a:xfrm>
          <a:prstGeom prst="rect">
            <a:avLst/>
          </a:prstGeom>
        </p:spPr>
      </p:pic>
    </p:spTree>
    <p:extLst>
      <p:ext uri="{BB962C8B-B14F-4D97-AF65-F5344CB8AC3E}">
        <p14:creationId xmlns:p14="http://schemas.microsoft.com/office/powerpoint/2010/main" val="8207358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apezium 3"/>
          <p:cNvSpPr/>
          <p:nvPr/>
        </p:nvSpPr>
        <p:spPr>
          <a:xfrm rot="4383613">
            <a:off x="3687498" y="2711390"/>
            <a:ext cx="1601624" cy="4212260"/>
          </a:xfrm>
          <a:prstGeom prst="trapezoid">
            <a:avLst/>
          </a:prstGeom>
          <a:solidFill>
            <a:srgbClr val="002060"/>
          </a:solidFill>
          <a:scene3d>
            <a:camera prst="orthographicFront">
              <a:rot lat="597694" lon="3600000" rev="5282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5" name="Trapezium 4"/>
          <p:cNvSpPr/>
          <p:nvPr/>
        </p:nvSpPr>
        <p:spPr>
          <a:xfrm rot="16818696">
            <a:off x="4052774" y="1513793"/>
            <a:ext cx="1531341" cy="4200015"/>
          </a:xfrm>
          <a:prstGeom prst="trapezoid">
            <a:avLst/>
          </a:prstGeom>
          <a:solidFill>
            <a:srgbClr val="002060"/>
          </a:solidFill>
          <a:scene3d>
            <a:camera prst="orthographicFront">
              <a:rot lat="2100000" lon="42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8" name="Trapezium 7"/>
          <p:cNvSpPr/>
          <p:nvPr/>
        </p:nvSpPr>
        <p:spPr>
          <a:xfrm rot="4507269">
            <a:off x="4187063" y="1081976"/>
            <a:ext cx="934390" cy="3436271"/>
          </a:xfrm>
          <a:prstGeom prst="trapezoid">
            <a:avLst/>
          </a:prstGeom>
          <a:solidFill>
            <a:srgbClr val="002060"/>
          </a:solidFill>
          <a:scene3d>
            <a:camera prst="orthographicFront">
              <a:rot lat="597694" lon="4200000" rev="5282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9" name="Afbeelding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2680" y="4499110"/>
            <a:ext cx="2071255" cy="2071255"/>
          </a:xfrm>
          <a:prstGeom prst="rect">
            <a:avLst/>
          </a:prstGeom>
          <a:scene3d>
            <a:camera prst="orthographicFront">
              <a:rot lat="3000000" lon="0" rev="0"/>
            </a:camera>
            <a:lightRig rig="threePt" dir="t"/>
          </a:scene3d>
        </p:spPr>
      </p:pic>
      <p:pic>
        <p:nvPicPr>
          <p:cNvPr id="10" name="Afbeelding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26165" y="3235046"/>
            <a:ext cx="1527183" cy="1527183"/>
          </a:xfrm>
          <a:prstGeom prst="rect">
            <a:avLst/>
          </a:prstGeom>
          <a:scene3d>
            <a:camera prst="orthographicFront">
              <a:rot lat="3000000" lon="0" rev="0"/>
            </a:camera>
            <a:lightRig rig="threePt" dir="t"/>
          </a:scene3d>
        </p:spPr>
      </p:pic>
      <p:pic>
        <p:nvPicPr>
          <p:cNvPr id="13" name="Afbeelding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20389" y="2674968"/>
            <a:ext cx="1153258" cy="1153258"/>
          </a:xfrm>
          <a:prstGeom prst="rect">
            <a:avLst/>
          </a:prstGeom>
          <a:scene3d>
            <a:camera prst="orthographicFront">
              <a:rot lat="3600000" lon="0" rev="0"/>
            </a:camera>
            <a:lightRig rig="threePt" dir="t"/>
          </a:scene3d>
        </p:spPr>
      </p:pic>
      <p:pic>
        <p:nvPicPr>
          <p:cNvPr id="14" name="Afbeelding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60275" y="1808721"/>
            <a:ext cx="969824" cy="969824"/>
          </a:xfrm>
          <a:prstGeom prst="rect">
            <a:avLst/>
          </a:prstGeom>
          <a:scene3d>
            <a:camera prst="orthographicFront">
              <a:rot lat="3600000" lon="0" rev="0"/>
            </a:camera>
            <a:lightRig rig="threePt" dir="t"/>
          </a:scene3d>
        </p:spPr>
      </p:pic>
      <p:sp>
        <p:nvSpPr>
          <p:cNvPr id="15" name="Tekstvak 14"/>
          <p:cNvSpPr txBox="1"/>
          <p:nvPr/>
        </p:nvSpPr>
        <p:spPr>
          <a:xfrm>
            <a:off x="393108" y="6197242"/>
            <a:ext cx="2455607" cy="400110"/>
          </a:xfrm>
          <a:prstGeom prst="rect">
            <a:avLst/>
          </a:prstGeom>
          <a:noFill/>
        </p:spPr>
        <p:txBody>
          <a:bodyPr wrap="square" rtlCol="0">
            <a:spAutoFit/>
          </a:bodyPr>
          <a:lstStyle/>
          <a:p>
            <a:r>
              <a:rPr lang="nl-NL" sz="2000" b="1" dirty="0">
                <a:solidFill>
                  <a:srgbClr val="459CD6"/>
                </a:solidFill>
                <a:latin typeface="Arial" panose="020B0604020202020204" pitchFamily="34" charset="0"/>
                <a:cs typeface="Arial" panose="020B0604020202020204" pitchFamily="34" charset="0"/>
              </a:rPr>
              <a:t>1. organiseren</a:t>
            </a:r>
          </a:p>
        </p:txBody>
      </p:sp>
      <p:sp>
        <p:nvSpPr>
          <p:cNvPr id="16" name="Tekstvak 15"/>
          <p:cNvSpPr txBox="1"/>
          <p:nvPr/>
        </p:nvSpPr>
        <p:spPr>
          <a:xfrm>
            <a:off x="6345187" y="4503044"/>
            <a:ext cx="2455607" cy="400110"/>
          </a:xfrm>
          <a:prstGeom prst="rect">
            <a:avLst/>
          </a:prstGeom>
          <a:noFill/>
        </p:spPr>
        <p:txBody>
          <a:bodyPr wrap="square" rtlCol="0">
            <a:spAutoFit/>
          </a:bodyPr>
          <a:lstStyle/>
          <a:p>
            <a:r>
              <a:rPr lang="nl-NL" sz="2000" b="1" dirty="0">
                <a:solidFill>
                  <a:srgbClr val="459CD6"/>
                </a:solidFill>
                <a:latin typeface="Arial" panose="020B0604020202020204" pitchFamily="34" charset="0"/>
                <a:cs typeface="Arial" panose="020B0604020202020204" pitchFamily="34" charset="0"/>
              </a:rPr>
              <a:t>2. realiseren</a:t>
            </a:r>
          </a:p>
        </p:txBody>
      </p:sp>
      <p:sp>
        <p:nvSpPr>
          <p:cNvPr id="17" name="Tekstvak 16"/>
          <p:cNvSpPr txBox="1"/>
          <p:nvPr/>
        </p:nvSpPr>
        <p:spPr>
          <a:xfrm>
            <a:off x="1312812" y="3548277"/>
            <a:ext cx="2746838" cy="400110"/>
          </a:xfrm>
          <a:prstGeom prst="rect">
            <a:avLst/>
          </a:prstGeom>
          <a:noFill/>
        </p:spPr>
        <p:txBody>
          <a:bodyPr wrap="square" rtlCol="0">
            <a:spAutoFit/>
          </a:bodyPr>
          <a:lstStyle/>
          <a:p>
            <a:r>
              <a:rPr lang="nl-NL" sz="2000" b="1" dirty="0">
                <a:solidFill>
                  <a:srgbClr val="459CD6"/>
                </a:solidFill>
                <a:latin typeface="Arial" panose="020B0604020202020204" pitchFamily="34" charset="0"/>
                <a:cs typeface="Arial" panose="020B0604020202020204" pitchFamily="34" charset="0"/>
              </a:rPr>
              <a:t>3. communiceren</a:t>
            </a:r>
          </a:p>
        </p:txBody>
      </p:sp>
      <p:sp>
        <p:nvSpPr>
          <p:cNvPr id="18" name="Tekstvak 17"/>
          <p:cNvSpPr txBox="1"/>
          <p:nvPr/>
        </p:nvSpPr>
        <p:spPr>
          <a:xfrm>
            <a:off x="6845731" y="1867907"/>
            <a:ext cx="2139152" cy="707886"/>
          </a:xfrm>
          <a:prstGeom prst="rect">
            <a:avLst/>
          </a:prstGeom>
          <a:noFill/>
        </p:spPr>
        <p:txBody>
          <a:bodyPr wrap="square" rtlCol="0">
            <a:spAutoFit/>
          </a:bodyPr>
          <a:lstStyle/>
          <a:p>
            <a:r>
              <a:rPr lang="nl-NL" sz="2000" b="1" dirty="0">
                <a:solidFill>
                  <a:srgbClr val="459CD6"/>
                </a:solidFill>
                <a:latin typeface="Arial" panose="020B0604020202020204" pitchFamily="34" charset="0"/>
                <a:cs typeface="Arial" panose="020B0604020202020204" pitchFamily="34" charset="0"/>
              </a:rPr>
              <a:t>25 mei 2018: </a:t>
            </a:r>
          </a:p>
          <a:p>
            <a:r>
              <a:rPr lang="nl-NL" sz="2000" b="1" dirty="0">
                <a:solidFill>
                  <a:srgbClr val="459CD6"/>
                </a:solidFill>
                <a:latin typeface="Arial" panose="020B0604020202020204" pitchFamily="34" charset="0"/>
                <a:cs typeface="Arial" panose="020B0604020202020204" pitchFamily="34" charset="0"/>
              </a:rPr>
              <a:t>invoering AVG</a:t>
            </a:r>
          </a:p>
        </p:txBody>
      </p:sp>
      <p:pic>
        <p:nvPicPr>
          <p:cNvPr id="20" name="Afbeelding 1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41023" y="6276713"/>
            <a:ext cx="1147977" cy="269143"/>
          </a:xfrm>
          <a:prstGeom prst="rect">
            <a:avLst/>
          </a:prstGeom>
        </p:spPr>
      </p:pic>
      <p:pic>
        <p:nvPicPr>
          <p:cNvPr id="21" name="Afbeelding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41023" y="5420444"/>
            <a:ext cx="1147977" cy="459191"/>
          </a:xfrm>
          <a:prstGeom prst="rect">
            <a:avLst/>
          </a:prstGeom>
        </p:spPr>
      </p:pic>
      <p:pic>
        <p:nvPicPr>
          <p:cNvPr id="22" name="Afbeelding 2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05072" y="5933244"/>
            <a:ext cx="947604" cy="304115"/>
          </a:xfrm>
          <a:prstGeom prst="rect">
            <a:avLst/>
          </a:prstGeom>
        </p:spPr>
      </p:pic>
      <p:sp>
        <p:nvSpPr>
          <p:cNvPr id="25" name="Title 1"/>
          <p:cNvSpPr>
            <a:spLocks noGrp="1"/>
          </p:cNvSpPr>
          <p:nvPr>
            <p:ph type="title"/>
          </p:nvPr>
        </p:nvSpPr>
        <p:spPr/>
        <p:txBody>
          <a:bodyPr/>
          <a:lstStyle/>
          <a:p>
            <a:r>
              <a:rPr lang="nl-NL" dirty="0" smtClean="0"/>
              <a:t>Aanpak IBP: </a:t>
            </a:r>
            <a:r>
              <a:rPr lang="nl-NL" dirty="0" err="1" smtClean="0"/>
              <a:t>https</a:t>
            </a:r>
            <a:r>
              <a:rPr lang="nl-NL" dirty="0" smtClean="0"/>
              <a:t>://</a:t>
            </a:r>
            <a:r>
              <a:rPr lang="nl-NL" dirty="0" err="1" smtClean="0"/>
              <a:t>kn.nu</a:t>
            </a:r>
            <a:r>
              <a:rPr lang="nl-NL" dirty="0" smtClean="0"/>
              <a:t>/</a:t>
            </a:r>
            <a:r>
              <a:rPr lang="nl-NL" dirty="0" err="1" smtClean="0"/>
              <a:t>IBPonderwijs</a:t>
            </a:r>
            <a:endParaRPr lang="nl-NL" dirty="0"/>
          </a:p>
        </p:txBody>
      </p:sp>
      <p:sp>
        <p:nvSpPr>
          <p:cNvPr id="3" name="Rectangle 2"/>
          <p:cNvSpPr/>
          <p:nvPr/>
        </p:nvSpPr>
        <p:spPr>
          <a:xfrm>
            <a:off x="393109" y="1808721"/>
            <a:ext cx="8367142" cy="4788631"/>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1091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064000" cy="583200"/>
          </a:xfrm>
        </p:spPr>
        <p:txBody>
          <a:bodyPr/>
          <a:lstStyle/>
          <a:p>
            <a:r>
              <a:rPr lang="nl-NL" dirty="0" smtClean="0"/>
              <a:t>Stap 1: organiseer een beleid</a:t>
            </a:r>
            <a:endParaRPr lang="nl-NL" dirty="0"/>
          </a:p>
        </p:txBody>
      </p:sp>
      <p:pic>
        <p:nvPicPr>
          <p:cNvPr id="5" name="Afbeelding 4"/>
          <p:cNvPicPr>
            <a:picLocks noChangeAspect="1"/>
          </p:cNvPicPr>
          <p:nvPr/>
        </p:nvPicPr>
        <p:blipFill>
          <a:blip r:embed="rId2"/>
          <a:stretch>
            <a:fillRect/>
          </a:stretch>
        </p:blipFill>
        <p:spPr>
          <a:xfrm>
            <a:off x="1619672" y="4005064"/>
            <a:ext cx="6291635" cy="2537892"/>
          </a:xfrm>
          <a:prstGeom prst="rect">
            <a:avLst/>
          </a:prstGeom>
          <a:pattFill prst="pct5">
            <a:fgClr>
              <a:schemeClr val="bg1">
                <a:lumMod val="75000"/>
              </a:schemeClr>
            </a:fgClr>
            <a:bgClr>
              <a:schemeClr val="bg1"/>
            </a:bgClr>
          </a:pattFill>
        </p:spPr>
      </p:pic>
      <p:sp>
        <p:nvSpPr>
          <p:cNvPr id="6" name="Tijdelijke aanduiding voor inhoud 2"/>
          <p:cNvSpPr>
            <a:spLocks noGrp="1"/>
          </p:cNvSpPr>
          <p:nvPr>
            <p:ph idx="1"/>
          </p:nvPr>
        </p:nvSpPr>
        <p:spPr>
          <a:xfrm>
            <a:off x="539552" y="1308332"/>
            <a:ext cx="8064000" cy="2160240"/>
          </a:xfrm>
        </p:spPr>
        <p:txBody>
          <a:bodyPr/>
          <a:lstStyle/>
          <a:p>
            <a:r>
              <a:rPr lang="nl-NL" dirty="0" smtClean="0"/>
              <a:t>De bestuurder stelt een </a:t>
            </a:r>
            <a:r>
              <a:rPr lang="nl-NL" b="1" dirty="0" smtClean="0"/>
              <a:t>beleidsplan </a:t>
            </a:r>
            <a:r>
              <a:rPr lang="nl-NL" dirty="0" smtClean="0"/>
              <a:t>op met daarin: </a:t>
            </a:r>
          </a:p>
          <a:p>
            <a:pPr marL="285750" indent="-285750">
              <a:buFont typeface="Arial" panose="020B0604020202020204" pitchFamily="34" charset="0"/>
              <a:buChar char="•"/>
            </a:pPr>
            <a:r>
              <a:rPr lang="nl-NL" dirty="0" smtClean="0"/>
              <a:t>duidelijke doelen</a:t>
            </a:r>
          </a:p>
          <a:p>
            <a:pPr marL="285750" indent="-285750">
              <a:buFont typeface="Arial" panose="020B0604020202020204" pitchFamily="34" charset="0"/>
              <a:buChar char="•"/>
            </a:pPr>
            <a:r>
              <a:rPr lang="nl-NL" dirty="0" smtClean="0"/>
              <a:t>uitgangspunten</a:t>
            </a:r>
          </a:p>
          <a:p>
            <a:pPr marL="285750" indent="-285750">
              <a:buFont typeface="Arial" panose="020B0604020202020204" pitchFamily="34" charset="0"/>
              <a:buChar char="•"/>
            </a:pPr>
            <a:r>
              <a:rPr lang="nl-NL" dirty="0" smtClean="0"/>
              <a:t>vastgelegde verantwoordelijkheden: wie gaat wat wanneer doen</a:t>
            </a:r>
          </a:p>
          <a:p>
            <a:pPr marL="285750" indent="-285750">
              <a:buFont typeface="Arial" panose="020B0604020202020204" pitchFamily="34" charset="0"/>
              <a:buChar char="•"/>
            </a:pPr>
            <a:r>
              <a:rPr lang="nl-NL" dirty="0" smtClean="0"/>
              <a:t>Rapportage-afspraken: verslag aan bestuurder </a:t>
            </a:r>
          </a:p>
          <a:p>
            <a:endParaRPr lang="nl-NL" dirty="0"/>
          </a:p>
          <a:p>
            <a:r>
              <a:rPr lang="nl-NL" dirty="0" smtClean="0"/>
              <a:t>Het beleidsplan is de </a:t>
            </a:r>
            <a:r>
              <a:rPr lang="nl-NL" b="1" dirty="0" smtClean="0"/>
              <a:t>kapstok </a:t>
            </a:r>
            <a:r>
              <a:rPr lang="nl-NL" dirty="0" smtClean="0"/>
              <a:t>om IBP te regelen: en dan… aan de slag! </a:t>
            </a:r>
            <a:endParaRPr lang="nl-NL" dirty="0"/>
          </a:p>
        </p:txBody>
      </p:sp>
    </p:spTree>
    <p:extLst>
      <p:ext uri="{BB962C8B-B14F-4D97-AF65-F5344CB8AC3E}">
        <p14:creationId xmlns:p14="http://schemas.microsoft.com/office/powerpoint/2010/main" val="102516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rot="21296271">
            <a:off x="5441" y="514498"/>
            <a:ext cx="9014406" cy="60180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191714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064000" cy="583200"/>
          </a:xfrm>
        </p:spPr>
        <p:txBody>
          <a:bodyPr/>
          <a:lstStyle/>
          <a:p>
            <a:r>
              <a:rPr lang="nl-NL" dirty="0" smtClean="0"/>
              <a:t>Stap 2: realiseren</a:t>
            </a:r>
            <a:endParaRPr lang="nl-NL" dirty="0"/>
          </a:p>
        </p:txBody>
      </p:sp>
      <p:sp>
        <p:nvSpPr>
          <p:cNvPr id="6" name="Tijdelijke aanduiding voor inhoud 2"/>
          <p:cNvSpPr>
            <a:spLocks noGrp="1"/>
          </p:cNvSpPr>
          <p:nvPr>
            <p:ph idx="1"/>
          </p:nvPr>
        </p:nvSpPr>
        <p:spPr>
          <a:xfrm>
            <a:off x="611560" y="1268760"/>
            <a:ext cx="8064000" cy="2160240"/>
          </a:xfrm>
        </p:spPr>
        <p:txBody>
          <a:bodyPr/>
          <a:lstStyle/>
          <a:p>
            <a:r>
              <a:rPr lang="nl-NL" dirty="0" smtClean="0"/>
              <a:t>Breng het beleid in de </a:t>
            </a:r>
            <a:r>
              <a:rPr lang="nl-NL" b="1" dirty="0" smtClean="0"/>
              <a:t>praktijk</a:t>
            </a:r>
            <a:r>
              <a:rPr lang="nl-NL" dirty="0" smtClean="0"/>
              <a:t>: neem en organiseer je </a:t>
            </a:r>
            <a:r>
              <a:rPr lang="nl-NL" b="1" dirty="0" smtClean="0"/>
              <a:t>IBP-maatregelen</a:t>
            </a:r>
          </a:p>
          <a:p>
            <a:endParaRPr lang="nl-NL" b="1" dirty="0"/>
          </a:p>
          <a:p>
            <a:r>
              <a:rPr lang="nl-NL" dirty="0" smtClean="0"/>
              <a:t>Als eerste voer je een </a:t>
            </a:r>
            <a:r>
              <a:rPr lang="nl-NL" dirty="0" err="1" smtClean="0"/>
              <a:t>nul-meting</a:t>
            </a:r>
            <a:r>
              <a:rPr lang="nl-NL" dirty="0" smtClean="0"/>
              <a:t> uit: </a:t>
            </a:r>
            <a:r>
              <a:rPr lang="nl-NL" b="1" dirty="0" err="1" smtClean="0"/>
              <a:t>risico-analyse</a:t>
            </a:r>
            <a:r>
              <a:rPr lang="nl-NL" b="1" dirty="0" smtClean="0"/>
              <a:t> </a:t>
            </a:r>
            <a:r>
              <a:rPr lang="nl-NL" dirty="0" smtClean="0"/>
              <a:t>(RI&amp;E voor IBP)</a:t>
            </a:r>
          </a:p>
          <a:p>
            <a:pPr marL="285750" indent="-285750">
              <a:buFont typeface="Arial" panose="020B0604020202020204" pitchFamily="34" charset="0"/>
              <a:buChar char="•"/>
            </a:pPr>
            <a:r>
              <a:rPr lang="nl-NL" dirty="0" smtClean="0"/>
              <a:t>Inventariseer welke persoonsgegevens je gebruikt in welke systemen</a:t>
            </a:r>
          </a:p>
          <a:p>
            <a:pPr marL="285750" indent="-285750">
              <a:buFont typeface="Arial" panose="020B0604020202020204" pitchFamily="34" charset="0"/>
              <a:buChar char="•"/>
            </a:pPr>
            <a:r>
              <a:rPr lang="nl-NL" dirty="0" smtClean="0"/>
              <a:t>Beoordeel de gevoeligheid van die gegevens (classificeren)</a:t>
            </a:r>
          </a:p>
          <a:p>
            <a:pPr marL="285750" indent="-285750">
              <a:buFont typeface="Arial" panose="020B0604020202020204" pitchFamily="34" charset="0"/>
              <a:buChar char="•"/>
            </a:pPr>
            <a:r>
              <a:rPr lang="nl-NL" dirty="0" smtClean="0"/>
              <a:t>Wat zijn de grootste risico’s op je school/scholen? </a:t>
            </a:r>
          </a:p>
          <a:p>
            <a:pPr marL="285750" indent="-285750">
              <a:buFont typeface="Arial" panose="020B0604020202020204" pitchFamily="34" charset="0"/>
              <a:buChar char="•"/>
            </a:pPr>
            <a:r>
              <a:rPr lang="nl-NL" dirty="0" smtClean="0"/>
              <a:t>Maak een </a:t>
            </a:r>
            <a:r>
              <a:rPr lang="nl-NL" b="1" dirty="0" smtClean="0"/>
              <a:t>planning </a:t>
            </a:r>
            <a:r>
              <a:rPr lang="nl-NL" dirty="0" smtClean="0"/>
              <a:t>welke maatregelen je op welk moment gaat regelen</a:t>
            </a:r>
          </a:p>
        </p:txBody>
      </p:sp>
      <p:pic>
        <p:nvPicPr>
          <p:cNvPr id="3" name="Afbeelding 2"/>
          <p:cNvPicPr>
            <a:picLocks noChangeAspect="1"/>
          </p:cNvPicPr>
          <p:nvPr/>
        </p:nvPicPr>
        <p:blipFill>
          <a:blip r:embed="rId2"/>
          <a:stretch>
            <a:fillRect/>
          </a:stretch>
        </p:blipFill>
        <p:spPr>
          <a:xfrm>
            <a:off x="1547664" y="3717032"/>
            <a:ext cx="6637757" cy="2895666"/>
          </a:xfrm>
          <a:prstGeom prst="rect">
            <a:avLst/>
          </a:prstGeom>
        </p:spPr>
      </p:pic>
      <p:pic>
        <p:nvPicPr>
          <p:cNvPr id="5" name="Picture 2" descr="ttps://upload.wikimedia.org/wikipedia/commons/4/4f/Sticky_notes_on_the_wall_of_the_Wikimedia_Foundation_"/>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04248" y="3284984"/>
            <a:ext cx="2113328" cy="14088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lendar, Month, Year, Date, Datetim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19420" y="4365104"/>
            <a:ext cx="1998156" cy="1692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42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2"/>
          <a:stretch>
            <a:fillRect/>
          </a:stretch>
        </p:blipFill>
        <p:spPr>
          <a:xfrm rot="20763564">
            <a:off x="6088223" y="2442114"/>
            <a:ext cx="3844650" cy="3999320"/>
          </a:xfrm>
          <a:prstGeom prst="rect">
            <a:avLst/>
          </a:prstGeom>
          <a:ln>
            <a:solidFill>
              <a:schemeClr val="tx1"/>
            </a:solidFill>
          </a:ln>
        </p:spPr>
      </p:pic>
      <p:pic>
        <p:nvPicPr>
          <p:cNvPr id="10" name="Afbeelding 9"/>
          <p:cNvPicPr>
            <a:picLocks noChangeAspect="1"/>
          </p:cNvPicPr>
          <p:nvPr/>
        </p:nvPicPr>
        <p:blipFill>
          <a:blip r:embed="rId3"/>
          <a:stretch>
            <a:fillRect/>
          </a:stretch>
        </p:blipFill>
        <p:spPr>
          <a:xfrm>
            <a:off x="6295304" y="1815784"/>
            <a:ext cx="1844870" cy="840333"/>
          </a:xfrm>
          <a:prstGeom prst="rect">
            <a:avLst/>
          </a:prstGeom>
        </p:spPr>
      </p:pic>
      <p:sp>
        <p:nvSpPr>
          <p:cNvPr id="2" name="Titel 1"/>
          <p:cNvSpPr>
            <a:spLocks noGrp="1"/>
          </p:cNvSpPr>
          <p:nvPr>
            <p:ph type="title"/>
          </p:nvPr>
        </p:nvSpPr>
        <p:spPr>
          <a:xfrm>
            <a:off x="720000" y="1124744"/>
            <a:ext cx="8064000" cy="583200"/>
          </a:xfrm>
        </p:spPr>
        <p:txBody>
          <a:bodyPr/>
          <a:lstStyle/>
          <a:p>
            <a:r>
              <a:rPr lang="nl-NL" dirty="0" smtClean="0"/>
              <a:t>Voorbeeld van te nemen maatregelen</a:t>
            </a:r>
            <a:endParaRPr lang="nl-NL" dirty="0"/>
          </a:p>
        </p:txBody>
      </p:sp>
      <p:sp>
        <p:nvSpPr>
          <p:cNvPr id="4" name="Tijdelijke aanduiding voor dianummer 3"/>
          <p:cNvSpPr>
            <a:spLocks noGrp="1"/>
          </p:cNvSpPr>
          <p:nvPr>
            <p:ph type="sldNum" sz="quarter" idx="11"/>
          </p:nvPr>
        </p:nvSpPr>
        <p:spPr/>
        <p:txBody>
          <a:bodyPr/>
          <a:lstStyle/>
          <a:p>
            <a:fld id="{0E924C9A-6C93-49AE-BFE5-6539B145F2C9}" type="slidenum">
              <a:rPr lang="nl-NL" smtClean="0"/>
              <a:pPr/>
              <a:t>35</a:t>
            </a:fld>
            <a:endParaRPr lang="nl-NL"/>
          </a:p>
        </p:txBody>
      </p:sp>
      <p:pic>
        <p:nvPicPr>
          <p:cNvPr id="5" name="Picture 5"/>
          <p:cNvPicPr>
            <a:picLocks noGrp="1" noChangeAspect="1" noChangeArrowheads="1"/>
          </p:cNvPicPr>
          <p:nvPr>
            <p:ph idx="1"/>
          </p:nvPr>
        </p:nvPicPr>
        <p:blipFill rotWithShape="1">
          <a:blip r:embed="rId4" cstate="email">
            <a:extLst>
              <a:ext uri="{28A0092B-C50C-407E-A947-70E740481C1C}">
                <a14:useLocalDpi xmlns:a14="http://schemas.microsoft.com/office/drawing/2010/main"/>
              </a:ext>
            </a:extLst>
          </a:blip>
          <a:srcRect r="28083"/>
          <a:stretch/>
        </p:blipFill>
        <p:spPr bwMode="auto">
          <a:xfrm rot="508080">
            <a:off x="7986659" y="1131057"/>
            <a:ext cx="1781270" cy="35914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Content Placeholder 2"/>
          <p:cNvSpPr txBox="1">
            <a:spLocks/>
          </p:cNvSpPr>
          <p:nvPr/>
        </p:nvSpPr>
        <p:spPr>
          <a:xfrm>
            <a:off x="539552" y="6304235"/>
            <a:ext cx="8064000" cy="404506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Tx/>
              <a:buNone/>
              <a:defRPr sz="1800" kern="1200" spc="10" baseline="0">
                <a:solidFill>
                  <a:schemeClr val="tx1"/>
                </a:solidFill>
                <a:latin typeface="+mn-lt"/>
                <a:ea typeface="+mn-ea"/>
                <a:cs typeface="+mn-cs"/>
              </a:defRPr>
            </a:lvl1pPr>
            <a:lvl2pPr marL="0" indent="-378000" algn="l" defTabSz="914400" rtl="0" eaLnBrk="1" latinLnBrk="0" hangingPunct="1">
              <a:lnSpc>
                <a:spcPct val="100000"/>
              </a:lnSpc>
              <a:spcBef>
                <a:spcPts val="0"/>
              </a:spcBef>
              <a:spcAft>
                <a:spcPts val="0"/>
              </a:spcAft>
              <a:buClr>
                <a:schemeClr val="accent2"/>
              </a:buClr>
              <a:buSzPct val="80000"/>
              <a:buFont typeface="Wingdings" pitchFamily="2" charset="2"/>
              <a:buChar char="n"/>
              <a:defRPr sz="1800" kern="1200" spc="0" baseline="0">
                <a:solidFill>
                  <a:schemeClr val="tx1"/>
                </a:solidFill>
                <a:latin typeface="+mn-lt"/>
                <a:ea typeface="+mn-ea"/>
                <a:cs typeface="+mn-cs"/>
              </a:defRPr>
            </a:lvl2pPr>
            <a:lvl3pPr marL="669600" indent="-244800" algn="l" defTabSz="914400" rtl="0" eaLnBrk="1" latinLnBrk="0" hangingPunct="1">
              <a:lnSpc>
                <a:spcPct val="100000"/>
              </a:lnSpc>
              <a:spcBef>
                <a:spcPts val="0"/>
              </a:spcBef>
              <a:spcAft>
                <a:spcPts val="0"/>
              </a:spcAft>
              <a:buClr>
                <a:schemeClr val="accent2"/>
              </a:buClr>
              <a:buSzPct val="100000"/>
              <a:buFont typeface="Arial" panose="020B0604020202020204" pitchFamily="34" charset="0"/>
              <a:buChar char="-"/>
              <a:defRPr sz="1800" kern="1200" spc="20" baseline="0">
                <a:solidFill>
                  <a:schemeClr val="tx1"/>
                </a:solidFill>
                <a:latin typeface="+mn-lt"/>
                <a:ea typeface="+mn-ea"/>
                <a:cs typeface="+mn-cs"/>
              </a:defRPr>
            </a:lvl3pPr>
            <a:lvl4pPr marL="669600" indent="-244800" algn="l" defTabSz="914400" rtl="0" eaLnBrk="1" latinLnBrk="0" hangingPunct="1">
              <a:lnSpc>
                <a:spcPct val="100000"/>
              </a:lnSpc>
              <a:spcBef>
                <a:spcPts val="0"/>
              </a:spcBef>
              <a:spcAft>
                <a:spcPts val="0"/>
              </a:spcAft>
              <a:buClr>
                <a:schemeClr val="accent2"/>
              </a:buClr>
              <a:buSzPct val="100000"/>
              <a:buFont typeface="Arial" panose="020B0604020202020204" pitchFamily="34" charset="0"/>
              <a:buChar char="-"/>
              <a:defRPr sz="1800" kern="1200" spc="20" baseline="0">
                <a:solidFill>
                  <a:schemeClr val="tx1"/>
                </a:solidFill>
                <a:latin typeface="+mn-lt"/>
                <a:ea typeface="+mn-ea"/>
                <a:cs typeface="+mn-cs"/>
              </a:defRPr>
            </a:lvl4pPr>
            <a:lvl5pPr marL="669600" indent="-244800" algn="l" defTabSz="914400" rtl="0" eaLnBrk="1" latinLnBrk="0" hangingPunct="1">
              <a:lnSpc>
                <a:spcPct val="100000"/>
              </a:lnSpc>
              <a:spcBef>
                <a:spcPts val="0"/>
              </a:spcBef>
              <a:spcAft>
                <a:spcPts val="0"/>
              </a:spcAft>
              <a:buClr>
                <a:schemeClr val="accent2"/>
              </a:buClr>
              <a:buSzPct val="100000"/>
              <a:buFont typeface="Arial" panose="020B0604020202020204" pitchFamily="34" charset="0"/>
              <a:buChar char="-"/>
              <a:defRPr sz="1800" kern="1200" spc="2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Tx/>
              <a:buChar char="-"/>
            </a:pPr>
            <a:endParaRPr lang="nl-NL" dirty="0"/>
          </a:p>
        </p:txBody>
      </p:sp>
      <p:pic>
        <p:nvPicPr>
          <p:cNvPr id="8"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32165" b="27941"/>
          <a:stretch/>
        </p:blipFill>
        <p:spPr bwMode="auto">
          <a:xfrm rot="20889179">
            <a:off x="6042002" y="4495096"/>
            <a:ext cx="4294567" cy="2560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b="67343"/>
          <a:stretch/>
        </p:blipFill>
        <p:spPr bwMode="auto">
          <a:xfrm rot="325246">
            <a:off x="246203" y="5002777"/>
            <a:ext cx="5985299" cy="227187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Afbeelding 2"/>
          <p:cNvPicPr>
            <a:picLocks noChangeAspect="1"/>
          </p:cNvPicPr>
          <p:nvPr/>
        </p:nvPicPr>
        <p:blipFill>
          <a:blip r:embed="rId7"/>
          <a:stretch>
            <a:fillRect/>
          </a:stretch>
        </p:blipFill>
        <p:spPr>
          <a:xfrm>
            <a:off x="520241" y="1896138"/>
            <a:ext cx="2769391" cy="2378294"/>
          </a:xfrm>
          <a:prstGeom prst="rect">
            <a:avLst/>
          </a:prstGeom>
        </p:spPr>
      </p:pic>
      <p:pic>
        <p:nvPicPr>
          <p:cNvPr id="6" name="Afbeelding 5"/>
          <p:cNvPicPr>
            <a:picLocks noChangeAspect="1"/>
          </p:cNvPicPr>
          <p:nvPr/>
        </p:nvPicPr>
        <p:blipFill>
          <a:blip r:embed="rId8"/>
          <a:stretch>
            <a:fillRect/>
          </a:stretch>
        </p:blipFill>
        <p:spPr>
          <a:xfrm>
            <a:off x="3446880" y="2319650"/>
            <a:ext cx="2691481" cy="3343648"/>
          </a:xfrm>
          <a:prstGeom prst="rect">
            <a:avLst/>
          </a:prstGeom>
        </p:spPr>
      </p:pic>
    </p:spTree>
    <p:extLst>
      <p:ext uri="{BB962C8B-B14F-4D97-AF65-F5344CB8AC3E}">
        <p14:creationId xmlns:p14="http://schemas.microsoft.com/office/powerpoint/2010/main" val="40020559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2"/>
          <a:stretch>
            <a:fillRect/>
          </a:stretch>
        </p:blipFill>
        <p:spPr>
          <a:xfrm rot="700874">
            <a:off x="4966119" y="182465"/>
            <a:ext cx="1661224" cy="1677836"/>
          </a:xfrm>
          <a:prstGeom prst="rect">
            <a:avLst/>
          </a:prstGeom>
        </p:spPr>
      </p:pic>
      <p:sp>
        <p:nvSpPr>
          <p:cNvPr id="3" name="Content Placeholder 2"/>
          <p:cNvSpPr>
            <a:spLocks noGrp="1"/>
          </p:cNvSpPr>
          <p:nvPr>
            <p:ph idx="1"/>
          </p:nvPr>
        </p:nvSpPr>
        <p:spPr>
          <a:xfrm>
            <a:off x="708123" y="1700808"/>
            <a:ext cx="8064000" cy="4045069"/>
          </a:xfrm>
        </p:spPr>
        <p:txBody>
          <a:bodyPr/>
          <a:lstStyle/>
          <a:p>
            <a:pPr>
              <a:buClr>
                <a:schemeClr val="tx2">
                  <a:lumMod val="60000"/>
                  <a:lumOff val="40000"/>
                </a:schemeClr>
              </a:buClr>
            </a:pPr>
            <a:r>
              <a:rPr lang="nl-NL" dirty="0" smtClean="0"/>
              <a:t>Betrek </a:t>
            </a:r>
            <a:r>
              <a:rPr lang="nl-NL" b="1" dirty="0" smtClean="0"/>
              <a:t>medewerkers</a:t>
            </a:r>
            <a:r>
              <a:rPr lang="nl-NL" dirty="0"/>
              <a:t>: </a:t>
            </a:r>
            <a:r>
              <a:rPr lang="nl-NL" i="1" dirty="0" smtClean="0"/>
              <a:t>vertel wat informatiebeveiliging en privacy zijn </a:t>
            </a:r>
          </a:p>
          <a:p>
            <a:pPr marL="285750" indent="-285750">
              <a:buClr>
                <a:schemeClr val="tx2">
                  <a:lumMod val="60000"/>
                  <a:lumOff val="40000"/>
                </a:schemeClr>
              </a:buClr>
              <a:buFont typeface="Arial" panose="020B0604020202020204" pitchFamily="34" charset="0"/>
              <a:buChar char="•"/>
            </a:pPr>
            <a:r>
              <a:rPr lang="nl-NL" i="1" dirty="0" smtClean="0"/>
              <a:t>Voorbeeld </a:t>
            </a:r>
            <a:r>
              <a:rPr lang="nl-NL" dirty="0" smtClean="0"/>
              <a:t>presenstatie bewustwording</a:t>
            </a:r>
          </a:p>
          <a:p>
            <a:pPr marL="285750" indent="-285750">
              <a:buClr>
                <a:schemeClr val="tx2">
                  <a:lumMod val="60000"/>
                  <a:lumOff val="40000"/>
                </a:schemeClr>
              </a:buClr>
              <a:buFont typeface="Arial" panose="020B0604020202020204" pitchFamily="34" charset="0"/>
              <a:buChar char="•"/>
            </a:pPr>
            <a:r>
              <a:rPr lang="nl-NL" dirty="0" smtClean="0"/>
              <a:t>Online training IBP voor medewerkers</a:t>
            </a:r>
            <a:endParaRPr lang="nl-NL" dirty="0"/>
          </a:p>
          <a:p>
            <a:pPr>
              <a:buClr>
                <a:schemeClr val="tx2">
                  <a:lumMod val="60000"/>
                  <a:lumOff val="40000"/>
                </a:schemeClr>
              </a:buClr>
            </a:pPr>
            <a:endParaRPr lang="nl-NL" dirty="0" smtClean="0"/>
          </a:p>
          <a:p>
            <a:pPr>
              <a:buClr>
                <a:schemeClr val="tx2">
                  <a:lumMod val="60000"/>
                  <a:lumOff val="40000"/>
                </a:schemeClr>
              </a:buClr>
            </a:pPr>
            <a:r>
              <a:rPr lang="nl-NL" dirty="0"/>
              <a:t>Betrek </a:t>
            </a:r>
            <a:r>
              <a:rPr lang="nl-NL" b="1" dirty="0"/>
              <a:t>leerlingen</a:t>
            </a:r>
            <a:r>
              <a:rPr lang="nl-NL" dirty="0"/>
              <a:t>: 21e </a:t>
            </a:r>
            <a:r>
              <a:rPr lang="nl-NL" dirty="0" err="1"/>
              <a:t>eeuwse</a:t>
            </a:r>
            <a:r>
              <a:rPr lang="nl-NL" dirty="0"/>
              <a:t> vaardigheden zoals</a:t>
            </a:r>
          </a:p>
          <a:p>
            <a:pPr>
              <a:buClr>
                <a:schemeClr val="tx2">
                  <a:lumMod val="60000"/>
                  <a:lumOff val="40000"/>
                </a:schemeClr>
              </a:buClr>
            </a:pPr>
            <a:r>
              <a:rPr lang="nl-NL" dirty="0"/>
              <a:t>digitale geletterdheid (basis </a:t>
            </a:r>
            <a:r>
              <a:rPr lang="nl-NL" dirty="0" err="1"/>
              <a:t>ict</a:t>
            </a:r>
            <a:r>
              <a:rPr lang="nl-NL" dirty="0"/>
              <a:t>-vaardigheden) </a:t>
            </a:r>
          </a:p>
          <a:p>
            <a:pPr>
              <a:buClr>
                <a:schemeClr val="tx2">
                  <a:lumMod val="60000"/>
                  <a:lumOff val="40000"/>
                </a:schemeClr>
              </a:buClr>
            </a:pPr>
            <a:endParaRPr lang="nl-NL" dirty="0"/>
          </a:p>
          <a:p>
            <a:pPr>
              <a:buClr>
                <a:schemeClr val="tx2">
                  <a:lumMod val="60000"/>
                  <a:lumOff val="40000"/>
                </a:schemeClr>
              </a:buClr>
            </a:pPr>
            <a:r>
              <a:rPr lang="nl-NL" dirty="0"/>
              <a:t>Betrek en informeer de </a:t>
            </a:r>
            <a:r>
              <a:rPr lang="nl-NL" b="1" dirty="0"/>
              <a:t>ouders </a:t>
            </a:r>
            <a:r>
              <a:rPr lang="nl-NL" dirty="0"/>
              <a:t>en (G)MR: hoe vertel je het de ouders? </a:t>
            </a:r>
          </a:p>
          <a:p>
            <a:pPr>
              <a:buClr>
                <a:schemeClr val="tx2">
                  <a:lumMod val="60000"/>
                  <a:lumOff val="40000"/>
                </a:schemeClr>
              </a:buClr>
            </a:pPr>
            <a:endParaRPr lang="nl-NL" dirty="0" smtClean="0"/>
          </a:p>
        </p:txBody>
      </p:sp>
      <p:sp>
        <p:nvSpPr>
          <p:cNvPr id="4" name="Slide Number Placeholder 3"/>
          <p:cNvSpPr>
            <a:spLocks noGrp="1"/>
          </p:cNvSpPr>
          <p:nvPr>
            <p:ph type="sldNum" sz="quarter" idx="11"/>
          </p:nvPr>
        </p:nvSpPr>
        <p:spPr/>
        <p:txBody>
          <a:bodyPr/>
          <a:lstStyle/>
          <a:p>
            <a:fld id="{0E924C9A-6C93-49AE-BFE5-6539B145F2C9}" type="slidenum">
              <a:rPr lang="nl-NL" smtClean="0"/>
              <a:pPr/>
              <a:t>36</a:t>
            </a:fld>
            <a:endParaRPr lang="nl-NL"/>
          </a:p>
        </p:txBody>
      </p:sp>
      <p:sp>
        <p:nvSpPr>
          <p:cNvPr id="9" name="Title 2"/>
          <p:cNvSpPr txBox="1">
            <a:spLocks/>
          </p:cNvSpPr>
          <p:nvPr/>
        </p:nvSpPr>
        <p:spPr>
          <a:xfrm>
            <a:off x="251520" y="188640"/>
            <a:ext cx="8064000" cy="583200"/>
          </a:xfrm>
          <a:prstGeom prst="rect">
            <a:avLst/>
          </a:prstGeom>
        </p:spPr>
        <p:txBody>
          <a:bodyPr vert="horz" lIns="0" tIns="0" rIns="0" bIns="0" rtlCol="0" anchor="t" anchorCtr="0">
            <a:noAutofit/>
          </a:bodyPr>
          <a:lstStyle>
            <a:lvl1pPr algn="l" defTabSz="914400" rtl="0" eaLnBrk="1" latinLnBrk="0" hangingPunct="1">
              <a:spcBef>
                <a:spcPct val="0"/>
              </a:spcBef>
              <a:buNone/>
              <a:defRPr sz="3200" b="1" kern="1200" spc="0" baseline="0">
                <a:solidFill>
                  <a:schemeClr val="accent2"/>
                </a:solidFill>
                <a:latin typeface="+mj-lt"/>
                <a:ea typeface="+mj-ea"/>
                <a:cs typeface="+mj-cs"/>
              </a:defRPr>
            </a:lvl1pPr>
          </a:lstStyle>
          <a:p>
            <a:r>
              <a:rPr lang="nl-NL" smtClean="0"/>
              <a:t>Stap 3: communiceren</a:t>
            </a:r>
            <a:endParaRPr lang="nl-NL" dirty="0"/>
          </a:p>
        </p:txBody>
      </p:sp>
      <p:pic>
        <p:nvPicPr>
          <p:cNvPr id="2" name="Afbeelding 1"/>
          <p:cNvPicPr>
            <a:picLocks noChangeAspect="1"/>
          </p:cNvPicPr>
          <p:nvPr/>
        </p:nvPicPr>
        <p:blipFill rotWithShape="1">
          <a:blip r:embed="rId3"/>
          <a:srcRect b="39102"/>
          <a:stretch/>
        </p:blipFill>
        <p:spPr>
          <a:xfrm>
            <a:off x="1259632" y="4437112"/>
            <a:ext cx="7178477" cy="2160240"/>
          </a:xfrm>
          <a:prstGeom prst="rect">
            <a:avLst/>
          </a:prstGeom>
        </p:spPr>
      </p:pic>
    </p:spTree>
    <p:extLst>
      <p:ext uri="{BB962C8B-B14F-4D97-AF65-F5344CB8AC3E}">
        <p14:creationId xmlns:p14="http://schemas.microsoft.com/office/powerpoint/2010/main" val="29855910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Zes keer zorgvuldig</a:t>
            </a:r>
            <a:endParaRPr lang="nl-NL" dirty="0"/>
          </a:p>
        </p:txBody>
      </p:sp>
      <p:sp>
        <p:nvSpPr>
          <p:cNvPr id="4" name="Slide Number Placeholder 3"/>
          <p:cNvSpPr>
            <a:spLocks noGrp="1"/>
          </p:cNvSpPr>
          <p:nvPr>
            <p:ph type="sldNum" sz="quarter" idx="11"/>
          </p:nvPr>
        </p:nvSpPr>
        <p:spPr/>
        <p:txBody>
          <a:bodyPr/>
          <a:lstStyle/>
          <a:p>
            <a:fld id="{0E924C9A-6C93-49AE-BFE5-6539B145F2C9}" type="slidenum">
              <a:rPr lang="nl-NL" smtClean="0"/>
              <a:pPr/>
              <a:t>37</a:t>
            </a:fld>
            <a:endParaRPr lang="nl-NL"/>
          </a:p>
        </p:txBody>
      </p:sp>
      <p:sp>
        <p:nvSpPr>
          <p:cNvPr id="5" name="Content Placeholder 2"/>
          <p:cNvSpPr>
            <a:spLocks noGrp="1"/>
          </p:cNvSpPr>
          <p:nvPr>
            <p:ph idx="1"/>
          </p:nvPr>
        </p:nvSpPr>
        <p:spPr>
          <a:xfrm>
            <a:off x="720000" y="1952469"/>
            <a:ext cx="8064000" cy="4045069"/>
          </a:xfrm>
        </p:spPr>
        <p:txBody>
          <a:bodyPr/>
          <a:lstStyle/>
          <a:p>
            <a:pPr lvl="1"/>
            <a:endParaRPr lang="nl-NL" dirty="0" smtClean="0"/>
          </a:p>
          <a:p>
            <a:pPr lvl="1"/>
            <a:r>
              <a:rPr lang="nl-NL" dirty="0" smtClean="0"/>
              <a:t>Gebruik </a:t>
            </a:r>
            <a:r>
              <a:rPr lang="nl-NL" dirty="0"/>
              <a:t>zorgvuldig: vergrendel je scherm</a:t>
            </a:r>
          </a:p>
          <a:p>
            <a:pPr lvl="1"/>
            <a:endParaRPr lang="nl-NL" dirty="0"/>
          </a:p>
          <a:p>
            <a:pPr lvl="1"/>
            <a:r>
              <a:rPr lang="nl-NL" dirty="0"/>
              <a:t>Deel zorgvuldig: eerst denken dan </a:t>
            </a:r>
            <a:r>
              <a:rPr lang="nl-NL" dirty="0" smtClean="0"/>
              <a:t>delen (en dan niet gewoon per mail)</a:t>
            </a:r>
            <a:endParaRPr lang="nl-NL" dirty="0"/>
          </a:p>
          <a:p>
            <a:pPr lvl="1"/>
            <a:endParaRPr lang="nl-NL" dirty="0"/>
          </a:p>
          <a:p>
            <a:pPr lvl="1"/>
            <a:r>
              <a:rPr lang="nl-NL" dirty="0"/>
              <a:t>Surf zorgvuldig: klik niet klakkeloos</a:t>
            </a:r>
          </a:p>
          <a:p>
            <a:pPr lvl="1"/>
            <a:endParaRPr lang="nl-NL" dirty="0"/>
          </a:p>
          <a:p>
            <a:pPr lvl="1"/>
            <a:r>
              <a:rPr lang="nl-NL" dirty="0"/>
              <a:t>Beveilig zorgvuldig: wachtwoord is persoonlijk</a:t>
            </a:r>
          </a:p>
          <a:p>
            <a:pPr lvl="1"/>
            <a:endParaRPr lang="nl-NL" dirty="0"/>
          </a:p>
          <a:p>
            <a:pPr lvl="1"/>
            <a:r>
              <a:rPr lang="nl-NL" dirty="0"/>
              <a:t>Verbind zorgvuldig: check veilige verbinding</a:t>
            </a:r>
          </a:p>
          <a:p>
            <a:pPr lvl="1"/>
            <a:endParaRPr lang="nl-NL" dirty="0"/>
          </a:p>
          <a:p>
            <a:pPr lvl="1"/>
            <a:r>
              <a:rPr lang="nl-NL" dirty="0"/>
              <a:t>Sla zorgvuldig op: </a:t>
            </a:r>
            <a:r>
              <a:rPr lang="nl-NL" dirty="0" smtClean="0"/>
              <a:t>encryptie en geen USB-sticks  </a:t>
            </a:r>
            <a:endParaRPr lang="nl-NL" dirty="0"/>
          </a:p>
          <a:p>
            <a:pPr lvl="1"/>
            <a:endParaRPr lang="nl-NL" dirty="0"/>
          </a:p>
          <a:p>
            <a:pPr lvl="1"/>
            <a:endParaRPr lang="nl-NL" dirty="0" smtClean="0"/>
          </a:p>
        </p:txBody>
      </p:sp>
      <p:pic>
        <p:nvPicPr>
          <p:cNvPr id="3074" name="Picture 2" descr="Afbeeldingsresultaat voor bewustwording informatieveilighei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62188" y="4581128"/>
            <a:ext cx="3010547" cy="206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1566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Aanpak IBP: wat komt er nog	</a:t>
            </a:r>
            <a:endParaRPr lang="nl-NL" dirty="0"/>
          </a:p>
        </p:txBody>
      </p:sp>
      <p:sp>
        <p:nvSpPr>
          <p:cNvPr id="3" name="Tijdelijke aanduiding voor inhoud 2"/>
          <p:cNvSpPr>
            <a:spLocks noGrp="1"/>
          </p:cNvSpPr>
          <p:nvPr>
            <p:ph idx="1"/>
          </p:nvPr>
        </p:nvSpPr>
        <p:spPr>
          <a:xfrm>
            <a:off x="720000" y="1821074"/>
            <a:ext cx="8064000" cy="4704270"/>
          </a:xfrm>
        </p:spPr>
        <p:txBody>
          <a:bodyPr/>
          <a:lstStyle/>
          <a:p>
            <a:r>
              <a:rPr lang="nl-NL" u="sng" dirty="0" smtClean="0"/>
              <a:t>Aanpak IBP: </a:t>
            </a:r>
          </a:p>
          <a:p>
            <a:pPr marL="285750" indent="-285750">
              <a:buFont typeface="Arial" panose="020B0604020202020204" pitchFamily="34" charset="0"/>
              <a:buChar char="•"/>
            </a:pPr>
            <a:r>
              <a:rPr lang="nl-NL" dirty="0" smtClean="0"/>
              <a:t>Dataregister (waar je vroeg aan de AP moest melden, en scholen waren vrijgesteld, moet je dat nu zelf registreren)</a:t>
            </a:r>
          </a:p>
          <a:p>
            <a:pPr marL="285750" indent="-285750">
              <a:buFont typeface="Arial" panose="020B0604020202020204" pitchFamily="34" charset="0"/>
              <a:buChar char="•"/>
            </a:pPr>
            <a:endParaRPr lang="nl-NL" dirty="0" smtClean="0"/>
          </a:p>
          <a:p>
            <a:pPr marL="285750" indent="-285750">
              <a:buFont typeface="Arial" panose="020B0604020202020204" pitchFamily="34" charset="0"/>
              <a:buChar char="•"/>
            </a:pPr>
            <a:r>
              <a:rPr lang="nl-NL" dirty="0" err="1" smtClean="0"/>
              <a:t>Acceptable</a:t>
            </a:r>
            <a:r>
              <a:rPr lang="nl-NL" dirty="0" smtClean="0"/>
              <a:t> </a:t>
            </a:r>
            <a:r>
              <a:rPr lang="nl-NL" dirty="0" err="1" smtClean="0"/>
              <a:t>Use</a:t>
            </a:r>
            <a:r>
              <a:rPr lang="nl-NL" dirty="0" smtClean="0"/>
              <a:t> Policy  </a:t>
            </a:r>
          </a:p>
          <a:p>
            <a:pPr marL="285750" indent="-285750">
              <a:buFont typeface="Arial" panose="020B0604020202020204" pitchFamily="34" charset="0"/>
              <a:buChar char="•"/>
            </a:pPr>
            <a:endParaRPr lang="nl-NL" dirty="0" smtClean="0"/>
          </a:p>
          <a:p>
            <a:pPr marL="285750" indent="-285750">
              <a:buFont typeface="Arial" panose="020B0604020202020204" pitchFamily="34" charset="0"/>
              <a:buChar char="•"/>
            </a:pPr>
            <a:r>
              <a:rPr lang="nl-NL" dirty="0" smtClean="0"/>
              <a:t>Wachtwoordbeleid  </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smtClean="0"/>
              <a:t>Beveiliging (waaronder </a:t>
            </a:r>
            <a:r>
              <a:rPr lang="nl-NL" dirty="0" err="1" smtClean="0"/>
              <a:t>logging</a:t>
            </a:r>
            <a:r>
              <a:rPr lang="nl-NL" dirty="0" smtClean="0"/>
              <a:t>) goed regelen: ISO 27001-normen</a:t>
            </a:r>
          </a:p>
          <a:p>
            <a:pPr marL="285750" indent="-285750">
              <a:buFont typeface="Arial" panose="020B0604020202020204" pitchFamily="34" charset="0"/>
              <a:buChar char="•"/>
            </a:pPr>
            <a:endParaRPr lang="nl-NL" dirty="0" smtClean="0"/>
          </a:p>
          <a:p>
            <a:pPr marL="285750" indent="-285750">
              <a:buFont typeface="Arial" panose="020B0604020202020204" pitchFamily="34" charset="0"/>
              <a:buChar char="•"/>
            </a:pPr>
            <a:r>
              <a:rPr lang="nl-NL" dirty="0" smtClean="0"/>
              <a:t>Handreiking bewaartermijnen (en vernietigen gegevens)</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smtClean="0"/>
              <a:t>Checklist </a:t>
            </a:r>
            <a:r>
              <a:rPr lang="nl-NL" dirty="0"/>
              <a:t>bewerkersovereenkomst </a:t>
            </a:r>
            <a:r>
              <a:rPr lang="nl-NL" dirty="0" smtClean="0"/>
              <a:t>(</a:t>
            </a:r>
            <a:r>
              <a:rPr lang="nl-NL" i="1" dirty="0" smtClean="0"/>
              <a:t>voor niet-convenantspartijen</a:t>
            </a:r>
            <a:r>
              <a:rPr lang="nl-NL" dirty="0" smtClean="0"/>
              <a:t>)</a:t>
            </a:r>
            <a:endParaRPr lang="nl-NL" dirty="0"/>
          </a:p>
          <a:p>
            <a:pPr marL="285750" indent="-285750">
              <a:buFont typeface="Arial" panose="020B0604020202020204" pitchFamily="34" charset="0"/>
              <a:buChar char="•"/>
            </a:pPr>
            <a:endParaRPr lang="nl-NL" dirty="0" smtClean="0"/>
          </a:p>
          <a:p>
            <a:pPr marL="285750" indent="-285750">
              <a:buFont typeface="Arial" panose="020B0604020202020204" pitchFamily="34" charset="0"/>
              <a:buChar char="•"/>
            </a:pPr>
            <a:r>
              <a:rPr lang="nl-NL" dirty="0" smtClean="0"/>
              <a:t>PIA (</a:t>
            </a:r>
            <a:r>
              <a:rPr lang="nl-NL" i="1" dirty="0" smtClean="0"/>
              <a:t>najaar 2017</a:t>
            </a:r>
            <a:r>
              <a:rPr lang="nl-NL" dirty="0" smtClean="0"/>
              <a:t>)</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smtClean="0"/>
              <a:t>FG: wat doet ‘ie en hoe regel je dat?  </a:t>
            </a:r>
          </a:p>
          <a:p>
            <a:pPr marL="285750" indent="-285750">
              <a:buFont typeface="Arial" panose="020B0604020202020204" pitchFamily="34" charset="0"/>
              <a:buChar char="•"/>
            </a:pPr>
            <a:endParaRPr lang="nl-NL" dirty="0"/>
          </a:p>
        </p:txBody>
      </p:sp>
      <p:sp>
        <p:nvSpPr>
          <p:cNvPr id="4" name="Tijdelijke aanduiding voor dianummer 3"/>
          <p:cNvSpPr>
            <a:spLocks noGrp="1"/>
          </p:cNvSpPr>
          <p:nvPr>
            <p:ph type="sldNum" sz="quarter" idx="11"/>
          </p:nvPr>
        </p:nvSpPr>
        <p:spPr/>
        <p:txBody>
          <a:bodyPr/>
          <a:lstStyle/>
          <a:p>
            <a:fld id="{0E924C9A-6C93-49AE-BFE5-6539B145F2C9}" type="slidenum">
              <a:rPr lang="nl-NL" smtClean="0"/>
              <a:pPr/>
              <a:t>38</a:t>
            </a:fld>
            <a:endParaRPr lang="nl-NL"/>
          </a:p>
        </p:txBody>
      </p:sp>
    </p:spTree>
    <p:extLst>
      <p:ext uri="{BB962C8B-B14F-4D97-AF65-F5344CB8AC3E}">
        <p14:creationId xmlns:p14="http://schemas.microsoft.com/office/powerpoint/2010/main" val="10926289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Afbeelding 2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93160" y="2522510"/>
            <a:ext cx="1481587" cy="1251380"/>
          </a:xfrm>
          <a:prstGeom prst="rect">
            <a:avLst/>
          </a:prstGeom>
        </p:spPr>
      </p:pic>
      <p:sp>
        <p:nvSpPr>
          <p:cNvPr id="2" name="Title 1"/>
          <p:cNvSpPr>
            <a:spLocks noGrp="1"/>
          </p:cNvSpPr>
          <p:nvPr>
            <p:ph type="title"/>
          </p:nvPr>
        </p:nvSpPr>
        <p:spPr>
          <a:xfrm>
            <a:off x="396000" y="1045600"/>
            <a:ext cx="8064000" cy="583200"/>
          </a:xfrm>
        </p:spPr>
        <p:txBody>
          <a:bodyPr/>
          <a:lstStyle/>
          <a:p>
            <a:r>
              <a:rPr lang="nl-NL" dirty="0" smtClean="0"/>
              <a:t>Dit lijkt wel allemaal erg simpel</a:t>
            </a:r>
            <a:r>
              <a:rPr lang="is-IS" dirty="0" smtClean="0"/>
              <a:t>…</a:t>
            </a:r>
            <a:endParaRPr lang="nl-NL" dirty="0"/>
          </a:p>
        </p:txBody>
      </p:sp>
      <p:sp>
        <p:nvSpPr>
          <p:cNvPr id="4" name="Slide Number Placeholder 3"/>
          <p:cNvSpPr>
            <a:spLocks noGrp="1"/>
          </p:cNvSpPr>
          <p:nvPr>
            <p:ph type="sldNum" sz="quarter" idx="11"/>
          </p:nvPr>
        </p:nvSpPr>
        <p:spPr/>
        <p:txBody>
          <a:bodyPr/>
          <a:lstStyle/>
          <a:p>
            <a:fld id="{0E924C9A-6C93-49AE-BFE5-6539B145F2C9}" type="slidenum">
              <a:rPr lang="nl-NL" smtClean="0"/>
              <a:pPr/>
              <a:t>39</a:t>
            </a:fld>
            <a:endParaRPr lang="nl-NL" dirty="0"/>
          </a:p>
        </p:txBody>
      </p:sp>
      <p:pic>
        <p:nvPicPr>
          <p:cNvPr id="6" name="Picture 4" descr="ompass dictionary - Public Domain Pictu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6606" y="1851778"/>
            <a:ext cx="1103608" cy="16541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lendar, Month, Year, Date, Datetim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19764" y="2573954"/>
            <a:ext cx="1874763" cy="15880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tps://upload.wikimedia.org/wikipedia/commons/4/4f/Sticky_notes_on_the_wall_of_the_Wikimedia_Foundation_"/>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38329" y="3677120"/>
            <a:ext cx="1114397" cy="7429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29578" y="2114101"/>
            <a:ext cx="2377298" cy="1782974"/>
          </a:xfrm>
          <a:prstGeom prst="rect">
            <a:avLst/>
          </a:prstGeom>
        </p:spPr>
      </p:pic>
      <p:sp>
        <p:nvSpPr>
          <p:cNvPr id="11" name="TextBox 10"/>
          <p:cNvSpPr txBox="1"/>
          <p:nvPr/>
        </p:nvSpPr>
        <p:spPr>
          <a:xfrm>
            <a:off x="514054" y="3582170"/>
            <a:ext cx="1748481" cy="584775"/>
          </a:xfrm>
          <a:prstGeom prst="rect">
            <a:avLst/>
          </a:prstGeom>
          <a:noFill/>
        </p:spPr>
        <p:txBody>
          <a:bodyPr wrap="square" rtlCol="0">
            <a:spAutoFit/>
          </a:bodyPr>
          <a:lstStyle/>
          <a:p>
            <a:r>
              <a:rPr lang="nl-NL" sz="1600" b="1" dirty="0" smtClean="0">
                <a:solidFill>
                  <a:schemeClr val="tx2"/>
                </a:solidFill>
              </a:rPr>
              <a:t>1. organiseren:</a:t>
            </a:r>
          </a:p>
          <a:p>
            <a:r>
              <a:rPr lang="nl-NL" sz="1600" dirty="0" smtClean="0">
                <a:solidFill>
                  <a:schemeClr val="tx2"/>
                </a:solidFill>
              </a:rPr>
              <a:t>IBP is belangrijk</a:t>
            </a:r>
            <a:endParaRPr lang="nl-NL" sz="1600" dirty="0">
              <a:solidFill>
                <a:schemeClr val="tx2"/>
              </a:solidFill>
            </a:endParaRPr>
          </a:p>
        </p:txBody>
      </p:sp>
      <p:sp>
        <p:nvSpPr>
          <p:cNvPr id="13" name="TextBox 12"/>
          <p:cNvSpPr txBox="1"/>
          <p:nvPr/>
        </p:nvSpPr>
        <p:spPr>
          <a:xfrm>
            <a:off x="2843808" y="4437111"/>
            <a:ext cx="3744416" cy="830997"/>
          </a:xfrm>
          <a:prstGeom prst="rect">
            <a:avLst/>
          </a:prstGeom>
          <a:noFill/>
        </p:spPr>
        <p:txBody>
          <a:bodyPr wrap="square" rtlCol="0">
            <a:spAutoFit/>
          </a:bodyPr>
          <a:lstStyle/>
          <a:p>
            <a:r>
              <a:rPr lang="nl-NL" sz="1600" b="1" dirty="0" smtClean="0">
                <a:solidFill>
                  <a:schemeClr val="tx2"/>
                </a:solidFill>
              </a:rPr>
              <a:t>2. realiseren:</a:t>
            </a:r>
          </a:p>
          <a:p>
            <a:r>
              <a:rPr lang="nl-NL" sz="1600" dirty="0" smtClean="0">
                <a:solidFill>
                  <a:schemeClr val="tx2"/>
                </a:solidFill>
              </a:rPr>
              <a:t>Zo pakken we het aan: stelselmatig</a:t>
            </a:r>
          </a:p>
          <a:p>
            <a:r>
              <a:rPr lang="nl-NL" sz="1600" dirty="0">
                <a:solidFill>
                  <a:schemeClr val="tx2"/>
                </a:solidFill>
              </a:rPr>
              <a:t>a</a:t>
            </a:r>
            <a:r>
              <a:rPr lang="nl-NL" sz="1600" dirty="0" smtClean="0">
                <a:solidFill>
                  <a:schemeClr val="tx2"/>
                </a:solidFill>
              </a:rPr>
              <a:t>an de slag en continu verbeteren</a:t>
            </a:r>
          </a:p>
        </p:txBody>
      </p:sp>
      <p:sp>
        <p:nvSpPr>
          <p:cNvPr id="14" name="TextBox 13"/>
          <p:cNvSpPr txBox="1"/>
          <p:nvPr/>
        </p:nvSpPr>
        <p:spPr>
          <a:xfrm>
            <a:off x="6379555" y="3950499"/>
            <a:ext cx="2278152" cy="584775"/>
          </a:xfrm>
          <a:prstGeom prst="rect">
            <a:avLst/>
          </a:prstGeom>
          <a:noFill/>
        </p:spPr>
        <p:txBody>
          <a:bodyPr wrap="square" rtlCol="0">
            <a:spAutoFit/>
          </a:bodyPr>
          <a:lstStyle/>
          <a:p>
            <a:r>
              <a:rPr lang="nl-NL" sz="1600" b="1" dirty="0" smtClean="0">
                <a:solidFill>
                  <a:schemeClr val="tx2"/>
                </a:solidFill>
              </a:rPr>
              <a:t>3. </a:t>
            </a:r>
            <a:r>
              <a:rPr lang="nl-NL" sz="1600" b="1" dirty="0" err="1" smtClean="0">
                <a:solidFill>
                  <a:schemeClr val="tx2"/>
                </a:solidFill>
              </a:rPr>
              <a:t>communceren</a:t>
            </a:r>
            <a:r>
              <a:rPr lang="nl-NL" sz="1600" b="1" dirty="0" smtClean="0">
                <a:solidFill>
                  <a:schemeClr val="tx2"/>
                </a:solidFill>
              </a:rPr>
              <a:t>:</a:t>
            </a:r>
          </a:p>
          <a:p>
            <a:r>
              <a:rPr lang="nl-NL" sz="1600" dirty="0" smtClean="0">
                <a:solidFill>
                  <a:schemeClr val="tx2"/>
                </a:solidFill>
              </a:rPr>
              <a:t>We hebben het erover</a:t>
            </a:r>
            <a:endParaRPr lang="nl-NL" sz="1600" dirty="0">
              <a:solidFill>
                <a:schemeClr val="tx2"/>
              </a:solidFill>
            </a:endParaRPr>
          </a:p>
        </p:txBody>
      </p:sp>
      <p:pic>
        <p:nvPicPr>
          <p:cNvPr id="12" name="Afbeelding 11"/>
          <p:cNvPicPr>
            <a:picLocks noChangeAspect="1"/>
          </p:cNvPicPr>
          <p:nvPr/>
        </p:nvPicPr>
        <p:blipFill>
          <a:blip r:embed="rId7"/>
          <a:stretch>
            <a:fillRect/>
          </a:stretch>
        </p:blipFill>
        <p:spPr>
          <a:xfrm>
            <a:off x="4352726" y="3697590"/>
            <a:ext cx="1031995" cy="928796"/>
          </a:xfrm>
          <a:prstGeom prst="rect">
            <a:avLst/>
          </a:prstGeom>
        </p:spPr>
      </p:pic>
    </p:spTree>
    <p:extLst>
      <p:ext uri="{BB962C8B-B14F-4D97-AF65-F5344CB8AC3E}">
        <p14:creationId xmlns:p14="http://schemas.microsoft.com/office/powerpoint/2010/main" val="611361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0E924C9A-6C93-49AE-BFE5-6539B145F2C9}" type="slidenum">
              <a:rPr lang="nl-NL" smtClean="0"/>
              <a:pPr/>
              <a:t>4</a:t>
            </a:fld>
            <a:endParaRPr lang="nl-NL"/>
          </a:p>
        </p:txBody>
      </p:sp>
      <p:pic>
        <p:nvPicPr>
          <p:cNvPr id="3076" name="Picture 4" descr="Gerelateerde afbeeld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1599" y="404664"/>
            <a:ext cx="4200401" cy="3479333"/>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75656" y="1268760"/>
            <a:ext cx="4679776" cy="3743820"/>
          </a:xfrm>
          <a:prstGeom prst="rect">
            <a:avLst/>
          </a:prstGeom>
        </p:spPr>
      </p:pic>
      <p:pic>
        <p:nvPicPr>
          <p:cNvPr id="3078" name="Picture 6" descr="Oma, Roodkapje, Partij, Kinderachtig, Karakt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43808" y="1413064"/>
            <a:ext cx="3877992" cy="494186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ookies, Chocolate Chip Cookies, Stapel Van Cookie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67375" y="2378809"/>
            <a:ext cx="3883781" cy="4155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94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67544" y="1556792"/>
            <a:ext cx="8280000" cy="2358937"/>
          </a:xfrm>
        </p:spPr>
        <p:txBody>
          <a:bodyPr/>
          <a:lstStyle/>
          <a:p>
            <a:r>
              <a:rPr lang="nl-NL" sz="3200" b="1" dirty="0" smtClean="0">
                <a:solidFill>
                  <a:schemeClr val="accent2"/>
                </a:solidFill>
              </a:rPr>
              <a:t>Maar dat is het ook!</a:t>
            </a:r>
            <a:r>
              <a:rPr lang="nl-NL" sz="3200" dirty="0" smtClean="0">
                <a:solidFill>
                  <a:schemeClr val="accent2"/>
                </a:solidFill>
              </a:rPr>
              <a:t> </a:t>
            </a:r>
          </a:p>
          <a:p>
            <a:endParaRPr lang="nl-NL" sz="3200" dirty="0">
              <a:solidFill>
                <a:schemeClr val="accent2"/>
              </a:solidFill>
            </a:endParaRPr>
          </a:p>
          <a:p>
            <a:r>
              <a:rPr lang="nl-NL" dirty="0" smtClean="0"/>
              <a:t>Want dit gebeurt er onder de motorkap:</a:t>
            </a:r>
            <a:endParaRPr lang="nl-NL" dirty="0"/>
          </a:p>
        </p:txBody>
      </p:sp>
      <p:sp>
        <p:nvSpPr>
          <p:cNvPr id="7" name="TextBox 14"/>
          <p:cNvSpPr txBox="1"/>
          <p:nvPr/>
        </p:nvSpPr>
        <p:spPr>
          <a:xfrm>
            <a:off x="1259632" y="3467955"/>
            <a:ext cx="1522765" cy="2123658"/>
          </a:xfrm>
          <a:prstGeom prst="rect">
            <a:avLst/>
          </a:prstGeom>
          <a:noFill/>
        </p:spPr>
        <p:txBody>
          <a:bodyPr wrap="square" rtlCol="0">
            <a:spAutoFit/>
          </a:bodyPr>
          <a:lstStyle/>
          <a:p>
            <a:r>
              <a:rPr lang="nl-NL" sz="1200" dirty="0" smtClean="0"/>
              <a:t>Maatregel </a:t>
            </a:r>
            <a:r>
              <a:rPr lang="nl-NL" sz="1200" dirty="0" smtClean="0">
                <a:solidFill>
                  <a:srgbClr val="00B050"/>
                </a:solidFill>
              </a:rPr>
              <a:t>✔</a:t>
            </a:r>
          </a:p>
          <a:p>
            <a:r>
              <a:rPr lang="nl-NL" sz="1200" dirty="0" smtClean="0"/>
              <a:t>Maatregel </a:t>
            </a:r>
            <a:r>
              <a:rPr lang="nl-NL" sz="1200" dirty="0" smtClean="0">
                <a:solidFill>
                  <a:srgbClr val="FF0000"/>
                </a:solidFill>
              </a:rPr>
              <a:t>✘</a:t>
            </a:r>
          </a:p>
          <a:p>
            <a:r>
              <a:rPr lang="nl-NL" sz="1200" dirty="0"/>
              <a:t>Maatregel </a:t>
            </a:r>
            <a:r>
              <a:rPr lang="nl-NL" sz="1200" dirty="0">
                <a:solidFill>
                  <a:srgbClr val="FF0000"/>
                </a:solidFill>
              </a:rPr>
              <a:t>✘</a:t>
            </a:r>
          </a:p>
          <a:p>
            <a:r>
              <a:rPr lang="nl-NL" sz="1200" dirty="0"/>
              <a:t>Maatregel </a:t>
            </a:r>
            <a:r>
              <a:rPr lang="nl-NL" sz="1200" dirty="0">
                <a:solidFill>
                  <a:srgbClr val="FF0000"/>
                </a:solidFill>
              </a:rPr>
              <a:t>✘</a:t>
            </a:r>
          </a:p>
          <a:p>
            <a:r>
              <a:rPr lang="nl-NL" sz="1200" dirty="0"/>
              <a:t>Maatregel </a:t>
            </a:r>
            <a:r>
              <a:rPr lang="nl-NL" sz="1200" dirty="0">
                <a:solidFill>
                  <a:srgbClr val="00B050"/>
                </a:solidFill>
              </a:rPr>
              <a:t>✔</a:t>
            </a:r>
          </a:p>
          <a:p>
            <a:r>
              <a:rPr lang="nl-NL" sz="1200" dirty="0" smtClean="0"/>
              <a:t>Maatregel </a:t>
            </a:r>
            <a:r>
              <a:rPr lang="nl-NL" sz="1200" dirty="0">
                <a:solidFill>
                  <a:srgbClr val="FF0000"/>
                </a:solidFill>
              </a:rPr>
              <a:t>✘</a:t>
            </a:r>
          </a:p>
          <a:p>
            <a:r>
              <a:rPr lang="nl-NL" sz="1200" dirty="0"/>
              <a:t>Maatregel </a:t>
            </a:r>
            <a:r>
              <a:rPr lang="nl-NL" sz="1200" dirty="0">
                <a:solidFill>
                  <a:srgbClr val="FF0000"/>
                </a:solidFill>
              </a:rPr>
              <a:t>✘</a:t>
            </a:r>
          </a:p>
          <a:p>
            <a:r>
              <a:rPr lang="nl-NL" sz="1200" dirty="0"/>
              <a:t>Maatregel </a:t>
            </a:r>
            <a:r>
              <a:rPr lang="nl-NL" sz="1200" dirty="0">
                <a:solidFill>
                  <a:srgbClr val="FF0000"/>
                </a:solidFill>
              </a:rPr>
              <a:t>✘</a:t>
            </a:r>
          </a:p>
          <a:p>
            <a:r>
              <a:rPr lang="nl-NL" sz="1200" dirty="0"/>
              <a:t>Maatregel </a:t>
            </a:r>
            <a:r>
              <a:rPr lang="nl-NL" sz="1200" dirty="0">
                <a:solidFill>
                  <a:srgbClr val="FF0000"/>
                </a:solidFill>
              </a:rPr>
              <a:t>✘</a:t>
            </a:r>
          </a:p>
          <a:p>
            <a:r>
              <a:rPr lang="nl-NL" sz="1200" dirty="0"/>
              <a:t>Maatregel </a:t>
            </a:r>
            <a:r>
              <a:rPr lang="nl-NL" sz="1200" dirty="0">
                <a:solidFill>
                  <a:srgbClr val="FF0000"/>
                </a:solidFill>
              </a:rPr>
              <a:t>✘</a:t>
            </a:r>
          </a:p>
          <a:p>
            <a:endParaRPr lang="nl-NL" sz="1200" dirty="0" smtClean="0">
              <a:solidFill>
                <a:srgbClr val="FF0000"/>
              </a:solidFill>
            </a:endParaRPr>
          </a:p>
        </p:txBody>
      </p:sp>
      <p:sp>
        <p:nvSpPr>
          <p:cNvPr id="8" name="TextBox 16"/>
          <p:cNvSpPr txBox="1"/>
          <p:nvPr/>
        </p:nvSpPr>
        <p:spPr>
          <a:xfrm>
            <a:off x="3491880" y="3467955"/>
            <a:ext cx="1522765" cy="2123658"/>
          </a:xfrm>
          <a:prstGeom prst="rect">
            <a:avLst/>
          </a:prstGeom>
          <a:noFill/>
        </p:spPr>
        <p:txBody>
          <a:bodyPr wrap="square" rtlCol="0">
            <a:spAutoFit/>
          </a:bodyPr>
          <a:lstStyle/>
          <a:p>
            <a:r>
              <a:rPr lang="nl-NL" sz="1200" dirty="0"/>
              <a:t>Maatregel </a:t>
            </a:r>
            <a:r>
              <a:rPr lang="nl-NL" sz="1200" dirty="0">
                <a:solidFill>
                  <a:srgbClr val="00B050"/>
                </a:solidFill>
              </a:rPr>
              <a:t>✔</a:t>
            </a:r>
          </a:p>
          <a:p>
            <a:r>
              <a:rPr lang="nl-NL" sz="1200" dirty="0"/>
              <a:t>Maatregel </a:t>
            </a:r>
            <a:r>
              <a:rPr lang="nl-NL" sz="1200" dirty="0">
                <a:solidFill>
                  <a:srgbClr val="00B050"/>
                </a:solidFill>
              </a:rPr>
              <a:t>✔</a:t>
            </a:r>
          </a:p>
          <a:p>
            <a:r>
              <a:rPr lang="nl-NL" sz="1200" dirty="0"/>
              <a:t>Maatregel </a:t>
            </a:r>
            <a:r>
              <a:rPr lang="nl-NL" sz="1200" dirty="0">
                <a:solidFill>
                  <a:srgbClr val="00B050"/>
                </a:solidFill>
              </a:rPr>
              <a:t>✔</a:t>
            </a:r>
          </a:p>
          <a:p>
            <a:r>
              <a:rPr lang="nl-NL" sz="1200" dirty="0" smtClean="0"/>
              <a:t>Maatregel </a:t>
            </a:r>
            <a:r>
              <a:rPr lang="nl-NL" sz="1200" dirty="0">
                <a:solidFill>
                  <a:srgbClr val="FF0000"/>
                </a:solidFill>
              </a:rPr>
              <a:t>✘</a:t>
            </a:r>
          </a:p>
          <a:p>
            <a:r>
              <a:rPr lang="nl-NL" sz="1200" dirty="0"/>
              <a:t>Maatregel </a:t>
            </a:r>
            <a:r>
              <a:rPr lang="nl-NL" sz="1200" dirty="0">
                <a:solidFill>
                  <a:srgbClr val="FF0000"/>
                </a:solidFill>
              </a:rPr>
              <a:t>✘</a:t>
            </a:r>
          </a:p>
          <a:p>
            <a:r>
              <a:rPr lang="nl-NL" sz="1200" dirty="0"/>
              <a:t>Maatregel </a:t>
            </a:r>
            <a:r>
              <a:rPr lang="nl-NL" sz="1200" dirty="0">
                <a:solidFill>
                  <a:srgbClr val="00B050"/>
                </a:solidFill>
              </a:rPr>
              <a:t>✔</a:t>
            </a:r>
          </a:p>
          <a:p>
            <a:r>
              <a:rPr lang="nl-NL" sz="1200" dirty="0" smtClean="0"/>
              <a:t>Maatregel </a:t>
            </a:r>
            <a:r>
              <a:rPr lang="nl-NL" sz="1200" dirty="0" smtClean="0">
                <a:solidFill>
                  <a:srgbClr val="FF0000"/>
                </a:solidFill>
              </a:rPr>
              <a:t>✘</a:t>
            </a:r>
            <a:endParaRPr lang="nl-NL" sz="1200" dirty="0">
              <a:solidFill>
                <a:srgbClr val="FF0000"/>
              </a:solidFill>
            </a:endParaRPr>
          </a:p>
          <a:p>
            <a:r>
              <a:rPr lang="nl-NL" sz="1200" dirty="0"/>
              <a:t>Maatregel </a:t>
            </a:r>
            <a:r>
              <a:rPr lang="nl-NL" sz="1200" dirty="0">
                <a:solidFill>
                  <a:srgbClr val="FF0000"/>
                </a:solidFill>
              </a:rPr>
              <a:t>✘</a:t>
            </a:r>
          </a:p>
          <a:p>
            <a:r>
              <a:rPr lang="nl-NL" sz="1200" dirty="0"/>
              <a:t>Maatregel </a:t>
            </a:r>
            <a:r>
              <a:rPr lang="nl-NL" sz="1200" dirty="0">
                <a:solidFill>
                  <a:srgbClr val="FF0000"/>
                </a:solidFill>
              </a:rPr>
              <a:t>✘</a:t>
            </a:r>
          </a:p>
          <a:p>
            <a:r>
              <a:rPr lang="nl-NL" sz="1200" dirty="0"/>
              <a:t>Maatregel </a:t>
            </a:r>
            <a:r>
              <a:rPr lang="nl-NL" sz="1200" dirty="0">
                <a:solidFill>
                  <a:srgbClr val="FF0000"/>
                </a:solidFill>
              </a:rPr>
              <a:t>✘</a:t>
            </a:r>
          </a:p>
          <a:p>
            <a:endParaRPr lang="nl-NL" sz="1200" dirty="0" smtClean="0">
              <a:solidFill>
                <a:srgbClr val="FF0000"/>
              </a:solidFill>
            </a:endParaRPr>
          </a:p>
        </p:txBody>
      </p:sp>
      <p:sp>
        <p:nvSpPr>
          <p:cNvPr id="9" name="TextBox 18"/>
          <p:cNvSpPr txBox="1"/>
          <p:nvPr/>
        </p:nvSpPr>
        <p:spPr>
          <a:xfrm>
            <a:off x="5505317" y="3480994"/>
            <a:ext cx="1073291" cy="1969770"/>
          </a:xfrm>
          <a:prstGeom prst="rect">
            <a:avLst/>
          </a:prstGeom>
          <a:noFill/>
        </p:spPr>
        <p:txBody>
          <a:bodyPr wrap="square" rtlCol="0">
            <a:spAutoFit/>
          </a:bodyPr>
          <a:lstStyle/>
          <a:p>
            <a:r>
              <a:rPr lang="nl-NL" sz="1000" dirty="0"/>
              <a:t>Maatregel </a:t>
            </a:r>
            <a:r>
              <a:rPr lang="nl-NL" sz="1000" dirty="0">
                <a:solidFill>
                  <a:srgbClr val="00B050"/>
                </a:solidFill>
              </a:rPr>
              <a:t>✔</a:t>
            </a:r>
          </a:p>
          <a:p>
            <a:r>
              <a:rPr lang="nl-NL" sz="1000" dirty="0"/>
              <a:t>Maatregel </a:t>
            </a:r>
            <a:r>
              <a:rPr lang="nl-NL" sz="1000" dirty="0">
                <a:solidFill>
                  <a:srgbClr val="00B050"/>
                </a:solidFill>
              </a:rPr>
              <a:t>✔</a:t>
            </a:r>
          </a:p>
          <a:p>
            <a:r>
              <a:rPr lang="nl-NL" sz="1000" dirty="0"/>
              <a:t>Maatregel </a:t>
            </a:r>
            <a:r>
              <a:rPr lang="nl-NL" sz="1000" dirty="0">
                <a:solidFill>
                  <a:srgbClr val="00B050"/>
                </a:solidFill>
              </a:rPr>
              <a:t>✔</a:t>
            </a:r>
          </a:p>
          <a:p>
            <a:r>
              <a:rPr lang="nl-NL" sz="1000" dirty="0" smtClean="0"/>
              <a:t>Maatregel </a:t>
            </a:r>
            <a:r>
              <a:rPr lang="nl-NL" sz="1000" dirty="0">
                <a:solidFill>
                  <a:srgbClr val="00B050"/>
                </a:solidFill>
              </a:rPr>
              <a:t>✔</a:t>
            </a:r>
            <a:endParaRPr lang="nl-NL" sz="1000" dirty="0">
              <a:solidFill>
                <a:srgbClr val="FF0000"/>
              </a:solidFill>
            </a:endParaRPr>
          </a:p>
          <a:p>
            <a:r>
              <a:rPr lang="nl-NL" sz="1000" dirty="0"/>
              <a:t>Maatregel </a:t>
            </a:r>
            <a:r>
              <a:rPr lang="nl-NL" sz="1000" dirty="0">
                <a:solidFill>
                  <a:srgbClr val="00B050"/>
                </a:solidFill>
              </a:rPr>
              <a:t>✔</a:t>
            </a:r>
            <a:endParaRPr lang="nl-NL" sz="1000" dirty="0">
              <a:solidFill>
                <a:srgbClr val="FF0000"/>
              </a:solidFill>
            </a:endParaRPr>
          </a:p>
          <a:p>
            <a:r>
              <a:rPr lang="nl-NL" sz="1000" dirty="0"/>
              <a:t>Maatregel </a:t>
            </a:r>
            <a:r>
              <a:rPr lang="nl-NL" sz="1000" dirty="0">
                <a:solidFill>
                  <a:srgbClr val="00B050"/>
                </a:solidFill>
              </a:rPr>
              <a:t>✔</a:t>
            </a:r>
          </a:p>
          <a:p>
            <a:r>
              <a:rPr lang="nl-NL" sz="1000" dirty="0" smtClean="0"/>
              <a:t>Maatregel </a:t>
            </a:r>
            <a:r>
              <a:rPr lang="nl-NL" sz="1000" dirty="0">
                <a:solidFill>
                  <a:srgbClr val="FF0000"/>
                </a:solidFill>
              </a:rPr>
              <a:t>✘</a:t>
            </a:r>
          </a:p>
          <a:p>
            <a:r>
              <a:rPr lang="nl-NL" sz="1000" dirty="0"/>
              <a:t>Maatregel </a:t>
            </a:r>
            <a:r>
              <a:rPr lang="nl-NL" sz="1000" dirty="0">
                <a:solidFill>
                  <a:srgbClr val="00B050"/>
                </a:solidFill>
              </a:rPr>
              <a:t>✔</a:t>
            </a:r>
          </a:p>
          <a:p>
            <a:r>
              <a:rPr lang="nl-NL" sz="1000" dirty="0"/>
              <a:t>Maatregel </a:t>
            </a:r>
            <a:r>
              <a:rPr lang="nl-NL" sz="1000" dirty="0">
                <a:solidFill>
                  <a:srgbClr val="00B050"/>
                </a:solidFill>
              </a:rPr>
              <a:t>✔</a:t>
            </a:r>
          </a:p>
          <a:p>
            <a:r>
              <a:rPr lang="nl-NL" sz="1000" dirty="0" smtClean="0"/>
              <a:t>Maatregel </a:t>
            </a:r>
            <a:r>
              <a:rPr lang="nl-NL" sz="1000" dirty="0" smtClean="0">
                <a:solidFill>
                  <a:srgbClr val="00B050"/>
                </a:solidFill>
              </a:rPr>
              <a:t>✔</a:t>
            </a:r>
            <a:endParaRPr lang="nl-NL" sz="1000" dirty="0">
              <a:solidFill>
                <a:srgbClr val="00B050"/>
              </a:solidFill>
            </a:endParaRPr>
          </a:p>
          <a:p>
            <a:r>
              <a:rPr lang="nl-NL" sz="1000" dirty="0" smtClean="0"/>
              <a:t>Maatregel </a:t>
            </a:r>
            <a:r>
              <a:rPr lang="nl-NL" sz="1000" dirty="0">
                <a:solidFill>
                  <a:srgbClr val="00B050"/>
                </a:solidFill>
              </a:rPr>
              <a:t>✔</a:t>
            </a:r>
          </a:p>
          <a:p>
            <a:endParaRPr lang="nl-NL" sz="1200" dirty="0" smtClean="0">
              <a:solidFill>
                <a:srgbClr val="FF0000"/>
              </a:solidFill>
            </a:endParaRPr>
          </a:p>
        </p:txBody>
      </p:sp>
      <p:sp>
        <p:nvSpPr>
          <p:cNvPr id="10" name="TextBox 20"/>
          <p:cNvSpPr txBox="1"/>
          <p:nvPr/>
        </p:nvSpPr>
        <p:spPr>
          <a:xfrm>
            <a:off x="6428858" y="3478825"/>
            <a:ext cx="1073291" cy="1969770"/>
          </a:xfrm>
          <a:prstGeom prst="rect">
            <a:avLst/>
          </a:prstGeom>
          <a:noFill/>
        </p:spPr>
        <p:txBody>
          <a:bodyPr wrap="square" rtlCol="0">
            <a:spAutoFit/>
          </a:bodyPr>
          <a:lstStyle/>
          <a:p>
            <a:r>
              <a:rPr lang="nl-NL" sz="1000" dirty="0"/>
              <a:t>Maatregel </a:t>
            </a:r>
            <a:r>
              <a:rPr lang="nl-NL" sz="1000" dirty="0">
                <a:solidFill>
                  <a:srgbClr val="00B050"/>
                </a:solidFill>
              </a:rPr>
              <a:t>✔</a:t>
            </a:r>
          </a:p>
          <a:p>
            <a:r>
              <a:rPr lang="nl-NL" sz="1000" dirty="0"/>
              <a:t>Maatregel </a:t>
            </a:r>
            <a:r>
              <a:rPr lang="nl-NL" sz="1000" dirty="0">
                <a:solidFill>
                  <a:srgbClr val="FF0000"/>
                </a:solidFill>
              </a:rPr>
              <a:t>✘</a:t>
            </a:r>
          </a:p>
          <a:p>
            <a:r>
              <a:rPr lang="nl-NL" sz="1000" dirty="0" smtClean="0"/>
              <a:t>Maatregel </a:t>
            </a:r>
            <a:r>
              <a:rPr lang="nl-NL" sz="1000" dirty="0">
                <a:solidFill>
                  <a:srgbClr val="00B050"/>
                </a:solidFill>
              </a:rPr>
              <a:t>✔</a:t>
            </a:r>
          </a:p>
          <a:p>
            <a:r>
              <a:rPr lang="nl-NL" sz="1000" dirty="0" smtClean="0"/>
              <a:t>Maatregel </a:t>
            </a:r>
            <a:r>
              <a:rPr lang="nl-NL" sz="1000" dirty="0">
                <a:solidFill>
                  <a:srgbClr val="00B050"/>
                </a:solidFill>
              </a:rPr>
              <a:t>✔</a:t>
            </a:r>
            <a:endParaRPr lang="nl-NL" sz="1000" dirty="0">
              <a:solidFill>
                <a:srgbClr val="FF0000"/>
              </a:solidFill>
            </a:endParaRPr>
          </a:p>
          <a:p>
            <a:r>
              <a:rPr lang="nl-NL" sz="1000" dirty="0"/>
              <a:t>Maatregel </a:t>
            </a:r>
            <a:r>
              <a:rPr lang="nl-NL" sz="1000" dirty="0">
                <a:solidFill>
                  <a:srgbClr val="00B050"/>
                </a:solidFill>
              </a:rPr>
              <a:t>✔</a:t>
            </a:r>
            <a:endParaRPr lang="nl-NL" sz="1000" dirty="0">
              <a:solidFill>
                <a:srgbClr val="FF0000"/>
              </a:solidFill>
            </a:endParaRPr>
          </a:p>
          <a:p>
            <a:r>
              <a:rPr lang="nl-NL" sz="1000" dirty="0"/>
              <a:t>Maatregel </a:t>
            </a:r>
            <a:r>
              <a:rPr lang="nl-NL" sz="1000" dirty="0">
                <a:solidFill>
                  <a:srgbClr val="00B050"/>
                </a:solidFill>
              </a:rPr>
              <a:t>✔</a:t>
            </a:r>
          </a:p>
          <a:p>
            <a:r>
              <a:rPr lang="nl-NL" sz="1000" dirty="0" smtClean="0"/>
              <a:t>Maatregel </a:t>
            </a:r>
            <a:r>
              <a:rPr lang="nl-NL" sz="1000" dirty="0">
                <a:solidFill>
                  <a:srgbClr val="FF0000"/>
                </a:solidFill>
              </a:rPr>
              <a:t>✘</a:t>
            </a:r>
          </a:p>
          <a:p>
            <a:r>
              <a:rPr lang="nl-NL" sz="1000" dirty="0"/>
              <a:t>Maatregel </a:t>
            </a:r>
            <a:r>
              <a:rPr lang="nl-NL" sz="1000" dirty="0">
                <a:solidFill>
                  <a:srgbClr val="00B050"/>
                </a:solidFill>
              </a:rPr>
              <a:t>✔</a:t>
            </a:r>
          </a:p>
          <a:p>
            <a:r>
              <a:rPr lang="nl-NL" sz="1000" dirty="0"/>
              <a:t>Maatregel </a:t>
            </a:r>
            <a:r>
              <a:rPr lang="nl-NL" sz="1000" dirty="0">
                <a:solidFill>
                  <a:srgbClr val="FF0000"/>
                </a:solidFill>
              </a:rPr>
              <a:t>✘</a:t>
            </a:r>
          </a:p>
          <a:p>
            <a:r>
              <a:rPr lang="nl-NL" sz="1000" dirty="0" smtClean="0"/>
              <a:t>Maatregel </a:t>
            </a:r>
            <a:r>
              <a:rPr lang="nl-NL" sz="1000" dirty="0">
                <a:solidFill>
                  <a:srgbClr val="00B050"/>
                </a:solidFill>
              </a:rPr>
              <a:t>✔</a:t>
            </a:r>
          </a:p>
          <a:p>
            <a:r>
              <a:rPr lang="nl-NL" sz="1000" dirty="0" smtClean="0"/>
              <a:t>Maatregel </a:t>
            </a:r>
            <a:r>
              <a:rPr lang="nl-NL" sz="1000" dirty="0">
                <a:solidFill>
                  <a:srgbClr val="00B050"/>
                </a:solidFill>
              </a:rPr>
              <a:t>✔</a:t>
            </a:r>
          </a:p>
          <a:p>
            <a:endParaRPr lang="nl-NL" sz="1200" dirty="0" smtClean="0">
              <a:solidFill>
                <a:srgbClr val="FF0000"/>
              </a:solidFill>
            </a:endParaRPr>
          </a:p>
        </p:txBody>
      </p:sp>
      <p:sp>
        <p:nvSpPr>
          <p:cNvPr id="11" name="TextBox 15"/>
          <p:cNvSpPr txBox="1"/>
          <p:nvPr/>
        </p:nvSpPr>
        <p:spPr>
          <a:xfrm>
            <a:off x="1475656" y="3068960"/>
            <a:ext cx="697627" cy="369332"/>
          </a:xfrm>
          <a:prstGeom prst="rect">
            <a:avLst/>
          </a:prstGeom>
          <a:noFill/>
        </p:spPr>
        <p:txBody>
          <a:bodyPr wrap="none" rtlCol="0">
            <a:spAutoFit/>
          </a:bodyPr>
          <a:lstStyle/>
          <a:p>
            <a:r>
              <a:rPr lang="nl-NL" dirty="0" smtClean="0"/>
              <a:t>2017</a:t>
            </a:r>
            <a:endParaRPr lang="nl-NL" dirty="0"/>
          </a:p>
        </p:txBody>
      </p:sp>
      <p:sp>
        <p:nvSpPr>
          <p:cNvPr id="12" name="TextBox 17"/>
          <p:cNvSpPr txBox="1"/>
          <p:nvPr/>
        </p:nvSpPr>
        <p:spPr>
          <a:xfrm>
            <a:off x="3707904" y="3068960"/>
            <a:ext cx="697627" cy="369332"/>
          </a:xfrm>
          <a:prstGeom prst="rect">
            <a:avLst/>
          </a:prstGeom>
          <a:noFill/>
        </p:spPr>
        <p:txBody>
          <a:bodyPr wrap="none" rtlCol="0">
            <a:spAutoFit/>
          </a:bodyPr>
          <a:lstStyle/>
          <a:p>
            <a:r>
              <a:rPr lang="nl-NL" dirty="0" smtClean="0"/>
              <a:t>2018</a:t>
            </a:r>
            <a:endParaRPr lang="nl-NL" dirty="0"/>
          </a:p>
        </p:txBody>
      </p:sp>
      <p:sp>
        <p:nvSpPr>
          <p:cNvPr id="13" name="TextBox 19"/>
          <p:cNvSpPr txBox="1"/>
          <p:nvPr/>
        </p:nvSpPr>
        <p:spPr>
          <a:xfrm>
            <a:off x="6107141" y="3081999"/>
            <a:ext cx="697627" cy="369332"/>
          </a:xfrm>
          <a:prstGeom prst="rect">
            <a:avLst/>
          </a:prstGeom>
          <a:noFill/>
        </p:spPr>
        <p:txBody>
          <a:bodyPr wrap="none" rtlCol="0">
            <a:spAutoFit/>
          </a:bodyPr>
          <a:lstStyle/>
          <a:p>
            <a:r>
              <a:rPr lang="nl-NL" dirty="0" smtClean="0"/>
              <a:t>2019</a:t>
            </a:r>
            <a:endParaRPr lang="nl-NL" dirty="0"/>
          </a:p>
        </p:txBody>
      </p:sp>
      <p:pic>
        <p:nvPicPr>
          <p:cNvPr id="14" name="Afbeelding 13"/>
          <p:cNvPicPr>
            <a:picLocks noChangeAspect="1"/>
          </p:cNvPicPr>
          <p:nvPr/>
        </p:nvPicPr>
        <p:blipFill>
          <a:blip r:embed="rId2"/>
          <a:stretch>
            <a:fillRect/>
          </a:stretch>
        </p:blipFill>
        <p:spPr>
          <a:xfrm rot="562156">
            <a:off x="6228184" y="963471"/>
            <a:ext cx="2002801" cy="1960637"/>
          </a:xfrm>
          <a:prstGeom prst="rect">
            <a:avLst/>
          </a:prstGeom>
        </p:spPr>
      </p:pic>
    </p:spTree>
    <p:extLst>
      <p:ext uri="{BB962C8B-B14F-4D97-AF65-F5344CB8AC3E}">
        <p14:creationId xmlns:p14="http://schemas.microsoft.com/office/powerpoint/2010/main" val="3702527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0E924C9A-6C93-49AE-BFE5-6539B145F2C9}" type="slidenum">
              <a:rPr lang="nl-NL" smtClean="0"/>
              <a:pPr/>
              <a:t>41</a:t>
            </a:fld>
            <a:endParaRPr lang="nl-NL"/>
          </a:p>
        </p:txBody>
      </p:sp>
      <p:pic>
        <p:nvPicPr>
          <p:cNvPr id="4098" name="Picture 2" descr="https://www.kennisnet.nl/fileadmin/kennisnet/corporate/algemeen/ict-onderwijs_infographic.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980728"/>
            <a:ext cx="8715887" cy="4970780"/>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52120" y="5982596"/>
            <a:ext cx="1608193" cy="643277"/>
          </a:xfrm>
          <a:prstGeom prst="rect">
            <a:avLst/>
          </a:prstGeom>
        </p:spPr>
      </p:pic>
      <p:pic>
        <p:nvPicPr>
          <p:cNvPr id="7" name="Afbeelding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79090" y="6074307"/>
            <a:ext cx="1432884" cy="459856"/>
          </a:xfrm>
          <a:prstGeom prst="rect">
            <a:avLst/>
          </a:prstGeom>
        </p:spPr>
      </p:pic>
    </p:spTree>
    <p:extLst>
      <p:ext uri="{BB962C8B-B14F-4D97-AF65-F5344CB8AC3E}">
        <p14:creationId xmlns:p14="http://schemas.microsoft.com/office/powerpoint/2010/main" val="27450335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nl-NL" dirty="0" smtClean="0"/>
              <a:t>Bedankt voor uw aandacht!</a:t>
            </a:r>
            <a:endParaRPr lang="nl-NL" dirty="0"/>
          </a:p>
        </p:txBody>
      </p:sp>
      <p:sp>
        <p:nvSpPr>
          <p:cNvPr id="11" name="Text Placeholder 10"/>
          <p:cNvSpPr>
            <a:spLocks noGrp="1"/>
          </p:cNvSpPr>
          <p:nvPr>
            <p:ph type="body" sz="quarter" idx="11"/>
          </p:nvPr>
        </p:nvSpPr>
        <p:spPr>
          <a:xfrm>
            <a:off x="1044000" y="2409262"/>
            <a:ext cx="7920488" cy="1523794"/>
          </a:xfrm>
        </p:spPr>
        <p:txBody>
          <a:bodyPr/>
          <a:lstStyle/>
          <a:p>
            <a:pPr>
              <a:tabLst>
                <a:tab pos="2154238" algn="l"/>
              </a:tabLst>
            </a:pPr>
            <a:r>
              <a:rPr lang="en-US" dirty="0" smtClean="0"/>
              <a:t>Job Vos (</a:t>
            </a:r>
            <a:r>
              <a:rPr lang="en-US" dirty="0" err="1" smtClean="0"/>
              <a:t>adviseur</a:t>
            </a:r>
            <a:r>
              <a:rPr lang="en-US" dirty="0" smtClean="0"/>
              <a:t> privacy)	</a:t>
            </a:r>
          </a:p>
          <a:p>
            <a:pPr>
              <a:tabLst>
                <a:tab pos="2154238" algn="l"/>
              </a:tabLst>
            </a:pPr>
            <a:r>
              <a:rPr lang="en-US" sz="1600" b="0" dirty="0" err="1" smtClean="0"/>
              <a:t>LinkedIN</a:t>
            </a:r>
            <a:r>
              <a:rPr lang="en-US" sz="1600" b="0" dirty="0" smtClean="0"/>
              <a:t>  </a:t>
            </a:r>
            <a:r>
              <a:rPr lang="en-US" sz="1600" b="0" dirty="0" err="1" smtClean="0"/>
              <a:t>jobavos</a:t>
            </a:r>
            <a:endParaRPr lang="en-US" sz="1600" b="0" dirty="0" smtClean="0"/>
          </a:p>
          <a:p>
            <a:pPr>
              <a:tabLst>
                <a:tab pos="2154238" algn="l"/>
              </a:tabLst>
            </a:pPr>
            <a:r>
              <a:rPr lang="en-US" sz="1600" b="0" dirty="0" smtClean="0"/>
              <a:t>Twitter     @</a:t>
            </a:r>
            <a:r>
              <a:rPr lang="en-US" sz="1600" b="0" dirty="0" err="1" smtClean="0"/>
              <a:t>jobavos</a:t>
            </a:r>
            <a:endParaRPr lang="nl-NL" sz="1600" b="0" dirty="0" smtClean="0"/>
          </a:p>
          <a:p>
            <a:pPr>
              <a:tabLst>
                <a:tab pos="2154238" algn="l"/>
              </a:tabLst>
            </a:pPr>
            <a:r>
              <a:rPr lang="nl-NL" sz="1600" dirty="0" smtClean="0"/>
              <a:t>			</a:t>
            </a:r>
            <a:endParaRPr lang="nl-NL" sz="2000" dirty="0" smtClean="0"/>
          </a:p>
          <a:p>
            <a:endParaRPr lang="nl-NL" dirty="0"/>
          </a:p>
          <a:p>
            <a:pPr algn="ctr"/>
            <a:r>
              <a:rPr lang="nl-NL" sz="2000" dirty="0" smtClean="0"/>
              <a:t>Vragen over IBP? Mail naar de helpdesk IBP: </a:t>
            </a:r>
            <a:r>
              <a:rPr lang="nl-NL" sz="2100" dirty="0" smtClean="0"/>
              <a:t>ibp@kennisnet.nl </a:t>
            </a:r>
            <a:endParaRPr lang="nl-NL" sz="2100" dirty="0"/>
          </a:p>
        </p:txBody>
      </p:sp>
      <p:sp>
        <p:nvSpPr>
          <p:cNvPr id="10" name="Text Placeholder 9"/>
          <p:cNvSpPr>
            <a:spLocks noGrp="1"/>
          </p:cNvSpPr>
          <p:nvPr>
            <p:ph type="body" sz="half" idx="2"/>
          </p:nvPr>
        </p:nvSpPr>
        <p:spPr/>
        <p:txBody>
          <a:bodyPr/>
          <a:lstStyle/>
          <a:p>
            <a:r>
              <a:rPr lang="en-US" dirty="0" smtClean="0">
                <a:solidFill>
                  <a:schemeClr val="bg2">
                    <a:lumMod val="75000"/>
                  </a:schemeClr>
                </a:solidFill>
              </a:rPr>
              <a:t>www.poraad.nl	                www.voraad.nl              www.kennisnet.nl</a:t>
            </a:r>
            <a:endParaRPr lang="nl-NL" dirty="0">
              <a:solidFill>
                <a:schemeClr val="bg2">
                  <a:lumMod val="75000"/>
                </a:schemeClr>
              </a:solidFill>
            </a:endParaRPr>
          </a:p>
        </p:txBody>
      </p:sp>
    </p:spTree>
    <p:extLst>
      <p:ext uri="{BB962C8B-B14F-4D97-AF65-F5344CB8AC3E}">
        <p14:creationId xmlns:p14="http://schemas.microsoft.com/office/powerpoint/2010/main" val="456839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algn="ctr"/>
            <a:r>
              <a:rPr lang="nl-NL" b="1" dirty="0">
                <a:solidFill>
                  <a:schemeClr val="accent2"/>
                </a:solidFill>
              </a:rPr>
              <a:t>Facebook </a:t>
            </a:r>
            <a:r>
              <a:rPr lang="nl-NL" b="1" dirty="0" smtClean="0">
                <a:solidFill>
                  <a:schemeClr val="accent2"/>
                </a:solidFill>
              </a:rPr>
              <a:t>hield bij dat Roodkapje bij oma op bezoek ging </a:t>
            </a:r>
          </a:p>
          <a:p>
            <a:pPr algn="ctr"/>
            <a:endParaRPr lang="nl-NL" b="1" dirty="0" smtClean="0">
              <a:solidFill>
                <a:schemeClr val="accent2"/>
              </a:solidFill>
            </a:endParaRPr>
          </a:p>
          <a:p>
            <a:pPr algn="ctr"/>
            <a:endParaRPr lang="nl-NL" b="1" dirty="0">
              <a:solidFill>
                <a:schemeClr val="accent2"/>
              </a:solidFill>
            </a:endParaRPr>
          </a:p>
          <a:p>
            <a:pPr algn="ctr"/>
            <a:r>
              <a:rPr lang="nl-NL" b="1" dirty="0" smtClean="0">
                <a:solidFill>
                  <a:schemeClr val="accent2"/>
                </a:solidFill>
              </a:rPr>
              <a:t>Apple </a:t>
            </a:r>
            <a:r>
              <a:rPr lang="nl-NL" b="1" dirty="0">
                <a:solidFill>
                  <a:schemeClr val="accent2"/>
                </a:solidFill>
              </a:rPr>
              <a:t>hield bij hoe </a:t>
            </a:r>
            <a:r>
              <a:rPr lang="nl-NL" b="1" dirty="0" smtClean="0">
                <a:solidFill>
                  <a:schemeClr val="accent2"/>
                </a:solidFill>
              </a:rPr>
              <a:t>lang Roodkapje er bleef</a:t>
            </a:r>
          </a:p>
          <a:p>
            <a:pPr algn="ctr"/>
            <a:endParaRPr lang="nl-NL" dirty="0" smtClean="0">
              <a:solidFill>
                <a:schemeClr val="accent2"/>
              </a:solidFill>
            </a:endParaRPr>
          </a:p>
          <a:p>
            <a:pPr algn="ctr"/>
            <a:r>
              <a:rPr lang="nl-NL" dirty="0">
                <a:solidFill>
                  <a:schemeClr val="accent2"/>
                </a:solidFill>
              </a:rPr>
              <a:t/>
            </a:r>
            <a:br>
              <a:rPr lang="nl-NL" dirty="0">
                <a:solidFill>
                  <a:schemeClr val="accent2"/>
                </a:solidFill>
              </a:rPr>
            </a:br>
            <a:r>
              <a:rPr lang="nl-NL" b="1" dirty="0">
                <a:solidFill>
                  <a:schemeClr val="accent2"/>
                </a:solidFill>
              </a:rPr>
              <a:t>Samsung hoorde </a:t>
            </a:r>
            <a:r>
              <a:rPr lang="nl-NL" b="1" dirty="0" smtClean="0">
                <a:solidFill>
                  <a:schemeClr val="accent2"/>
                </a:solidFill>
              </a:rPr>
              <a:t>precies wat oma zei </a:t>
            </a:r>
          </a:p>
          <a:p>
            <a:pPr algn="ctr"/>
            <a:endParaRPr lang="nl-NL" dirty="0" smtClean="0">
              <a:solidFill>
                <a:schemeClr val="accent2"/>
              </a:solidFill>
            </a:endParaRPr>
          </a:p>
          <a:p>
            <a:pPr algn="ctr"/>
            <a:r>
              <a:rPr lang="nl-NL" dirty="0">
                <a:solidFill>
                  <a:schemeClr val="accent2"/>
                </a:solidFill>
              </a:rPr>
              <a:t/>
            </a:r>
            <a:br>
              <a:rPr lang="nl-NL" dirty="0">
                <a:solidFill>
                  <a:schemeClr val="accent2"/>
                </a:solidFill>
              </a:rPr>
            </a:br>
            <a:r>
              <a:rPr lang="nl-NL" b="1" dirty="0">
                <a:solidFill>
                  <a:schemeClr val="accent2"/>
                </a:solidFill>
              </a:rPr>
              <a:t>En Google wist al </a:t>
            </a:r>
            <a:r>
              <a:rPr lang="nl-NL" b="1" dirty="0" smtClean="0">
                <a:solidFill>
                  <a:schemeClr val="accent2"/>
                </a:solidFill>
              </a:rPr>
              <a:t>lang dat Roodkapje van plan was op bezoek te gaan…  </a:t>
            </a:r>
            <a:endParaRPr lang="nl-NL" b="1" dirty="0">
              <a:solidFill>
                <a:schemeClr val="accent2"/>
              </a:solidFill>
            </a:endParaRPr>
          </a:p>
          <a:p>
            <a:pPr algn="ctr"/>
            <a:endParaRPr lang="nl-NL" dirty="0"/>
          </a:p>
        </p:txBody>
      </p:sp>
      <p:sp>
        <p:nvSpPr>
          <p:cNvPr id="4" name="Tijdelijke aanduiding voor dianummer 3"/>
          <p:cNvSpPr>
            <a:spLocks noGrp="1"/>
          </p:cNvSpPr>
          <p:nvPr>
            <p:ph type="sldNum" sz="quarter" idx="11"/>
          </p:nvPr>
        </p:nvSpPr>
        <p:spPr/>
        <p:txBody>
          <a:bodyPr/>
          <a:lstStyle/>
          <a:p>
            <a:fld id="{0E924C9A-6C93-49AE-BFE5-6539B145F2C9}" type="slidenum">
              <a:rPr lang="nl-NL" smtClean="0"/>
              <a:pPr/>
              <a:t>5</a:t>
            </a:fld>
            <a:endParaRPr lang="nl-NL"/>
          </a:p>
        </p:txBody>
      </p:sp>
      <p:pic>
        <p:nvPicPr>
          <p:cNvPr id="6" name="Picture 2" descr="https://upload.wikimedia.org/wikipedia/commons/4/48/Wolf_%28PSF%29.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0" y="1129574"/>
            <a:ext cx="8172440" cy="5265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Aandacht voor privacy in het onderwijs </a:t>
            </a:r>
            <a:endParaRPr lang="nl-NL" dirty="0"/>
          </a:p>
        </p:txBody>
      </p:sp>
      <p:sp>
        <p:nvSpPr>
          <p:cNvPr id="3" name="Tijdelijke aanduiding voor inhoud 2"/>
          <p:cNvSpPr>
            <a:spLocks noGrp="1"/>
          </p:cNvSpPr>
          <p:nvPr>
            <p:ph idx="1"/>
          </p:nvPr>
        </p:nvSpPr>
        <p:spPr>
          <a:xfrm>
            <a:off x="720000" y="1952469"/>
            <a:ext cx="8064000" cy="4351766"/>
          </a:xfrm>
        </p:spPr>
        <p:txBody>
          <a:bodyPr/>
          <a:lstStyle/>
          <a:p>
            <a:r>
              <a:rPr lang="nl-NL" b="1" dirty="0"/>
              <a:t>Aandacht voor privacy niet nieuw</a:t>
            </a:r>
          </a:p>
          <a:p>
            <a:r>
              <a:rPr lang="nl-NL" dirty="0"/>
              <a:t>1989: Wet persoonsregistratie (WPR)</a:t>
            </a:r>
          </a:p>
          <a:p>
            <a:r>
              <a:rPr lang="nl-NL" dirty="0"/>
              <a:t>2001: Wet bescherming persoonsgegevens (WBP)</a:t>
            </a:r>
          </a:p>
          <a:p>
            <a:r>
              <a:rPr lang="nl-NL" dirty="0"/>
              <a:t>2018: Algemene Verordening Gegevensbescherming (AVG)</a:t>
            </a:r>
          </a:p>
          <a:p>
            <a:endParaRPr lang="nl-NL" dirty="0" smtClean="0"/>
          </a:p>
          <a:p>
            <a:r>
              <a:rPr lang="nl-NL" b="1" dirty="0" smtClean="0"/>
              <a:t>PO-Raad, VO-raad en Kennisnet</a:t>
            </a:r>
          </a:p>
          <a:p>
            <a:r>
              <a:rPr lang="nl-NL" dirty="0" smtClean="0"/>
              <a:t>2013: 	</a:t>
            </a:r>
            <a:r>
              <a:rPr lang="nl-NL" dirty="0" err="1" smtClean="0"/>
              <a:t>PvE</a:t>
            </a:r>
            <a:r>
              <a:rPr lang="nl-NL" dirty="0" smtClean="0"/>
              <a:t> </a:t>
            </a:r>
            <a:r>
              <a:rPr lang="nl-NL" dirty="0"/>
              <a:t>uitgangspunt voor vormgeving regierol namens sector </a:t>
            </a:r>
          </a:p>
          <a:p>
            <a:r>
              <a:rPr lang="nl-NL" dirty="0"/>
              <a:t>2014: </a:t>
            </a:r>
            <a:r>
              <a:rPr lang="nl-NL" dirty="0" smtClean="0"/>
              <a:t>	incidenten </a:t>
            </a:r>
            <a:r>
              <a:rPr lang="nl-NL" dirty="0"/>
              <a:t>rondom privacy; </a:t>
            </a:r>
            <a:r>
              <a:rPr lang="nl-NL" dirty="0" err="1"/>
              <a:t>privacyconvenant</a:t>
            </a:r>
            <a:endParaRPr lang="nl-NL" dirty="0"/>
          </a:p>
          <a:p>
            <a:r>
              <a:rPr lang="nl-NL" dirty="0"/>
              <a:t>2015: </a:t>
            </a:r>
            <a:r>
              <a:rPr lang="nl-NL" dirty="0" smtClean="0"/>
              <a:t>	</a:t>
            </a:r>
            <a:r>
              <a:rPr lang="nl-NL" dirty="0" err="1" smtClean="0"/>
              <a:t>privacyconvenant</a:t>
            </a:r>
            <a:r>
              <a:rPr lang="nl-NL" dirty="0" smtClean="0"/>
              <a:t> </a:t>
            </a:r>
            <a:r>
              <a:rPr lang="nl-NL" dirty="0"/>
              <a:t>1.0 (leermiddelen)</a:t>
            </a:r>
          </a:p>
          <a:p>
            <a:r>
              <a:rPr lang="nl-NL" dirty="0"/>
              <a:t>2016: </a:t>
            </a:r>
            <a:r>
              <a:rPr lang="nl-NL" dirty="0" smtClean="0"/>
              <a:t>	</a:t>
            </a:r>
            <a:r>
              <a:rPr lang="nl-NL" dirty="0" err="1" smtClean="0"/>
              <a:t>privacyconvenant</a:t>
            </a:r>
            <a:r>
              <a:rPr lang="nl-NL" dirty="0" smtClean="0"/>
              <a:t> </a:t>
            </a:r>
            <a:r>
              <a:rPr lang="nl-NL" dirty="0"/>
              <a:t>2.0 (</a:t>
            </a:r>
            <a:r>
              <a:rPr lang="nl-NL" dirty="0" err="1"/>
              <a:t>leermiddelen+LAS</a:t>
            </a:r>
            <a:r>
              <a:rPr lang="nl-NL" dirty="0"/>
              <a:t>/LVS) </a:t>
            </a:r>
            <a:br>
              <a:rPr lang="nl-NL" dirty="0"/>
            </a:br>
            <a:r>
              <a:rPr lang="nl-NL" dirty="0" smtClean="0"/>
              <a:t>	Aanpak </a:t>
            </a:r>
            <a:r>
              <a:rPr lang="nl-NL" dirty="0"/>
              <a:t>IBP (stappenplan om IBP te regelen) </a:t>
            </a:r>
          </a:p>
          <a:p>
            <a:r>
              <a:rPr lang="nl-NL" dirty="0"/>
              <a:t>2017: </a:t>
            </a:r>
            <a:r>
              <a:rPr lang="nl-NL" dirty="0" smtClean="0"/>
              <a:t>	</a:t>
            </a:r>
            <a:r>
              <a:rPr lang="nl-NL" dirty="0" err="1" smtClean="0"/>
              <a:t>Privacyconvenant</a:t>
            </a:r>
            <a:r>
              <a:rPr lang="nl-NL" dirty="0" smtClean="0"/>
              <a:t> </a:t>
            </a:r>
            <a:r>
              <a:rPr lang="nl-NL" dirty="0"/>
              <a:t>3.0 (aanpassing aan AVG) </a:t>
            </a:r>
            <a:r>
              <a:rPr lang="nl-NL" dirty="0" smtClean="0"/>
              <a:t>met </a:t>
            </a:r>
          </a:p>
          <a:p>
            <a:r>
              <a:rPr lang="nl-NL" dirty="0"/>
              <a:t>	</a:t>
            </a:r>
            <a:r>
              <a:rPr lang="nl-NL" dirty="0" smtClean="0"/>
              <a:t>certificeringsschema met beveiligingseisen </a:t>
            </a:r>
            <a:r>
              <a:rPr lang="nl-NL" dirty="0"/>
              <a:t>voor leveranciers</a:t>
            </a:r>
          </a:p>
          <a:p>
            <a:endParaRPr lang="nl-NL" dirty="0" smtClean="0"/>
          </a:p>
          <a:p>
            <a:r>
              <a:rPr lang="nl-NL" dirty="0" smtClean="0"/>
              <a:t>Maar: </a:t>
            </a:r>
            <a:r>
              <a:rPr lang="nl-NL" b="1" dirty="0"/>
              <a:t>schoolbestuur </a:t>
            </a:r>
            <a:r>
              <a:rPr lang="nl-NL" dirty="0"/>
              <a:t>blijft aan zet bij het </a:t>
            </a:r>
            <a:r>
              <a:rPr lang="nl-NL" dirty="0" smtClean="0"/>
              <a:t>regelen van IBP</a:t>
            </a:r>
            <a:endParaRPr lang="nl-NL" dirty="0"/>
          </a:p>
          <a:p>
            <a:endParaRPr lang="nl-NL" dirty="0"/>
          </a:p>
        </p:txBody>
      </p:sp>
      <p:sp>
        <p:nvSpPr>
          <p:cNvPr id="4" name="Tijdelijke aanduiding voor dianummer 3"/>
          <p:cNvSpPr>
            <a:spLocks noGrp="1"/>
          </p:cNvSpPr>
          <p:nvPr>
            <p:ph type="sldNum" sz="quarter" idx="11"/>
          </p:nvPr>
        </p:nvSpPr>
        <p:spPr/>
        <p:txBody>
          <a:bodyPr/>
          <a:lstStyle/>
          <a:p>
            <a:fld id="{0E924C9A-6C93-49AE-BFE5-6539B145F2C9}" type="slidenum">
              <a:rPr lang="nl-NL" smtClean="0"/>
              <a:pPr/>
              <a:t>6</a:t>
            </a:fld>
            <a:endParaRPr lang="nl-NL"/>
          </a:p>
        </p:txBody>
      </p:sp>
    </p:spTree>
    <p:extLst>
      <p:ext uri="{BB962C8B-B14F-4D97-AF65-F5344CB8AC3E}">
        <p14:creationId xmlns:p14="http://schemas.microsoft.com/office/powerpoint/2010/main" val="234121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smtClean="0"/>
              <a:t>Wat is privacy?</a:t>
            </a:r>
            <a:endParaRPr lang="nl-NL" dirty="0"/>
          </a:p>
        </p:txBody>
      </p:sp>
      <p:sp>
        <p:nvSpPr>
          <p:cNvPr id="6" name="Tijdelijke aanduiding voor inhoud 5"/>
          <p:cNvSpPr>
            <a:spLocks noGrp="1"/>
          </p:cNvSpPr>
          <p:nvPr>
            <p:ph idx="1"/>
          </p:nvPr>
        </p:nvSpPr>
        <p:spPr>
          <a:xfrm>
            <a:off x="1115616" y="1952469"/>
            <a:ext cx="5616624" cy="4045069"/>
          </a:xfrm>
        </p:spPr>
        <p:txBody>
          <a:bodyPr/>
          <a:lstStyle/>
          <a:p>
            <a:endParaRPr lang="nl-NL" dirty="0" smtClean="0"/>
          </a:p>
          <a:p>
            <a:r>
              <a:rPr lang="nl-NL" sz="2400" dirty="0" smtClean="0"/>
              <a:t>Eerbiediging van de </a:t>
            </a:r>
          </a:p>
          <a:p>
            <a:r>
              <a:rPr lang="nl-NL" sz="2400" dirty="0" smtClean="0"/>
              <a:t>persoonlijke levenssfeer </a:t>
            </a:r>
          </a:p>
          <a:p>
            <a:endParaRPr lang="nl-NL" dirty="0" smtClean="0"/>
          </a:p>
          <a:p>
            <a:endParaRPr lang="nl-NL" dirty="0" smtClean="0"/>
          </a:p>
          <a:p>
            <a:endParaRPr lang="nl-NL" dirty="0"/>
          </a:p>
          <a:p>
            <a:endParaRPr lang="nl-NL" dirty="0" smtClean="0"/>
          </a:p>
          <a:p>
            <a:endParaRPr lang="nl-NL" dirty="0" smtClean="0"/>
          </a:p>
          <a:p>
            <a:endParaRPr lang="nl-NL" dirty="0"/>
          </a:p>
          <a:p>
            <a:pPr algn="r"/>
            <a:r>
              <a:rPr lang="nl-NL" sz="2400" dirty="0" smtClean="0"/>
              <a:t>Bescherming van </a:t>
            </a:r>
          </a:p>
          <a:p>
            <a:pPr algn="r"/>
            <a:r>
              <a:rPr lang="nl-NL" sz="2400" dirty="0" smtClean="0"/>
              <a:t>persoonsgegevens </a:t>
            </a:r>
          </a:p>
          <a:p>
            <a:endParaRPr lang="nl-NL" dirty="0"/>
          </a:p>
        </p:txBody>
      </p:sp>
      <p:pic>
        <p:nvPicPr>
          <p:cNvPr id="1028" name="Picture 4" descr="Afbeeldingsresultaat voor arbeiderswoningen 19e eeuw"/>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8064" y="1507767"/>
            <a:ext cx="3505672" cy="26292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ileserver\users$\vos01\Mijn afbeeldingen\foto 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1181197" y="3795467"/>
            <a:ext cx="2931730" cy="2198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892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rot="21395190">
            <a:off x="464266" y="1440164"/>
            <a:ext cx="8252351" cy="2554545"/>
          </a:xfrm>
          <a:prstGeom prst="rect">
            <a:avLst/>
          </a:prstGeom>
          <a:solidFill>
            <a:schemeClr val="accent1">
              <a:lumMod val="50000"/>
            </a:schemeClr>
          </a:solidFill>
        </p:spPr>
        <p:txBody>
          <a:bodyPr wrap="square" lIns="91440" tIns="45720" rIns="91440" bIns="45720">
            <a:spAutoFit/>
          </a:bodyPr>
          <a:lstStyle/>
          <a:p>
            <a:pPr lvl="1" algn="ctr"/>
            <a:r>
              <a:rPr lang="en-US" sz="4000" b="1" dirty="0" smtClean="0">
                <a:ln w="900" cmpd="sng">
                  <a:solidFill>
                    <a:schemeClr val="bg2">
                      <a:lumMod val="75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Het </a:t>
            </a:r>
            <a:r>
              <a:rPr lang="en-US" sz="4000" b="1" dirty="0" err="1" smtClean="0">
                <a:ln w="900" cmpd="sng">
                  <a:solidFill>
                    <a:schemeClr val="bg2">
                      <a:lumMod val="75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recht</a:t>
            </a:r>
            <a:r>
              <a:rPr lang="en-US" sz="4000" b="1" dirty="0" smtClean="0">
                <a:ln w="900" cmpd="sng">
                  <a:solidFill>
                    <a:schemeClr val="bg2">
                      <a:lumMod val="75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om</a:t>
            </a:r>
          </a:p>
          <a:p>
            <a:pPr marL="1028700" lvl="1" indent="-571500" algn="ctr">
              <a:buFont typeface="Arial" panose="020B0604020202020204" pitchFamily="34" charset="0"/>
              <a:buChar char="•"/>
            </a:pPr>
            <a:r>
              <a:rPr lang="en-US" sz="4000" b="1" dirty="0" smtClean="0">
                <a:ln w="900" cmpd="sng">
                  <a:solidFill>
                    <a:schemeClr val="bg2">
                      <a:lumMod val="75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met rust </a:t>
            </a:r>
            <a:r>
              <a:rPr lang="en-US" sz="4000" b="1" dirty="0" err="1" smtClean="0">
                <a:ln w="900" cmpd="sng">
                  <a:solidFill>
                    <a:schemeClr val="bg2">
                      <a:lumMod val="75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te</a:t>
            </a:r>
            <a:r>
              <a:rPr lang="en-US" sz="4000" b="1" dirty="0" smtClean="0">
                <a:ln w="900" cmpd="sng">
                  <a:solidFill>
                    <a:schemeClr val="bg2">
                      <a:lumMod val="75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4000" b="1" dirty="0" err="1" smtClean="0">
                <a:ln w="900" cmpd="sng">
                  <a:solidFill>
                    <a:schemeClr val="bg2">
                      <a:lumMod val="75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worden</a:t>
            </a:r>
            <a:r>
              <a:rPr lang="en-US" sz="4000" b="1" dirty="0" smtClean="0">
                <a:ln w="900" cmpd="sng">
                  <a:solidFill>
                    <a:schemeClr val="bg2">
                      <a:lumMod val="75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4000" b="1" dirty="0" err="1" smtClean="0">
                <a:ln w="900" cmpd="sng">
                  <a:solidFill>
                    <a:schemeClr val="bg2">
                      <a:lumMod val="75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gelaten</a:t>
            </a:r>
            <a:r>
              <a:rPr lang="en-US" sz="4000" b="1" dirty="0" smtClean="0">
                <a:ln w="900" cmpd="sng">
                  <a:solidFill>
                    <a:schemeClr val="bg2">
                      <a:lumMod val="75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p>
          <a:p>
            <a:pPr marL="571500" indent="-571500" algn="ctr">
              <a:buFont typeface="Arial" panose="020B0604020202020204" pitchFamily="34" charset="0"/>
              <a:buChar char="•"/>
            </a:pPr>
            <a:r>
              <a:rPr lang="en-US" sz="4000" b="1" dirty="0" err="1" smtClean="0">
                <a:ln w="900" cmpd="sng">
                  <a:solidFill>
                    <a:schemeClr val="bg2">
                      <a:lumMod val="75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gegevens</a:t>
            </a:r>
            <a:r>
              <a:rPr lang="en-US" sz="4000" b="1" dirty="0" smtClean="0">
                <a:ln w="900" cmpd="sng">
                  <a:solidFill>
                    <a:schemeClr val="bg2">
                      <a:lumMod val="75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over </a:t>
            </a:r>
            <a:r>
              <a:rPr lang="en-US" sz="4000" b="1" dirty="0" err="1" smtClean="0">
                <a:ln w="900" cmpd="sng">
                  <a:solidFill>
                    <a:schemeClr val="bg2">
                      <a:lumMod val="75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jezelf</a:t>
            </a:r>
            <a:r>
              <a:rPr lang="en-US" sz="4000" b="1" dirty="0" smtClean="0">
                <a:ln w="900" cmpd="sng">
                  <a:solidFill>
                    <a:schemeClr val="bg2">
                      <a:lumMod val="75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4000" b="1" dirty="0" err="1" smtClean="0">
                <a:ln w="900" cmpd="sng">
                  <a:solidFill>
                    <a:schemeClr val="bg2">
                      <a:lumMod val="75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te</a:t>
            </a:r>
            <a:r>
              <a:rPr lang="en-US" sz="4000" b="1" dirty="0" smtClean="0">
                <a:ln w="900" cmpd="sng">
                  <a:solidFill>
                    <a:schemeClr val="bg2">
                      <a:lumMod val="75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4000" b="1" dirty="0" err="1" smtClean="0">
                <a:ln w="900" cmpd="sng">
                  <a:solidFill>
                    <a:schemeClr val="bg2">
                      <a:lumMod val="75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controleren</a:t>
            </a:r>
            <a:endParaRPr lang="en-US" sz="4000" b="1" dirty="0">
              <a:ln w="900" cmpd="sng">
                <a:solidFill>
                  <a:schemeClr val="bg2">
                    <a:lumMod val="75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2" name="Rechthoek 1"/>
          <p:cNvSpPr/>
          <p:nvPr/>
        </p:nvSpPr>
        <p:spPr>
          <a:xfrm>
            <a:off x="419090" y="4581128"/>
            <a:ext cx="8677844" cy="1569660"/>
          </a:xfrm>
          <a:prstGeom prst="rect">
            <a:avLst/>
          </a:prstGeom>
        </p:spPr>
        <p:txBody>
          <a:bodyPr wrap="square">
            <a:spAutoFit/>
          </a:bodyPr>
          <a:lstStyle/>
          <a:p>
            <a:r>
              <a:rPr lang="nl-NL" sz="3200" dirty="0"/>
              <a:t>Informatiebeveiliging is een </a:t>
            </a:r>
            <a:r>
              <a:rPr lang="nl-NL" sz="3200" b="1" dirty="0"/>
              <a:t>proces </a:t>
            </a:r>
            <a:r>
              <a:rPr lang="nl-NL" sz="3200" dirty="0"/>
              <a:t>voor </a:t>
            </a:r>
            <a:r>
              <a:rPr lang="nl-NL" sz="3200" dirty="0" smtClean="0"/>
              <a:t>het </a:t>
            </a:r>
            <a:r>
              <a:rPr lang="nl-NL" sz="3200" b="1" dirty="0" smtClean="0"/>
              <a:t>beschermen </a:t>
            </a:r>
            <a:r>
              <a:rPr lang="nl-NL" sz="3200" dirty="0"/>
              <a:t>tegen </a:t>
            </a:r>
            <a:r>
              <a:rPr lang="nl-NL" sz="3200" b="1" dirty="0"/>
              <a:t>risico’s en bedreigingen </a:t>
            </a:r>
            <a:endParaRPr lang="nl-NL" sz="3200" b="1" dirty="0" smtClean="0"/>
          </a:p>
          <a:p>
            <a:r>
              <a:rPr lang="nl-NL" sz="3200" dirty="0" smtClean="0"/>
              <a:t>met betrekking </a:t>
            </a:r>
            <a:r>
              <a:rPr lang="nl-NL" sz="3200" dirty="0"/>
              <a:t>tot informatie en </a:t>
            </a:r>
            <a:r>
              <a:rPr lang="nl-NL" sz="3200" dirty="0" err="1"/>
              <a:t>ict</a:t>
            </a:r>
            <a:r>
              <a:rPr lang="nl-NL" sz="3200" dirty="0"/>
              <a:t>. </a:t>
            </a:r>
          </a:p>
        </p:txBody>
      </p:sp>
    </p:spTree>
    <p:extLst>
      <p:ext uri="{BB962C8B-B14F-4D97-AF65-F5344CB8AC3E}">
        <p14:creationId xmlns:p14="http://schemas.microsoft.com/office/powerpoint/2010/main" val="1845801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npogeschiedenis.nl/.imaging/stk/geschiedenis/zoom/media/geschiedenis/Grondwet1848/original/Grondwet184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0925381">
            <a:off x="6004560" y="1728455"/>
            <a:ext cx="2566033" cy="1860374"/>
          </a:xfrm>
          <a:prstGeom prst="rect">
            <a:avLst/>
          </a:prstGeom>
          <a:noFill/>
          <a:extLst>
            <a:ext uri="{909E8E84-426E-40DD-AFC4-6F175D3DCCD1}">
              <a14:hiddenFill xmlns:a14="http://schemas.microsoft.com/office/drawing/2010/main">
                <a:solidFill>
                  <a:srgbClr val="FFFFFF"/>
                </a:solidFill>
              </a14:hiddenFill>
            </a:ext>
          </a:extLst>
        </p:spPr>
      </p:pic>
      <p:pic>
        <p:nvPicPr>
          <p:cNvPr id="16" name="Afbeelding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5406" y="3220876"/>
            <a:ext cx="2481930" cy="3265921"/>
          </a:xfrm>
          <a:prstGeom prst="rect">
            <a:avLst/>
          </a:prstGeom>
        </p:spPr>
      </p:pic>
      <p:sp>
        <p:nvSpPr>
          <p:cNvPr id="2" name="Titel 1"/>
          <p:cNvSpPr>
            <a:spLocks noGrp="1"/>
          </p:cNvSpPr>
          <p:nvPr>
            <p:ph type="title"/>
          </p:nvPr>
        </p:nvSpPr>
        <p:spPr>
          <a:xfrm>
            <a:off x="720000" y="1169093"/>
            <a:ext cx="8064000" cy="583200"/>
          </a:xfrm>
        </p:spPr>
        <p:txBody>
          <a:bodyPr/>
          <a:lstStyle/>
          <a:p>
            <a:r>
              <a:rPr lang="nl-NL" dirty="0" smtClean="0"/>
              <a:t>Waarom is privacy zo belangrijk? </a:t>
            </a:r>
            <a:endParaRPr lang="nl-NL" dirty="0"/>
          </a:p>
        </p:txBody>
      </p:sp>
      <p:sp>
        <p:nvSpPr>
          <p:cNvPr id="3" name="Tijdelijke aanduiding voor inhoud 2"/>
          <p:cNvSpPr>
            <a:spLocks noGrp="1"/>
          </p:cNvSpPr>
          <p:nvPr>
            <p:ph idx="1"/>
          </p:nvPr>
        </p:nvSpPr>
        <p:spPr>
          <a:xfrm>
            <a:off x="709838" y="1805612"/>
            <a:ext cx="5127813" cy="4156861"/>
          </a:xfrm>
        </p:spPr>
        <p:txBody>
          <a:bodyPr/>
          <a:lstStyle/>
          <a:p>
            <a:pPr marL="285750" indent="-285750">
              <a:buFont typeface="Arial" panose="020B0604020202020204" pitchFamily="34" charset="0"/>
              <a:buChar char="•"/>
            </a:pPr>
            <a:r>
              <a:rPr lang="nl-NL" dirty="0" smtClean="0"/>
              <a:t>Het recht op privacy is een fundamenteel mensenrecht en grondrecht, net zoals het recht op leven, het verbod op discriminatie, recht op een eerlijke proces of verbod van slavernij. </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smtClean="0"/>
              <a:t>‘het staat in de wet’, dus het moet (2018: AVG)</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c</a:t>
            </a:r>
            <a:r>
              <a:rPr lang="nl-NL" dirty="0" smtClean="0"/>
              <a:t>ompliance: accountantscontrole</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i</a:t>
            </a:r>
            <a:r>
              <a:rPr lang="nl-NL" dirty="0" smtClean="0"/>
              <a:t>mago: datalekken, schade, risico’s </a:t>
            </a:r>
          </a:p>
          <a:p>
            <a:pPr marL="285750" indent="-285750">
              <a:buFont typeface="Arial" panose="020B0604020202020204" pitchFamily="34" charset="0"/>
              <a:buChar char="•"/>
            </a:pPr>
            <a:endParaRPr lang="nl-NL" dirty="0" smtClean="0"/>
          </a:p>
          <a:p>
            <a:pPr marL="285750" indent="-285750">
              <a:buFont typeface="Arial" panose="020B0604020202020204" pitchFamily="34" charset="0"/>
              <a:buChar char="•"/>
            </a:pPr>
            <a:r>
              <a:rPr lang="nl-NL" dirty="0" smtClean="0"/>
              <a:t>financieel: hoge boetes, ook voor scholen!</a:t>
            </a:r>
          </a:p>
          <a:p>
            <a:pPr marL="285750" indent="-285750">
              <a:buFont typeface="Arial" panose="020B0604020202020204" pitchFamily="34" charset="0"/>
              <a:buChar char="•"/>
            </a:pPr>
            <a:endParaRPr lang="nl-NL" dirty="0" smtClean="0"/>
          </a:p>
          <a:p>
            <a:pPr marL="285750" indent="-285750">
              <a:buFont typeface="Arial" panose="020B0604020202020204" pitchFamily="34" charset="0"/>
              <a:buChar char="•"/>
            </a:pPr>
            <a:r>
              <a:rPr lang="nl-NL" dirty="0" smtClean="0"/>
              <a:t>En…</a:t>
            </a:r>
            <a:endParaRPr lang="nl-NL" dirty="0"/>
          </a:p>
        </p:txBody>
      </p:sp>
      <p:sp>
        <p:nvSpPr>
          <p:cNvPr id="4" name="Tijdelijke aanduiding voor dianummer 3"/>
          <p:cNvSpPr>
            <a:spLocks noGrp="1"/>
          </p:cNvSpPr>
          <p:nvPr>
            <p:ph type="sldNum" sz="quarter" idx="11"/>
          </p:nvPr>
        </p:nvSpPr>
        <p:spPr/>
        <p:txBody>
          <a:bodyPr/>
          <a:lstStyle/>
          <a:p>
            <a:fld id="{0E924C9A-6C93-49AE-BFE5-6539B145F2C9}" type="slidenum">
              <a:rPr lang="nl-NL" smtClean="0"/>
              <a:pPr/>
              <a:t>9</a:t>
            </a:fld>
            <a:endParaRPr lang="nl-NL"/>
          </a:p>
        </p:txBody>
      </p:sp>
      <p:pic>
        <p:nvPicPr>
          <p:cNvPr id="9" name="Picture 2" descr="\\fileserver\users$\vos01\Mijn afbeeldingen\2013-11-07-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36096" y="4028345"/>
            <a:ext cx="1141533" cy="1141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15471"/>
      </p:ext>
    </p:extLst>
  </p:cSld>
  <p:clrMapOvr>
    <a:masterClrMapping/>
  </p:clrMapOvr>
  <p:timing>
    <p:tnLst>
      <p:par>
        <p:cTn id="1" dur="indefinite" restart="never" nodeType="tmRoot"/>
      </p:par>
    </p:tnLst>
  </p:timing>
</p:sld>
</file>

<file path=ppt/theme/theme1.xml><?xml version="1.0" encoding="utf-8"?>
<a:theme xmlns:a="http://schemas.openxmlformats.org/drawingml/2006/main" name="Kennisnet">
  <a:themeElements>
    <a:clrScheme name="Kennisnet">
      <a:dk1>
        <a:srgbClr val="000000"/>
      </a:dk1>
      <a:lt1>
        <a:sysClr val="window" lastClr="FFFFFF"/>
      </a:lt1>
      <a:dk2>
        <a:srgbClr val="172474"/>
      </a:dk2>
      <a:lt2>
        <a:srgbClr val="EAEAF4"/>
      </a:lt2>
      <a:accent1>
        <a:srgbClr val="2E3192"/>
      </a:accent1>
      <a:accent2>
        <a:srgbClr val="007AC3"/>
      </a:accent2>
      <a:accent3>
        <a:srgbClr val="8283BE"/>
      </a:accent3>
      <a:accent4>
        <a:srgbClr val="67AFDB"/>
      </a:accent4>
      <a:accent5>
        <a:srgbClr val="72BE44"/>
      </a:accent5>
      <a:accent6>
        <a:srgbClr val="FF7021"/>
      </a:accent6>
      <a:hlink>
        <a:srgbClr val="0000FF"/>
      </a:hlink>
      <a:folHlink>
        <a:srgbClr val="800080"/>
      </a:folHlink>
    </a:clrScheme>
    <a:fontScheme name="Kennisn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N Powerpoint presentatie" id="{622AB046-1AF9-494E-9542-5DEC33BBC183}" vid="{B9C26496-8B55-0649-8A75-DFB756B9F9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Onderwerpen xmlns="283e8c93-f899-4eaf-a353-0a94f3052241">1) Ontwikkelen expertise</Onderwerpe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ennisnet Document" ma:contentTypeID="0x0101002EDAEE3C786C24469538234C37C086020033E4771826C6DE49BE3817FE631A5ADA" ma:contentTypeVersion="13" ma:contentTypeDescription="Een nieuw Word document maken." ma:contentTypeScope="" ma:versionID="e583ccd7016ac10e4ebc8d1e295fd21a">
  <xsd:schema xmlns:xsd="http://www.w3.org/2001/XMLSchema" xmlns:xs="http://www.w3.org/2001/XMLSchema" xmlns:p="http://schemas.microsoft.com/office/2006/metadata/properties" xmlns:ns2="3108b37f-b9d1-4114-b2ae-d92b734119ea" targetNamespace="http://schemas.microsoft.com/office/2006/metadata/properties" ma:root="true" ma:fieldsID="0624190f7649041f654e1a7f50e37978" ns2:_="">
    <xsd:import namespace="3108b37f-b9d1-4114-b2ae-d92b734119ea"/>
    <xsd:element name="properties">
      <xsd:complexType>
        <xsd:sequence>
          <xsd:element name="documentManagement">
            <xsd:complexType>
              <xsd:all>
                <xsd:element ref="ns2:KN-Hoofdcategorie" minOccurs="0"/>
                <xsd:element ref="ns2:KN-Categori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08b37f-b9d1-4114-b2ae-d92b734119ea" elementFormDefault="qualified">
    <xsd:import namespace="http://schemas.microsoft.com/office/2006/documentManagement/types"/>
    <xsd:import namespace="http://schemas.microsoft.com/office/infopath/2007/PartnerControls"/>
    <xsd:element name="KN-Hoofdcategorie" ma:index="8" nillable="true" ma:displayName="Hoofdcategorie" ma:default="Algemeen" ma:format="RadioButtons" ma:internalName="KN_x002d_Hoofdcategorie">
      <xsd:simpleType>
        <xsd:union memberTypes="dms:Text">
          <xsd:simpleType>
            <xsd:restriction base="dms:Choice">
              <xsd:enumeration value="Algemeen"/>
            </xsd:restriction>
          </xsd:simpleType>
        </xsd:union>
      </xsd:simpleType>
    </xsd:element>
    <xsd:element name="KN-Categorie" ma:index="9" nillable="true" ma:displayName="Subcategorie" ma:default="Algemeen" ma:format="Dropdown" ma:internalName="KN_x002d_Categorie">
      <xsd:simpleType>
        <xsd:union memberTypes="dms:Text">
          <xsd:simpleType>
            <xsd:restriction base="dms:Choice">
              <xsd:enumeration value="Algemeen"/>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Document" ma:contentTypeID="0x0101004E0803618C745649A41D6C5F45B8ADBB" ma:contentTypeVersion="6" ma:contentTypeDescription="Een nieuw document maken." ma:contentTypeScope="" ma:versionID="e81662073d800d07612d62bbc16aa42e">
  <xsd:schema xmlns:xsd="http://www.w3.org/2001/XMLSchema" xmlns:xs="http://www.w3.org/2001/XMLSchema" xmlns:p="http://schemas.microsoft.com/office/2006/metadata/properties" xmlns:ns2="283e8c93-f899-4eaf-a353-0a94f3052241" xmlns:ns3="e067cfc9-2a67-4427-a8f2-6d7170068cf9" targetNamespace="http://schemas.microsoft.com/office/2006/metadata/properties" ma:root="true" ma:fieldsID="963165daa6eca7c9c1bca3b09d5eaefa" ns2:_="" ns3:_="">
    <xsd:import namespace="283e8c93-f899-4eaf-a353-0a94f3052241"/>
    <xsd:import namespace="e067cfc9-2a67-4427-a8f2-6d7170068cf9"/>
    <xsd:element name="properties">
      <xsd:complexType>
        <xsd:sequence>
          <xsd:element name="documentManagement">
            <xsd:complexType>
              <xsd:all>
                <xsd:element ref="ns2:Onderwerpen" minOccurs="0"/>
                <xsd:element ref="ns3:SharedWithUsers" minOccurs="0"/>
                <xsd:element ref="ns3:SharedWithDetails" minOccurs="0"/>
                <xsd:element ref="ns2:MediaServiceMetadata" minOccurs="0"/>
                <xsd:element ref="ns2:MediaServiceFastMetadata"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3e8c93-f899-4eaf-a353-0a94f3052241" elementFormDefault="qualified">
    <xsd:import namespace="http://schemas.microsoft.com/office/2006/documentManagement/types"/>
    <xsd:import namespace="http://schemas.microsoft.com/office/infopath/2007/PartnerControls"/>
    <xsd:element name="Onderwerpen" ma:index="8" nillable="true" ma:displayName="Onderwerpen" ma:default="1) Ontwikkelen expertise" ma:format="Dropdown" ma:internalName="Onderwerpen">
      <xsd:simpleType>
        <xsd:restriction base="dms:Choice">
          <xsd:enumeration value="1) Ontwikkelen expertise"/>
          <xsd:enumeration value="2) Ontwikkelen hulpmiddelen"/>
          <xsd:enumeration value="3) Voorlichtingssessies"/>
          <xsd:enumeration value="4) Werkconferentie"/>
          <xsd:enumeration value="5. Masterclasses"/>
        </xsd:restriction>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67cfc9-2a67-4427-a8f2-6d7170068cf9" elementFormDefault="qualified">
    <xsd:import namespace="http://schemas.microsoft.com/office/2006/documentManagement/types"/>
    <xsd:import namespace="http://schemas.microsoft.com/office/infopath/2007/PartnerControls"/>
    <xsd:element name="SharedWithUsers" ma:index="9"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Gedeeld met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7B370D-9222-4386-9615-A0F2E8C902E8}">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3108b37f-b9d1-4114-b2ae-d92b734119ea"/>
    <ds:schemaRef ds:uri="http://www.w3.org/XML/1998/namespace"/>
    <ds:schemaRef ds:uri="http://purl.org/dc/dcmitype/"/>
  </ds:schemaRefs>
</ds:datastoreItem>
</file>

<file path=customXml/itemProps2.xml><?xml version="1.0" encoding="utf-8"?>
<ds:datastoreItem xmlns:ds="http://schemas.openxmlformats.org/officeDocument/2006/customXml" ds:itemID="{27DEBEE6-B7CB-4EC9-8452-5464AC808E12}">
  <ds:schemaRefs>
    <ds:schemaRef ds:uri="http://schemas.microsoft.com/sharepoint/v3/contenttype/forms"/>
  </ds:schemaRefs>
</ds:datastoreItem>
</file>

<file path=customXml/itemProps3.xml><?xml version="1.0" encoding="utf-8"?>
<ds:datastoreItem xmlns:ds="http://schemas.openxmlformats.org/officeDocument/2006/customXml" ds:itemID="{5EB946FE-0819-4D8F-8DFE-30A92CDB9F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08b37f-b9d1-4114-b2ae-d92b734119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A19FC81-3714-4E87-ABEB-17895227A806}"/>
</file>

<file path=docProps/app.xml><?xml version="1.0" encoding="utf-8"?>
<Properties xmlns="http://schemas.openxmlformats.org/officeDocument/2006/extended-properties" xmlns:vt="http://schemas.openxmlformats.org/officeDocument/2006/docPropsVTypes">
  <Template>KN Powerpoint presentatie</Template>
  <TotalTime>2254</TotalTime>
  <Words>2011</Words>
  <Application>Microsoft Office PowerPoint</Application>
  <PresentationFormat>Diavoorstelling (4:3)</PresentationFormat>
  <Paragraphs>371</Paragraphs>
  <Slides>42</Slides>
  <Notes>10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42</vt:i4>
      </vt:variant>
    </vt:vector>
  </HeadingPairs>
  <TitlesOfParts>
    <vt:vector size="48" baseType="lpstr">
      <vt:lpstr>Arial</vt:lpstr>
      <vt:lpstr>Calibri</vt:lpstr>
      <vt:lpstr>Info Corr Offc Medium</vt:lpstr>
      <vt:lpstr>Segoe UI Semilight</vt:lpstr>
      <vt:lpstr>Wingdings</vt:lpstr>
      <vt:lpstr>Kennisnet</vt:lpstr>
      <vt:lpstr>AVG: wat er verandert er     en wat betekent dit voor mij? </vt:lpstr>
      <vt:lpstr>Er was eens… </vt:lpstr>
      <vt:lpstr>PowerPoint-presentatie</vt:lpstr>
      <vt:lpstr>PowerPoint-presentatie</vt:lpstr>
      <vt:lpstr>PowerPoint-presentatie</vt:lpstr>
      <vt:lpstr>Aandacht voor privacy in het onderwijs </vt:lpstr>
      <vt:lpstr>Wat is privacy?</vt:lpstr>
      <vt:lpstr>PowerPoint-presentatie</vt:lpstr>
      <vt:lpstr>Waarom is privacy zo belangrijk? </vt:lpstr>
      <vt:lpstr>PowerPoint-presentatie</vt:lpstr>
      <vt:lpstr>PowerPoint-presentatie</vt:lpstr>
      <vt:lpstr>Privacy in het onderwijs</vt:lpstr>
      <vt:lpstr>PowerPoint-presentatie</vt:lpstr>
      <vt:lpstr>Privacy gaat niet alleen over gegevens</vt:lpstr>
      <vt:lpstr>De Wet bescherming persoonsgegevens</vt:lpstr>
      <vt:lpstr>PowerPoint-presentatie</vt:lpstr>
      <vt:lpstr>Aandachtspunten AVG (25 mei ’18)</vt:lpstr>
      <vt:lpstr>Aandachtspunten AVG (25 mei ’18)</vt:lpstr>
      <vt:lpstr>Aandachtspunten AVG (25 mei ’18)</vt:lpstr>
      <vt:lpstr>Aandachtspunten AVG (25 mei ’18)</vt:lpstr>
      <vt:lpstr>Aandachtspunten AVG (25 mei ’18)</vt:lpstr>
      <vt:lpstr>Vervolg Aandachtspunten</vt:lpstr>
      <vt:lpstr>Vervolg Aandachtspunten</vt:lpstr>
      <vt:lpstr>Vervolg Aandachtspunten</vt:lpstr>
      <vt:lpstr>Vervolg Aandachtspunten</vt:lpstr>
      <vt:lpstr>Vervolg Aandachtspunten</vt:lpstr>
      <vt:lpstr>En ook nog…</vt:lpstr>
      <vt:lpstr>Let op! </vt:lpstr>
      <vt:lpstr>Dus… regel het! </vt:lpstr>
      <vt:lpstr>Waar moet je beginnen?</vt:lpstr>
      <vt:lpstr>Aanpak IBP: https://kn.nu/IBPonderwijs</vt:lpstr>
      <vt:lpstr>Stap 1: organiseer een beleid</vt:lpstr>
      <vt:lpstr>PowerPoint-presentatie</vt:lpstr>
      <vt:lpstr>Stap 2: realiseren</vt:lpstr>
      <vt:lpstr>Voorbeeld van te nemen maatregelen</vt:lpstr>
      <vt:lpstr>PowerPoint-presentatie</vt:lpstr>
      <vt:lpstr>Zes keer zorgvuldig</vt:lpstr>
      <vt:lpstr>Aanpak IBP: wat komt er nog </vt:lpstr>
      <vt:lpstr>Dit lijkt wel allemaal erg simpel…</vt:lpstr>
      <vt:lpstr>PowerPoint-presentatie</vt:lpstr>
      <vt:lpstr>PowerPoint-presentatie</vt:lpstr>
      <vt:lpstr>Bedankt voor uw aandacht!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Axel Eissens</dc:creator>
  <cp:lastModifiedBy>Job Vos</cp:lastModifiedBy>
  <cp:revision>153</cp:revision>
  <cp:lastPrinted>2016-09-09T08:33:03Z</cp:lastPrinted>
  <dcterms:created xsi:type="dcterms:W3CDTF">2016-09-07T06:38:09Z</dcterms:created>
  <dcterms:modified xsi:type="dcterms:W3CDTF">2017-10-11T01:04:58Z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0x0101004E0803618C745649A41D6C5F45B8ADBB</vt:lpwstr>
  </property>
</Properties>
</file>