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9" r:id="rId4"/>
    <p:sldId id="269" r:id="rId5"/>
    <p:sldId id="270" r:id="rId6"/>
    <p:sldId id="271" r:id="rId7"/>
    <p:sldId id="272" r:id="rId8"/>
    <p:sldId id="27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6" autoAdjust="0"/>
    <p:restoredTop sz="68744" autoAdjust="0"/>
  </p:normalViewPr>
  <p:slideViewPr>
    <p:cSldViewPr snapToGrid="0" snapToObjects="1">
      <p:cViewPr>
        <p:scale>
          <a:sx n="50" d="100"/>
          <a:sy n="50" d="100"/>
        </p:scale>
        <p:origin x="-2424" y="-972"/>
      </p:cViewPr>
      <p:guideLst>
        <p:guide orient="horz" pos="2160"/>
        <p:guide pos="2880"/>
      </p:guideLst>
    </p:cSldViewPr>
  </p:slideViewPr>
  <p:outlineViewPr>
    <p:cViewPr>
      <p:scale>
        <a:sx n="33" d="100"/>
        <a:sy n="33" d="100"/>
      </p:scale>
      <p:origin x="0" y="627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5/4/2017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mn-lt"/>
                <a:ea typeface="+mn-ea"/>
                <a:cs typeface="+mn-cs"/>
              </a:rPr>
              <a:t>Deze</a:t>
            </a:r>
            <a:r>
              <a:rPr lang="en-US" sz="1200" kern="1200" dirty="0" smtClean="0">
                <a:solidFill>
                  <a:schemeClr val="tx1"/>
                </a:solidFill>
                <a:latin typeface="+mn-lt"/>
                <a:ea typeface="+mn-ea"/>
                <a:cs typeface="+mn-cs"/>
              </a:rPr>
              <a:t> tool </a:t>
            </a:r>
            <a:r>
              <a:rPr lang="en-US" sz="1200" kern="1200" dirty="0" err="1" smtClean="0">
                <a:solidFill>
                  <a:schemeClr val="tx1"/>
                </a:solidFill>
                <a:latin typeface="+mn-lt"/>
                <a:ea typeface="+mn-ea"/>
                <a:cs typeface="+mn-cs"/>
              </a:rPr>
              <a:t>helpt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individuele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docenten</a:t>
            </a:r>
            <a:r>
              <a:rPr lang="en-US" sz="1200" kern="1200" dirty="0" smtClean="0">
                <a:solidFill>
                  <a:schemeClr val="tx1"/>
                </a:solidFill>
                <a:latin typeface="+mn-lt"/>
                <a:ea typeface="+mn-ea"/>
                <a:cs typeface="+mn-cs"/>
              </a:rPr>
              <a:t> om</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hun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eigen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en</a:t>
            </a:r>
            <a:r>
              <a:rPr lang="en-US" sz="1200" kern="1200" baseline="0" dirty="0" smtClean="0">
                <a:solidFill>
                  <a:schemeClr val="tx1"/>
                </a:solidFill>
                <a:latin typeface="+mn-lt"/>
                <a:ea typeface="+mn-ea"/>
                <a:cs typeface="+mn-cs"/>
              </a:rPr>
              <a:t> de </a:t>
            </a:r>
            <a:r>
              <a:rPr lang="en-US" sz="1200" kern="1200" baseline="0" dirty="0" err="1" smtClean="0">
                <a:solidFill>
                  <a:schemeClr val="tx1"/>
                </a:solidFill>
                <a:latin typeface="+mn-lt"/>
                <a:ea typeface="+mn-ea"/>
                <a:cs typeface="+mn-cs"/>
              </a:rPr>
              <a:t>groep</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zijn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doelen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waarden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te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verkennen</a:t>
            </a:r>
            <a:r>
              <a:rPr lang="en-US" sz="120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kern="1200" dirty="0" err="1" smtClean="0">
                <a:solidFill>
                  <a:schemeClr val="tx1"/>
                </a:solidFill>
                <a:latin typeface="+mn-lt"/>
                <a:ea typeface="+mn-ea"/>
                <a:cs typeface="+mn-cs"/>
              </a:rPr>
              <a:t>Introduceer</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dat</a:t>
            </a:r>
            <a:r>
              <a:rPr lang="en-US" sz="1200" kern="1200" dirty="0" smtClean="0">
                <a:solidFill>
                  <a:schemeClr val="tx1"/>
                </a:solidFill>
                <a:latin typeface="+mn-lt"/>
                <a:ea typeface="+mn-ea"/>
                <a:cs typeface="+mn-cs"/>
              </a:rPr>
              <a:t> in de </a:t>
            </a:r>
            <a:r>
              <a:rPr lang="en-US" sz="1200" kern="1200" dirty="0" err="1" smtClean="0">
                <a:solidFill>
                  <a:schemeClr val="tx1"/>
                </a:solidFill>
                <a:latin typeface="+mn-lt"/>
                <a:ea typeface="+mn-ea"/>
                <a:cs typeface="+mn-cs"/>
              </a:rPr>
              <a:t>volgende</a:t>
            </a:r>
            <a:r>
              <a:rPr lang="en-US" sz="1200" kern="1200" dirty="0" smtClean="0">
                <a:solidFill>
                  <a:schemeClr val="tx1"/>
                </a:solidFill>
                <a:latin typeface="+mn-lt"/>
                <a:ea typeface="+mn-ea"/>
                <a:cs typeface="+mn-cs"/>
              </a:rPr>
              <a:t> slides</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gedeeld</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wordt</a:t>
            </a:r>
            <a:r>
              <a:rPr lang="en-US" sz="1200" kern="1200" baseline="0" dirty="0" smtClean="0">
                <a:solidFill>
                  <a:schemeClr val="tx1"/>
                </a:solidFill>
                <a:latin typeface="+mn-lt"/>
                <a:ea typeface="+mn-ea"/>
                <a:cs typeface="+mn-cs"/>
              </a:rPr>
              <a:t> wat </a:t>
            </a:r>
            <a:r>
              <a:rPr lang="en-US" sz="1200" kern="1200" baseline="0" dirty="0" err="1" smtClean="0">
                <a:solidFill>
                  <a:schemeClr val="tx1"/>
                </a:solidFill>
                <a:latin typeface="+mn-lt"/>
                <a:ea typeface="+mn-ea"/>
                <a:cs typeface="+mn-cs"/>
              </a:rPr>
              <a:t>onderzoekers</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gevonden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hebben</a:t>
            </a:r>
            <a:r>
              <a:rPr lang="en-US" sz="1200" kern="1200" baseline="0" dirty="0" smtClean="0">
                <a:solidFill>
                  <a:schemeClr val="tx1"/>
                </a:solidFill>
                <a:latin typeface="+mn-lt"/>
                <a:ea typeface="+mn-ea"/>
                <a:cs typeface="+mn-cs"/>
              </a:rPr>
              <a:t> over de </a:t>
            </a:r>
            <a:r>
              <a:rPr lang="en-US" sz="1200" kern="1200" baseline="0" dirty="0" err="1" smtClean="0">
                <a:solidFill>
                  <a:schemeClr val="tx1"/>
                </a:solidFill>
                <a:latin typeface="+mn-lt"/>
                <a:ea typeface="+mn-ea"/>
                <a:cs typeface="+mn-cs"/>
              </a:rPr>
              <a:t>eigenschappen</a:t>
            </a:r>
            <a:r>
              <a:rPr lang="en-US" sz="1200" kern="1200" baseline="0" dirty="0" smtClean="0">
                <a:solidFill>
                  <a:schemeClr val="tx1"/>
                </a:solidFill>
                <a:latin typeface="+mn-lt"/>
                <a:ea typeface="+mn-ea"/>
                <a:cs typeface="+mn-cs"/>
              </a:rPr>
              <a:t> van </a:t>
            </a:r>
            <a:r>
              <a:rPr lang="en-US" sz="1200" kern="1200" baseline="0" dirty="0" err="1" smtClean="0">
                <a:solidFill>
                  <a:schemeClr val="tx1"/>
                </a:solidFill>
                <a:latin typeface="+mn-lt"/>
                <a:ea typeface="+mn-ea"/>
                <a:cs typeface="+mn-cs"/>
              </a:rPr>
              <a:t>succesvolle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onderzoekende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docentengroepen</a:t>
            </a:r>
            <a:r>
              <a:rPr lang="en-US" sz="120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err="1" smtClean="0">
                <a:solidFill>
                  <a:schemeClr val="tx1"/>
                </a:solidFill>
                <a:latin typeface="+mn-lt"/>
                <a:ea typeface="+mn-ea"/>
                <a:cs typeface="+mn-cs"/>
              </a:rPr>
              <a:t>Discussieer</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als</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groep</a:t>
            </a:r>
            <a:r>
              <a:rPr lang="en-US" sz="1200" b="0" kern="1200" baseline="0" dirty="0" smtClean="0">
                <a:solidFill>
                  <a:schemeClr val="tx1"/>
                </a:solidFill>
                <a:latin typeface="+mn-lt"/>
                <a:ea typeface="+mn-ea"/>
                <a:cs typeface="+mn-cs"/>
              </a:rPr>
              <a:t> over de </a:t>
            </a:r>
            <a:r>
              <a:rPr lang="en-US" sz="1200" b="0" kern="1200" baseline="0" dirty="0" err="1" smtClean="0">
                <a:solidFill>
                  <a:schemeClr val="tx1"/>
                </a:solidFill>
                <a:latin typeface="+mn-lt"/>
                <a:ea typeface="+mn-ea"/>
                <a:cs typeface="+mn-cs"/>
              </a:rPr>
              <a:t>belangrijkste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eigenschappen</a:t>
            </a:r>
            <a:r>
              <a:rPr lang="en-US" sz="1200" b="0" kern="1200" baseline="0" dirty="0" smtClean="0">
                <a:solidFill>
                  <a:schemeClr val="tx1"/>
                </a:solidFill>
                <a:latin typeface="+mn-lt"/>
                <a:ea typeface="+mn-ea"/>
                <a:cs typeface="+mn-cs"/>
              </a:rPr>
              <a:t>. </a:t>
            </a:r>
            <a:r>
              <a:rPr lang="en-US" sz="1200" b="1" kern="1200" baseline="0" dirty="0" err="1" smtClean="0">
                <a:solidFill>
                  <a:schemeClr val="tx1"/>
                </a:solidFill>
                <a:latin typeface="+mn-lt"/>
                <a:ea typeface="+mn-ea"/>
                <a:cs typeface="+mn-cs"/>
              </a:rPr>
              <a:t>Belangrijk</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 Extra </a:t>
            </a:r>
            <a:r>
              <a:rPr lang="en-US" sz="1200" b="0" kern="1200" baseline="0" dirty="0" err="1" smtClean="0">
                <a:solidFill>
                  <a:schemeClr val="tx1"/>
                </a:solidFill>
                <a:latin typeface="+mn-lt"/>
                <a:ea typeface="+mn-ea"/>
                <a:cs typeface="+mn-cs"/>
              </a:rPr>
              <a:t>opmerkingen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zijn</a:t>
            </a:r>
            <a:r>
              <a:rPr lang="en-US" sz="1200" b="0" kern="1200" baseline="0" dirty="0" smtClean="0">
                <a:solidFill>
                  <a:schemeClr val="tx1"/>
                </a:solidFill>
                <a:latin typeface="+mn-lt"/>
                <a:ea typeface="+mn-ea"/>
                <a:cs typeface="+mn-cs"/>
              </a:rPr>
              <a:t> in de </a:t>
            </a:r>
            <a:r>
              <a:rPr lang="en-US" sz="1200" b="0" kern="1200" baseline="0" dirty="0" err="1" smtClean="0">
                <a:solidFill>
                  <a:schemeClr val="tx1"/>
                </a:solidFill>
                <a:latin typeface="+mn-lt"/>
                <a:ea typeface="+mn-ea"/>
                <a:cs typeface="+mn-cs"/>
              </a:rPr>
              <a:t>notitie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gegeven</a:t>
            </a:r>
            <a:r>
              <a:rPr lang="en-US" sz="1200" b="0" kern="1200" baseline="0" dirty="0" smtClean="0">
                <a:solidFill>
                  <a:schemeClr val="tx1"/>
                </a:solidFill>
                <a:latin typeface="+mn-lt"/>
                <a:ea typeface="+mn-ea"/>
                <a:cs typeface="+mn-cs"/>
              </a:rPr>
              <a:t> om </a:t>
            </a:r>
            <a:r>
              <a:rPr lang="en-US" sz="1200" b="0" kern="1200" baseline="0" dirty="0" err="1" smtClean="0">
                <a:solidFill>
                  <a:schemeClr val="tx1"/>
                </a:solidFill>
                <a:latin typeface="+mn-lt"/>
                <a:ea typeface="+mn-ea"/>
                <a:cs typeface="+mn-cs"/>
              </a:rPr>
              <a:t>te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helpen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bij</a:t>
            </a:r>
            <a:r>
              <a:rPr lang="en-US" sz="1200" b="0" kern="1200" baseline="0" dirty="0" smtClean="0">
                <a:solidFill>
                  <a:schemeClr val="tx1"/>
                </a:solidFill>
                <a:latin typeface="+mn-lt"/>
                <a:ea typeface="+mn-ea"/>
                <a:cs typeface="+mn-cs"/>
              </a:rPr>
              <a:t> het </a:t>
            </a:r>
            <a:r>
              <a:rPr lang="en-US" sz="1200" b="0" kern="1200" baseline="0" dirty="0" err="1" smtClean="0">
                <a:solidFill>
                  <a:schemeClr val="tx1"/>
                </a:solidFill>
                <a:latin typeface="+mn-lt"/>
                <a:ea typeface="+mn-ea"/>
                <a:cs typeface="+mn-cs"/>
              </a:rPr>
              <a:t>leiden</a:t>
            </a:r>
            <a:r>
              <a:rPr lang="en-US" sz="1200" b="0" kern="1200" baseline="0" dirty="0" smtClean="0">
                <a:solidFill>
                  <a:schemeClr val="tx1"/>
                </a:solidFill>
                <a:latin typeface="+mn-lt"/>
                <a:ea typeface="+mn-ea"/>
                <a:cs typeface="+mn-cs"/>
              </a:rPr>
              <a:t> van de </a:t>
            </a:r>
            <a:r>
              <a:rPr lang="en-US" sz="1200" b="0" kern="1200" baseline="0" dirty="0" err="1" smtClean="0">
                <a:solidFill>
                  <a:schemeClr val="tx1"/>
                </a:solidFill>
                <a:latin typeface="+mn-lt"/>
                <a:ea typeface="+mn-ea"/>
                <a:cs typeface="+mn-cs"/>
              </a:rPr>
              <a:t>discussie</a:t>
            </a:r>
            <a:r>
              <a:rPr lang="en-US" sz="1200" b="0" kern="1200" baseline="0" dirty="0" smtClean="0">
                <a:solidFill>
                  <a:schemeClr val="tx1"/>
                </a:solidFill>
                <a:latin typeface="+mn-lt"/>
                <a:ea typeface="+mn-ea"/>
                <a:cs typeface="+mn-cs"/>
              </a:rPr>
              <a:t>.</a:t>
            </a:r>
          </a:p>
          <a:p>
            <a:r>
              <a:rPr lang="en-US" sz="1200" b="0" kern="1200" baseline="0" dirty="0" err="1" smtClean="0">
                <a:solidFill>
                  <a:schemeClr val="tx1"/>
                </a:solidFill>
                <a:latin typeface="+mn-lt"/>
                <a:ea typeface="+mn-ea"/>
                <a:cs typeface="+mn-cs"/>
              </a:rPr>
              <a:t>Neerzetten</a:t>
            </a:r>
            <a:r>
              <a:rPr lang="en-US" sz="1200" b="0" kern="1200" baseline="0" dirty="0" smtClean="0">
                <a:solidFill>
                  <a:schemeClr val="tx1"/>
                </a:solidFill>
                <a:latin typeface="+mn-lt"/>
                <a:ea typeface="+mn-ea"/>
                <a:cs typeface="+mn-cs"/>
              </a:rPr>
              <a:t> van </a:t>
            </a:r>
            <a:r>
              <a:rPr lang="en-US" sz="1200" b="0" kern="1200" baseline="0" dirty="0" err="1" smtClean="0">
                <a:solidFill>
                  <a:schemeClr val="tx1"/>
                </a:solidFill>
                <a:latin typeface="+mn-lt"/>
                <a:ea typeface="+mn-ea"/>
                <a:cs typeface="+mn-cs"/>
              </a:rPr>
              <a:t>een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visie</a:t>
            </a:r>
            <a:r>
              <a:rPr lang="en-US" sz="1200" b="0" kern="1200" baseline="0" dirty="0" smtClean="0">
                <a:solidFill>
                  <a:schemeClr val="tx1"/>
                </a:solidFill>
                <a:latin typeface="+mn-lt"/>
                <a:ea typeface="+mn-ea"/>
                <a:cs typeface="+mn-cs"/>
              </a:rPr>
              <a:t> die </a:t>
            </a:r>
            <a:r>
              <a:rPr lang="en-US" sz="1200" b="0" kern="1200" baseline="0" dirty="0" err="1" smtClean="0">
                <a:solidFill>
                  <a:schemeClr val="tx1"/>
                </a:solidFill>
                <a:latin typeface="+mn-lt"/>
                <a:ea typeface="+mn-ea"/>
                <a:cs typeface="+mn-cs"/>
              </a:rPr>
              <a:t>zorgt</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voor</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meer</a:t>
            </a:r>
            <a:r>
              <a:rPr lang="en-US" sz="1200" b="0" kern="1200" baseline="0" dirty="0" smtClean="0">
                <a:solidFill>
                  <a:schemeClr val="tx1"/>
                </a:solidFill>
                <a:latin typeface="+mn-lt"/>
                <a:ea typeface="+mn-ea"/>
                <a:cs typeface="+mn-cs"/>
              </a:rPr>
              <a:t> momentum in </a:t>
            </a:r>
            <a:r>
              <a:rPr lang="en-US" sz="1200" b="0" kern="1200" baseline="0" dirty="0" err="1" smtClean="0">
                <a:solidFill>
                  <a:schemeClr val="tx1"/>
                </a:solidFill>
                <a:latin typeface="+mn-lt"/>
                <a:ea typeface="+mn-ea"/>
                <a:cs typeface="+mn-cs"/>
              </a:rPr>
              <a:t>hun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werk</a:t>
            </a:r>
            <a:r>
              <a:rPr lang="en-US" sz="1200" b="0" kern="1200" baseline="0" dirty="0" smtClean="0">
                <a:solidFill>
                  <a:schemeClr val="tx1"/>
                </a:solidFill>
                <a:latin typeface="+mn-lt"/>
                <a:ea typeface="+mn-ea"/>
                <a:cs typeface="+mn-cs"/>
              </a:rPr>
              <a:t>; </a:t>
            </a:r>
            <a:r>
              <a:rPr lang="en-US" sz="1200" b="0" i="1" kern="1200" baseline="0" dirty="0" smtClean="0">
                <a:solidFill>
                  <a:schemeClr val="tx1"/>
                </a:solidFill>
                <a:latin typeface="+mn-lt"/>
                <a:ea typeface="+mn-ea"/>
                <a:cs typeface="+mn-cs"/>
              </a:rPr>
              <a:t>Wat </a:t>
            </a:r>
            <a:r>
              <a:rPr lang="en-US" sz="1200" b="0" i="1" kern="1200" baseline="0" dirty="0" err="1" smtClean="0">
                <a:solidFill>
                  <a:schemeClr val="tx1"/>
                </a:solidFill>
                <a:latin typeface="+mn-lt"/>
                <a:ea typeface="+mn-ea"/>
                <a:cs typeface="+mn-cs"/>
              </a:rPr>
              <a:t>hoopt</a:t>
            </a:r>
            <a:r>
              <a:rPr lang="en-US" sz="1200" b="0" i="1" kern="1200" baseline="0" dirty="0" smtClean="0">
                <a:solidFill>
                  <a:schemeClr val="tx1"/>
                </a:solidFill>
                <a:latin typeface="+mn-lt"/>
                <a:ea typeface="+mn-ea"/>
                <a:cs typeface="+mn-cs"/>
              </a:rPr>
              <a:t> u </a:t>
            </a:r>
            <a:r>
              <a:rPr lang="en-US" sz="1200" b="0" i="1" kern="1200" baseline="0" dirty="0" err="1" smtClean="0">
                <a:solidFill>
                  <a:schemeClr val="tx1"/>
                </a:solidFill>
                <a:latin typeface="+mn-lt"/>
                <a:ea typeface="+mn-ea"/>
                <a:cs typeface="+mn-cs"/>
              </a:rPr>
              <a:t>te</a:t>
            </a:r>
            <a:r>
              <a:rPr lang="en-US" sz="1200" b="0" i="1" kern="1200" baseline="0" dirty="0" smtClean="0">
                <a:solidFill>
                  <a:schemeClr val="tx1"/>
                </a:solidFill>
                <a:latin typeface="+mn-lt"/>
                <a:ea typeface="+mn-ea"/>
                <a:cs typeface="+mn-cs"/>
              </a:rPr>
              <a:t> </a:t>
            </a:r>
            <a:r>
              <a:rPr lang="en-US" sz="1200" b="0" i="1" kern="1200" baseline="0" dirty="0" err="1" smtClean="0">
                <a:solidFill>
                  <a:schemeClr val="tx1"/>
                </a:solidFill>
                <a:latin typeface="+mn-lt"/>
                <a:ea typeface="+mn-ea"/>
                <a:cs typeface="+mn-cs"/>
              </a:rPr>
              <a:t>bereiken</a:t>
            </a:r>
            <a:r>
              <a:rPr lang="en-US" sz="1200" b="0" i="1" kern="1200" baseline="0" dirty="0" smtClean="0">
                <a:solidFill>
                  <a:schemeClr val="tx1"/>
                </a:solidFill>
                <a:latin typeface="+mn-lt"/>
                <a:ea typeface="+mn-ea"/>
                <a:cs typeface="+mn-cs"/>
              </a:rPr>
              <a:t>? </a:t>
            </a:r>
            <a:r>
              <a:rPr lang="en-US" sz="1200" b="0" i="1" kern="1200" baseline="0" dirty="0" err="1" smtClean="0">
                <a:solidFill>
                  <a:schemeClr val="tx1"/>
                </a:solidFill>
                <a:latin typeface="+mn-lt"/>
                <a:ea typeface="+mn-ea"/>
                <a:cs typeface="+mn-cs"/>
              </a:rPr>
              <a:t>Individueel</a:t>
            </a:r>
            <a:r>
              <a:rPr lang="en-US" sz="1200" b="0" i="1" kern="1200" baseline="0" dirty="0" smtClean="0">
                <a:solidFill>
                  <a:schemeClr val="tx1"/>
                </a:solidFill>
                <a:latin typeface="+mn-lt"/>
                <a:ea typeface="+mn-ea"/>
                <a:cs typeface="+mn-cs"/>
              </a:rPr>
              <a:t>? </a:t>
            </a:r>
            <a:r>
              <a:rPr lang="en-US" sz="1200" b="0" i="1" kern="1200" baseline="0" dirty="0" err="1" smtClean="0">
                <a:solidFill>
                  <a:schemeClr val="tx1"/>
                </a:solidFill>
                <a:latin typeface="+mn-lt"/>
                <a:ea typeface="+mn-ea"/>
                <a:cs typeface="+mn-cs"/>
              </a:rPr>
              <a:t>Als</a:t>
            </a:r>
            <a:r>
              <a:rPr lang="en-US" sz="1200" b="0" i="1" kern="1200" baseline="0" dirty="0" smtClean="0">
                <a:solidFill>
                  <a:schemeClr val="tx1"/>
                </a:solidFill>
                <a:latin typeface="+mn-lt"/>
                <a:ea typeface="+mn-ea"/>
                <a:cs typeface="+mn-cs"/>
              </a:rPr>
              <a:t> </a:t>
            </a:r>
            <a:r>
              <a:rPr lang="en-US" sz="1200" b="0" i="1" kern="1200" baseline="0" dirty="0" err="1" smtClean="0">
                <a:solidFill>
                  <a:schemeClr val="tx1"/>
                </a:solidFill>
                <a:latin typeface="+mn-lt"/>
                <a:ea typeface="+mn-ea"/>
                <a:cs typeface="+mn-cs"/>
              </a:rPr>
              <a:t>groep</a:t>
            </a:r>
            <a:r>
              <a:rPr lang="en-US" sz="1200" b="0" i="1" kern="1200" baseline="0" dirty="0" smtClean="0">
                <a:solidFill>
                  <a:schemeClr val="tx1"/>
                </a:solidFill>
                <a:latin typeface="+mn-lt"/>
                <a:ea typeface="+mn-ea"/>
                <a:cs typeface="+mn-cs"/>
              </a:rPr>
              <a:t>?</a:t>
            </a:r>
            <a:endParaRPr lang="en-US" sz="1200" b="0" kern="1200" dirty="0" smtClean="0">
              <a:solidFill>
                <a:schemeClr val="tx1"/>
              </a:solidFill>
              <a:latin typeface="+mn-lt"/>
              <a:ea typeface="+mn-ea"/>
              <a:cs typeface="+mn-cs"/>
            </a:endParaRPr>
          </a:p>
          <a:p>
            <a:r>
              <a:rPr lang="en-US" sz="1200" b="1" i="0" kern="1200" dirty="0" err="1" smtClean="0">
                <a:solidFill>
                  <a:schemeClr val="tx1"/>
                </a:solidFill>
                <a:latin typeface="+mn-lt"/>
                <a:ea typeface="+mn-ea"/>
                <a:cs typeface="+mn-cs"/>
              </a:rPr>
              <a:t>Bouwen</a:t>
            </a:r>
            <a:r>
              <a:rPr lang="en-US" sz="1200" b="1" i="0" kern="1200" dirty="0" smtClean="0">
                <a:solidFill>
                  <a:schemeClr val="tx1"/>
                </a:solidFill>
                <a:latin typeface="+mn-lt"/>
                <a:ea typeface="+mn-ea"/>
                <a:cs typeface="+mn-cs"/>
              </a:rPr>
              <a:t> </a:t>
            </a:r>
            <a:r>
              <a:rPr lang="en-US" sz="1200" b="1" i="0" kern="1200" dirty="0" err="1" smtClean="0">
                <a:solidFill>
                  <a:schemeClr val="tx1"/>
                </a:solidFill>
                <a:latin typeface="+mn-lt"/>
                <a:ea typeface="+mn-ea"/>
                <a:cs typeface="+mn-cs"/>
              </a:rPr>
              <a:t>vertrouwen</a:t>
            </a:r>
            <a:r>
              <a:rPr lang="en-US" sz="1200" b="1" i="0" kern="1200" baseline="0" dirty="0" smtClean="0">
                <a:solidFill>
                  <a:schemeClr val="tx1"/>
                </a:solidFill>
                <a:latin typeface="+mn-lt"/>
                <a:ea typeface="+mn-ea"/>
                <a:cs typeface="+mn-cs"/>
              </a:rPr>
              <a:t> op </a:t>
            </a:r>
            <a:r>
              <a:rPr lang="en-US" sz="1200" b="1" i="0" kern="1200" baseline="0" dirty="0" err="1" smtClean="0">
                <a:solidFill>
                  <a:schemeClr val="tx1"/>
                </a:solidFill>
                <a:latin typeface="+mn-lt"/>
                <a:ea typeface="+mn-ea"/>
                <a:cs typeface="+mn-cs"/>
              </a:rPr>
              <a:t>onder</a:t>
            </a:r>
            <a:r>
              <a:rPr lang="en-US" sz="1200" b="1" i="0" kern="1200" baseline="0" dirty="0" smtClean="0">
                <a:solidFill>
                  <a:schemeClr val="tx1"/>
                </a:solidFill>
                <a:latin typeface="+mn-lt"/>
                <a:ea typeface="+mn-ea"/>
                <a:cs typeface="+mn-cs"/>
              </a:rPr>
              <a:t> </a:t>
            </a:r>
            <a:r>
              <a:rPr lang="en-US" sz="1200" b="1" i="0" kern="1200" baseline="0" dirty="0" err="1" smtClean="0">
                <a:solidFill>
                  <a:schemeClr val="tx1"/>
                </a:solidFill>
                <a:latin typeface="+mn-lt"/>
                <a:ea typeface="+mn-ea"/>
                <a:cs typeface="+mn-cs"/>
              </a:rPr>
              <a:t>groepsleden</a:t>
            </a:r>
            <a:r>
              <a:rPr lang="en-US" sz="1200" b="1" i="0" kern="1200" baseline="0" dirty="0" smtClean="0">
                <a:solidFill>
                  <a:schemeClr val="tx1"/>
                </a:solidFill>
                <a:latin typeface="+mn-lt"/>
                <a:ea typeface="+mn-ea"/>
                <a:cs typeface="+mn-cs"/>
              </a:rPr>
              <a:t>; </a:t>
            </a:r>
            <a:r>
              <a:rPr lang="en-US" i="1" dirty="0" smtClean="0"/>
              <a:t>Wat </a:t>
            </a:r>
            <a:r>
              <a:rPr lang="en-US" i="1" dirty="0" err="1" smtClean="0"/>
              <a:t>hebben</a:t>
            </a:r>
            <a:r>
              <a:rPr lang="en-US" i="1" dirty="0" smtClean="0"/>
              <a:t> </a:t>
            </a:r>
            <a:r>
              <a:rPr lang="en-US" i="1" dirty="0" err="1" smtClean="0"/>
              <a:t>jullie</a:t>
            </a:r>
            <a:r>
              <a:rPr lang="en-US" i="1" dirty="0" smtClean="0"/>
              <a:t> </a:t>
            </a:r>
            <a:r>
              <a:rPr lang="en-US" i="1" dirty="0" err="1" smtClean="0"/>
              <a:t>als</a:t>
            </a:r>
            <a:r>
              <a:rPr lang="en-US" i="1" dirty="0" smtClean="0"/>
              <a:t> </a:t>
            </a:r>
            <a:r>
              <a:rPr lang="en-US" i="1" dirty="0" err="1" smtClean="0"/>
              <a:t>groep</a:t>
            </a:r>
            <a:r>
              <a:rPr lang="en-US" i="1" dirty="0" smtClean="0"/>
              <a:t> </a:t>
            </a:r>
            <a:r>
              <a:rPr lang="en-US" i="1" dirty="0" err="1" smtClean="0"/>
              <a:t>nodig</a:t>
            </a:r>
            <a:r>
              <a:rPr lang="en-US" i="1" dirty="0" smtClean="0"/>
              <a:t> om </a:t>
            </a:r>
            <a:r>
              <a:rPr lang="en-US" i="1" dirty="0" err="1" smtClean="0"/>
              <a:t>elkaar</a:t>
            </a:r>
            <a:r>
              <a:rPr lang="en-US" i="1" dirty="0" smtClean="0"/>
              <a:t> </a:t>
            </a:r>
            <a:r>
              <a:rPr lang="en-US" i="1" dirty="0" err="1" smtClean="0"/>
              <a:t>te</a:t>
            </a:r>
            <a:r>
              <a:rPr lang="en-US" i="1" dirty="0" smtClean="0"/>
              <a:t> </a:t>
            </a:r>
            <a:r>
              <a:rPr lang="en-US" i="1" dirty="0" err="1" smtClean="0"/>
              <a:t>vertrouwen</a:t>
            </a:r>
            <a:r>
              <a:rPr lang="en-US" i="1" dirty="0" smtClean="0"/>
              <a:t>? </a:t>
            </a:r>
            <a:r>
              <a:rPr lang="en-US" i="1" dirty="0" err="1" smtClean="0"/>
              <a:t>Voelen</a:t>
            </a:r>
            <a:r>
              <a:rPr lang="en-US" i="1" dirty="0" smtClean="0"/>
              <a:t> </a:t>
            </a:r>
            <a:r>
              <a:rPr lang="en-US" i="1" dirty="0" err="1" smtClean="0"/>
              <a:t>jullie</a:t>
            </a:r>
            <a:r>
              <a:rPr lang="en-US" i="1" dirty="0" smtClean="0"/>
              <a:t> je in </a:t>
            </a:r>
            <a:r>
              <a:rPr lang="en-US" i="1" dirty="0" err="1" smtClean="0"/>
              <a:t>staat</a:t>
            </a:r>
            <a:r>
              <a:rPr lang="en-US" i="1" dirty="0" smtClean="0"/>
              <a:t> om met </a:t>
            </a:r>
            <a:r>
              <a:rPr lang="en-US" i="1" dirty="0" err="1" smtClean="0"/>
              <a:t>elkaar</a:t>
            </a:r>
            <a:r>
              <a:rPr lang="en-US" i="1" dirty="0" smtClean="0"/>
              <a:t> </a:t>
            </a:r>
            <a:r>
              <a:rPr lang="en-US" i="1" dirty="0" err="1" smtClean="0"/>
              <a:t>ervaringen</a:t>
            </a:r>
            <a:r>
              <a:rPr lang="en-US" i="1" dirty="0" smtClean="0"/>
              <a:t> </a:t>
            </a:r>
            <a:r>
              <a:rPr lang="en-US" i="1" dirty="0" err="1" smtClean="0"/>
              <a:t>uit</a:t>
            </a:r>
            <a:r>
              <a:rPr lang="en-US" i="1" dirty="0" smtClean="0"/>
              <a:t> </a:t>
            </a:r>
            <a:r>
              <a:rPr lang="en-US" i="1" dirty="0" err="1" smtClean="0"/>
              <a:t>te</a:t>
            </a:r>
            <a:r>
              <a:rPr lang="en-US" i="1" dirty="0" smtClean="0"/>
              <a:t> </a:t>
            </a:r>
            <a:r>
              <a:rPr lang="en-US" i="1" dirty="0" err="1" smtClean="0"/>
              <a:t>wisselen</a:t>
            </a:r>
            <a:r>
              <a:rPr lang="en-US" i="1" dirty="0" smtClean="0"/>
              <a:t> over wat </a:t>
            </a:r>
            <a:r>
              <a:rPr lang="en-US" i="1" dirty="0" err="1" smtClean="0"/>
              <a:t>werkt</a:t>
            </a:r>
            <a:r>
              <a:rPr lang="en-US" i="1" dirty="0" smtClean="0"/>
              <a:t> </a:t>
            </a:r>
            <a:r>
              <a:rPr lang="en-US" i="1" dirty="0" err="1" smtClean="0"/>
              <a:t>en</a:t>
            </a:r>
            <a:r>
              <a:rPr lang="en-US" i="1" dirty="0" smtClean="0"/>
              <a:t> </a:t>
            </a:r>
            <a:r>
              <a:rPr lang="en-US" i="1" dirty="0" err="1" smtClean="0"/>
              <a:t>niet</a:t>
            </a:r>
            <a:r>
              <a:rPr lang="en-US" i="1" dirty="0" smtClean="0"/>
              <a:t> </a:t>
            </a:r>
            <a:r>
              <a:rPr lang="en-US" i="1" dirty="0" err="1" smtClean="0"/>
              <a:t>werkt</a:t>
            </a:r>
            <a:r>
              <a:rPr lang="en-US" i="1" dirty="0" smtClean="0"/>
              <a:t>? </a:t>
            </a:r>
            <a:r>
              <a:rPr lang="en-US" i="0" dirty="0" err="1" smtClean="0"/>
              <a:t>Dit</a:t>
            </a:r>
            <a:r>
              <a:rPr lang="en-US" i="0" dirty="0" smtClean="0"/>
              <a:t> </a:t>
            </a:r>
            <a:r>
              <a:rPr lang="en-US" i="0" dirty="0" err="1" smtClean="0"/>
              <a:t>hangt</a:t>
            </a:r>
            <a:r>
              <a:rPr lang="en-US" i="0" baseline="0" dirty="0" smtClean="0"/>
              <a:t> </a:t>
            </a:r>
            <a:r>
              <a:rPr lang="en-US" i="0" baseline="0" dirty="0" err="1" smtClean="0"/>
              <a:t>samen</a:t>
            </a:r>
            <a:r>
              <a:rPr lang="en-US" i="0" baseline="0" dirty="0" smtClean="0"/>
              <a:t> met hoe </a:t>
            </a:r>
            <a:r>
              <a:rPr lang="en-US" i="0" baseline="0" dirty="0" err="1" smtClean="0"/>
              <a:t>macht</a:t>
            </a:r>
            <a:r>
              <a:rPr lang="en-US" i="0" baseline="0" dirty="0" smtClean="0"/>
              <a:t> de </a:t>
            </a:r>
            <a:r>
              <a:rPr lang="en-US" i="0" baseline="0" dirty="0" err="1" smtClean="0"/>
              <a:t>groepsdynamiek</a:t>
            </a:r>
            <a:r>
              <a:rPr lang="en-US" i="0" baseline="0" dirty="0" smtClean="0"/>
              <a:t> </a:t>
            </a:r>
            <a:r>
              <a:rPr lang="en-US" i="0" baseline="0" dirty="0" err="1" smtClean="0"/>
              <a:t>kan</a:t>
            </a:r>
            <a:r>
              <a:rPr lang="en-US" i="0" baseline="0" dirty="0" smtClean="0"/>
              <a:t> </a:t>
            </a:r>
            <a:r>
              <a:rPr lang="en-US" i="0" baseline="0" dirty="0" err="1" smtClean="0"/>
              <a:t>beïnvloeden</a:t>
            </a:r>
            <a:r>
              <a:rPr lang="en-US" i="0" baseline="0" dirty="0" smtClean="0"/>
              <a:t> (</a:t>
            </a:r>
            <a:r>
              <a:rPr lang="en-US" i="0" baseline="0" dirty="0" err="1" smtClean="0"/>
              <a:t>zie</a:t>
            </a:r>
            <a:r>
              <a:rPr lang="en-US" i="0" baseline="0" dirty="0" smtClean="0"/>
              <a:t> </a:t>
            </a:r>
            <a:r>
              <a:rPr lang="en-US" i="0" baseline="0" dirty="0" err="1" smtClean="0"/>
              <a:t>hieronder</a:t>
            </a:r>
            <a:r>
              <a:rPr lang="en-US" i="0" baseline="0" dirty="0" smtClean="0"/>
              <a:t>).</a:t>
            </a:r>
            <a:endParaRPr lang="en-US" sz="1200" b="1" i="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latin typeface="+mn-lt"/>
                <a:ea typeface="+mn-ea"/>
                <a:cs typeface="+mn-cs"/>
              </a:rPr>
              <a:t>Schenk</a:t>
            </a:r>
            <a:r>
              <a:rPr lang="en-US" sz="1200" b="1" i="0" kern="1200" baseline="0" dirty="0" smtClean="0">
                <a:solidFill>
                  <a:schemeClr val="tx1"/>
                </a:solidFill>
                <a:latin typeface="+mn-lt"/>
                <a:ea typeface="+mn-ea"/>
                <a:cs typeface="+mn-cs"/>
              </a:rPr>
              <a:t> </a:t>
            </a:r>
            <a:r>
              <a:rPr lang="en-US" sz="1200" b="1" i="0" kern="1200" baseline="0" dirty="0" err="1" smtClean="0">
                <a:solidFill>
                  <a:schemeClr val="tx1"/>
                </a:solidFill>
                <a:latin typeface="+mn-lt"/>
                <a:ea typeface="+mn-ea"/>
                <a:cs typeface="+mn-cs"/>
              </a:rPr>
              <a:t>aandacht</a:t>
            </a:r>
            <a:r>
              <a:rPr lang="en-US" sz="1200" b="1" i="0" kern="1200" baseline="0" dirty="0" smtClean="0">
                <a:solidFill>
                  <a:schemeClr val="tx1"/>
                </a:solidFill>
                <a:latin typeface="+mn-lt"/>
                <a:ea typeface="+mn-ea"/>
                <a:cs typeface="+mn-cs"/>
              </a:rPr>
              <a:t> </a:t>
            </a:r>
            <a:r>
              <a:rPr lang="en-US" sz="1200" b="1" i="0" kern="1200" baseline="0" dirty="0" err="1" smtClean="0">
                <a:solidFill>
                  <a:schemeClr val="tx1"/>
                </a:solidFill>
                <a:latin typeface="+mn-lt"/>
                <a:ea typeface="+mn-ea"/>
                <a:cs typeface="+mn-cs"/>
              </a:rPr>
              <a:t>aan</a:t>
            </a:r>
            <a:r>
              <a:rPr lang="en-US" sz="1200" b="1" i="0" kern="1200" baseline="0" dirty="0" smtClean="0">
                <a:solidFill>
                  <a:schemeClr val="tx1"/>
                </a:solidFill>
                <a:latin typeface="+mn-lt"/>
                <a:ea typeface="+mn-ea"/>
                <a:cs typeface="+mn-cs"/>
              </a:rPr>
              <a:t> de </a:t>
            </a:r>
            <a:r>
              <a:rPr lang="en-US" sz="1200" b="1" i="0" kern="1200" baseline="0" dirty="0" err="1" smtClean="0">
                <a:solidFill>
                  <a:schemeClr val="tx1"/>
                </a:solidFill>
                <a:latin typeface="+mn-lt"/>
                <a:ea typeface="+mn-ea"/>
                <a:cs typeface="+mn-cs"/>
              </a:rPr>
              <a:t>wijze</a:t>
            </a:r>
            <a:r>
              <a:rPr lang="en-US" sz="1200" b="1" i="0" kern="1200" baseline="0" dirty="0" smtClean="0">
                <a:solidFill>
                  <a:schemeClr val="tx1"/>
                </a:solidFill>
                <a:latin typeface="+mn-lt"/>
                <a:ea typeface="+mn-ea"/>
                <a:cs typeface="+mn-cs"/>
              </a:rPr>
              <a:t> </a:t>
            </a:r>
            <a:r>
              <a:rPr lang="en-US" sz="1200" b="1" i="0" kern="1200" baseline="0" dirty="0" err="1" smtClean="0">
                <a:solidFill>
                  <a:schemeClr val="tx1"/>
                </a:solidFill>
                <a:latin typeface="+mn-lt"/>
                <a:ea typeface="+mn-ea"/>
                <a:cs typeface="+mn-cs"/>
              </a:rPr>
              <a:t>waarop</a:t>
            </a:r>
            <a:r>
              <a:rPr lang="en-US" sz="1200" b="1" i="0" kern="1200" baseline="0" dirty="0" smtClean="0">
                <a:solidFill>
                  <a:schemeClr val="tx1"/>
                </a:solidFill>
                <a:latin typeface="+mn-lt"/>
                <a:ea typeface="+mn-ea"/>
                <a:cs typeface="+mn-cs"/>
              </a:rPr>
              <a:t> </a:t>
            </a:r>
            <a:r>
              <a:rPr lang="en-US" sz="1200" b="1" i="0" kern="1200" baseline="0" dirty="0" err="1" smtClean="0">
                <a:solidFill>
                  <a:schemeClr val="tx1"/>
                </a:solidFill>
                <a:latin typeface="+mn-lt"/>
                <a:ea typeface="+mn-ea"/>
                <a:cs typeface="+mn-cs"/>
              </a:rPr>
              <a:t>macht</a:t>
            </a:r>
            <a:r>
              <a:rPr lang="en-US" sz="1200" b="1" i="0" kern="1200" baseline="0" dirty="0" smtClean="0">
                <a:solidFill>
                  <a:schemeClr val="tx1"/>
                </a:solidFill>
                <a:latin typeface="+mn-lt"/>
                <a:ea typeface="+mn-ea"/>
                <a:cs typeface="+mn-cs"/>
              </a:rPr>
              <a:t> de </a:t>
            </a:r>
            <a:r>
              <a:rPr lang="en-US" sz="1200" b="1" i="0" kern="1200" baseline="0" dirty="0" err="1" smtClean="0">
                <a:solidFill>
                  <a:schemeClr val="tx1"/>
                </a:solidFill>
                <a:latin typeface="+mn-lt"/>
                <a:ea typeface="+mn-ea"/>
                <a:cs typeface="+mn-cs"/>
              </a:rPr>
              <a:t>groepsdynamiek</a:t>
            </a:r>
            <a:r>
              <a:rPr lang="en-US" sz="1200" b="1" i="0" kern="1200" baseline="0" dirty="0" smtClean="0">
                <a:solidFill>
                  <a:schemeClr val="tx1"/>
                </a:solidFill>
                <a:latin typeface="+mn-lt"/>
                <a:ea typeface="+mn-ea"/>
                <a:cs typeface="+mn-cs"/>
              </a:rPr>
              <a:t> </a:t>
            </a:r>
            <a:r>
              <a:rPr lang="en-US" sz="1200" b="1" i="0" kern="1200" baseline="0" dirty="0" err="1" smtClean="0">
                <a:solidFill>
                  <a:schemeClr val="tx1"/>
                </a:solidFill>
                <a:latin typeface="+mn-lt"/>
                <a:ea typeface="+mn-ea"/>
                <a:cs typeface="+mn-cs"/>
              </a:rPr>
              <a:t>kan</a:t>
            </a:r>
            <a:r>
              <a:rPr lang="en-US" sz="1200" b="1" i="0" kern="1200" baseline="0" dirty="0" smtClean="0">
                <a:solidFill>
                  <a:schemeClr val="tx1"/>
                </a:solidFill>
                <a:latin typeface="+mn-lt"/>
                <a:ea typeface="+mn-ea"/>
                <a:cs typeface="+mn-cs"/>
              </a:rPr>
              <a:t> </a:t>
            </a:r>
            <a:r>
              <a:rPr lang="en-US" sz="1200" b="1" i="0" kern="1200" baseline="0" dirty="0" err="1" smtClean="0">
                <a:solidFill>
                  <a:schemeClr val="tx1"/>
                </a:solidFill>
                <a:latin typeface="+mn-lt"/>
                <a:ea typeface="+mn-ea"/>
                <a:cs typeface="+mn-cs"/>
              </a:rPr>
              <a:t>beïnvloeden</a:t>
            </a:r>
            <a:r>
              <a:rPr lang="en-US" sz="1200" b="1" i="0" kern="1200" baseline="0" dirty="0" smtClean="0">
                <a:solidFill>
                  <a:schemeClr val="tx1"/>
                </a:solidFill>
                <a:latin typeface="+mn-lt"/>
                <a:ea typeface="+mn-ea"/>
                <a:cs typeface="+mn-cs"/>
              </a:rPr>
              <a:t>; </a:t>
            </a:r>
            <a:r>
              <a:rPr lang="en-US" i="1" dirty="0" err="1" smtClean="0"/>
              <a:t>Voelt</a:t>
            </a:r>
            <a:r>
              <a:rPr lang="en-US" i="1" dirty="0" smtClean="0"/>
              <a:t> u </a:t>
            </a:r>
            <a:r>
              <a:rPr lang="en-US" i="1" dirty="0" err="1" smtClean="0"/>
              <a:t>zich</a:t>
            </a:r>
            <a:r>
              <a:rPr lang="en-US" i="1" dirty="0" smtClean="0"/>
              <a:t> op </a:t>
            </a:r>
            <a:r>
              <a:rPr lang="en-US" i="1" dirty="0" err="1" smtClean="0"/>
              <a:t>uw</a:t>
            </a:r>
            <a:r>
              <a:rPr lang="en-US" i="1" dirty="0" smtClean="0"/>
              <a:t> </a:t>
            </a:r>
            <a:r>
              <a:rPr lang="en-US" i="1" dirty="0" err="1" smtClean="0"/>
              <a:t>gemak</a:t>
            </a:r>
            <a:r>
              <a:rPr lang="en-US" i="1" dirty="0" smtClean="0"/>
              <a:t> om </a:t>
            </a:r>
            <a:r>
              <a:rPr lang="en-US" i="1" dirty="0" err="1" smtClean="0"/>
              <a:t>samen</a:t>
            </a:r>
            <a:r>
              <a:rPr lang="en-US" i="1" dirty="0" smtClean="0"/>
              <a:t> </a:t>
            </a:r>
            <a:r>
              <a:rPr lang="en-US" i="1" dirty="0" err="1" smtClean="0"/>
              <a:t>te</a:t>
            </a:r>
            <a:r>
              <a:rPr lang="en-US" i="1" dirty="0" smtClean="0"/>
              <a:t> </a:t>
            </a:r>
            <a:r>
              <a:rPr lang="en-US" i="1" dirty="0" err="1" smtClean="0"/>
              <a:t>werken</a:t>
            </a:r>
            <a:r>
              <a:rPr lang="en-US" i="1" dirty="0" smtClean="0"/>
              <a:t> met </a:t>
            </a:r>
            <a:r>
              <a:rPr lang="en-US" i="1" dirty="0" err="1" smtClean="0"/>
              <a:t>collega’s</a:t>
            </a:r>
            <a:r>
              <a:rPr lang="en-US" i="1" dirty="0" smtClean="0"/>
              <a:t> die </a:t>
            </a:r>
            <a:r>
              <a:rPr lang="en-US" i="1" dirty="0" err="1" smtClean="0"/>
              <a:t>misschien</a:t>
            </a:r>
            <a:r>
              <a:rPr lang="en-US" i="1" dirty="0" smtClean="0"/>
              <a:t> </a:t>
            </a:r>
            <a:r>
              <a:rPr lang="en-US" i="1" dirty="0" err="1" smtClean="0"/>
              <a:t>meer</a:t>
            </a:r>
            <a:r>
              <a:rPr lang="en-US" i="1" dirty="0" smtClean="0"/>
              <a:t> of minder status </a:t>
            </a:r>
            <a:r>
              <a:rPr lang="en-US" i="1" dirty="0" err="1" smtClean="0"/>
              <a:t>hebben</a:t>
            </a:r>
            <a:r>
              <a:rPr lang="en-US" i="1" dirty="0" smtClean="0"/>
              <a:t> </a:t>
            </a:r>
            <a:r>
              <a:rPr lang="en-US" i="1" dirty="0" err="1" smtClean="0"/>
              <a:t>dan</a:t>
            </a:r>
            <a:r>
              <a:rPr lang="en-US" i="1" dirty="0" smtClean="0"/>
              <a:t> u?</a:t>
            </a:r>
            <a:endParaRPr lang="en-US" b="1" dirty="0" smtClean="0"/>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err="1" smtClean="0">
                <a:solidFill>
                  <a:schemeClr val="tx1"/>
                </a:solidFill>
                <a:latin typeface="+mn-lt"/>
                <a:ea typeface="+mn-ea"/>
                <a:cs typeface="+mn-cs"/>
              </a:rPr>
              <a:t>Discussieer</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als</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groep</a:t>
            </a:r>
            <a:r>
              <a:rPr lang="en-US" sz="1200" b="0" kern="1200" baseline="0" dirty="0" smtClean="0">
                <a:solidFill>
                  <a:schemeClr val="tx1"/>
                </a:solidFill>
                <a:latin typeface="+mn-lt"/>
                <a:ea typeface="+mn-ea"/>
                <a:cs typeface="+mn-cs"/>
              </a:rPr>
              <a:t> over de </a:t>
            </a:r>
            <a:r>
              <a:rPr lang="en-US" sz="1200" b="0" kern="1200" baseline="0" dirty="0" err="1" smtClean="0">
                <a:solidFill>
                  <a:schemeClr val="tx1"/>
                </a:solidFill>
                <a:latin typeface="+mn-lt"/>
                <a:ea typeface="+mn-ea"/>
                <a:cs typeface="+mn-cs"/>
              </a:rPr>
              <a:t>belangrijkste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eigenschappen</a:t>
            </a:r>
            <a:r>
              <a:rPr lang="en-US" sz="1200" b="0" kern="1200" baseline="0" dirty="0" smtClean="0">
                <a:solidFill>
                  <a:schemeClr val="tx1"/>
                </a:solidFill>
                <a:latin typeface="+mn-lt"/>
                <a:ea typeface="+mn-ea"/>
                <a:cs typeface="+mn-cs"/>
              </a:rPr>
              <a:t>. </a:t>
            </a:r>
            <a:r>
              <a:rPr lang="en-US" sz="1200" b="1" kern="1200" baseline="0" dirty="0" err="1" smtClean="0">
                <a:solidFill>
                  <a:schemeClr val="tx1"/>
                </a:solidFill>
                <a:latin typeface="+mn-lt"/>
                <a:ea typeface="+mn-ea"/>
                <a:cs typeface="+mn-cs"/>
              </a:rPr>
              <a:t>Belangrijk</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 Extra </a:t>
            </a:r>
            <a:r>
              <a:rPr lang="en-US" sz="1200" b="0" kern="1200" baseline="0" dirty="0" err="1" smtClean="0">
                <a:solidFill>
                  <a:schemeClr val="tx1"/>
                </a:solidFill>
                <a:latin typeface="+mn-lt"/>
                <a:ea typeface="+mn-ea"/>
                <a:cs typeface="+mn-cs"/>
              </a:rPr>
              <a:t>opmerkingen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zijn</a:t>
            </a:r>
            <a:r>
              <a:rPr lang="en-US" sz="1200" b="0" kern="1200" baseline="0" dirty="0" smtClean="0">
                <a:solidFill>
                  <a:schemeClr val="tx1"/>
                </a:solidFill>
                <a:latin typeface="+mn-lt"/>
                <a:ea typeface="+mn-ea"/>
                <a:cs typeface="+mn-cs"/>
              </a:rPr>
              <a:t> in de </a:t>
            </a:r>
            <a:r>
              <a:rPr lang="en-US" sz="1200" b="0" kern="1200" baseline="0" dirty="0" err="1" smtClean="0">
                <a:solidFill>
                  <a:schemeClr val="tx1"/>
                </a:solidFill>
                <a:latin typeface="+mn-lt"/>
                <a:ea typeface="+mn-ea"/>
                <a:cs typeface="+mn-cs"/>
              </a:rPr>
              <a:t>notitie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gegeven</a:t>
            </a:r>
            <a:r>
              <a:rPr lang="en-US" sz="1200" b="0" kern="1200" baseline="0" dirty="0" smtClean="0">
                <a:solidFill>
                  <a:schemeClr val="tx1"/>
                </a:solidFill>
                <a:latin typeface="+mn-lt"/>
                <a:ea typeface="+mn-ea"/>
                <a:cs typeface="+mn-cs"/>
              </a:rPr>
              <a:t> om </a:t>
            </a:r>
            <a:r>
              <a:rPr lang="en-US" sz="1200" b="0" kern="1200" baseline="0" dirty="0" err="1" smtClean="0">
                <a:solidFill>
                  <a:schemeClr val="tx1"/>
                </a:solidFill>
                <a:latin typeface="+mn-lt"/>
                <a:ea typeface="+mn-ea"/>
                <a:cs typeface="+mn-cs"/>
              </a:rPr>
              <a:t>te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helpen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bij</a:t>
            </a:r>
            <a:r>
              <a:rPr lang="en-US" sz="1200" b="0" kern="1200" baseline="0" dirty="0" smtClean="0">
                <a:solidFill>
                  <a:schemeClr val="tx1"/>
                </a:solidFill>
                <a:latin typeface="+mn-lt"/>
                <a:ea typeface="+mn-ea"/>
                <a:cs typeface="+mn-cs"/>
              </a:rPr>
              <a:t> het </a:t>
            </a:r>
            <a:r>
              <a:rPr lang="en-US" sz="1200" b="0" kern="1200" baseline="0" dirty="0" err="1" smtClean="0">
                <a:solidFill>
                  <a:schemeClr val="tx1"/>
                </a:solidFill>
                <a:latin typeface="+mn-lt"/>
                <a:ea typeface="+mn-ea"/>
                <a:cs typeface="+mn-cs"/>
              </a:rPr>
              <a:t>leiden</a:t>
            </a:r>
            <a:r>
              <a:rPr lang="en-US" sz="1200" b="0" kern="1200" baseline="0" dirty="0" smtClean="0">
                <a:solidFill>
                  <a:schemeClr val="tx1"/>
                </a:solidFill>
                <a:latin typeface="+mn-lt"/>
                <a:ea typeface="+mn-ea"/>
                <a:cs typeface="+mn-cs"/>
              </a:rPr>
              <a:t> van de </a:t>
            </a:r>
            <a:r>
              <a:rPr lang="en-US" sz="1200" b="0" kern="1200" baseline="0" dirty="0" err="1" smtClean="0">
                <a:solidFill>
                  <a:schemeClr val="tx1"/>
                </a:solidFill>
                <a:latin typeface="+mn-lt"/>
                <a:ea typeface="+mn-ea"/>
                <a:cs typeface="+mn-cs"/>
              </a:rPr>
              <a:t>discussie</a:t>
            </a:r>
            <a:r>
              <a:rPr lang="en-US" sz="1200" b="0" kern="1200" baseline="0" dirty="0" smtClean="0">
                <a:solidFill>
                  <a:schemeClr val="tx1"/>
                </a:solidFill>
                <a:latin typeface="+mn-lt"/>
                <a:ea typeface="+mn-ea"/>
                <a:cs typeface="+mn-cs"/>
              </a:rPr>
              <a:t>.</a:t>
            </a:r>
          </a:p>
          <a:p>
            <a:r>
              <a:rPr lang="en-US" b="1" dirty="0" err="1" smtClean="0"/>
              <a:t>Begrijpen</a:t>
            </a:r>
            <a:r>
              <a:rPr lang="en-US" b="1" dirty="0" smtClean="0"/>
              <a:t> wat </a:t>
            </a:r>
            <a:r>
              <a:rPr lang="en-US" b="1" dirty="0" err="1" smtClean="0"/>
              <a:t>samen</a:t>
            </a:r>
            <a:r>
              <a:rPr lang="en-US" b="1" dirty="0" smtClean="0"/>
              <a:t>; </a:t>
            </a:r>
            <a:r>
              <a:rPr lang="en-US" i="1" dirty="0" err="1" smtClean="0"/>
              <a:t>Voelt</a:t>
            </a:r>
            <a:r>
              <a:rPr lang="en-US" i="1" dirty="0" smtClean="0"/>
              <a:t> u </a:t>
            </a:r>
            <a:r>
              <a:rPr lang="en-US" i="1" dirty="0" err="1" smtClean="0"/>
              <a:t>zich</a:t>
            </a:r>
            <a:r>
              <a:rPr lang="en-US" i="1" dirty="0" smtClean="0"/>
              <a:t> op </a:t>
            </a:r>
            <a:r>
              <a:rPr lang="en-US" i="1" dirty="0" err="1" smtClean="0"/>
              <a:t>uw</a:t>
            </a:r>
            <a:r>
              <a:rPr lang="en-US" i="1" dirty="0" smtClean="0"/>
              <a:t> </a:t>
            </a:r>
            <a:r>
              <a:rPr lang="en-US" i="1" dirty="0" err="1" smtClean="0"/>
              <a:t>gemak</a:t>
            </a:r>
            <a:r>
              <a:rPr lang="en-US" i="1" dirty="0" smtClean="0"/>
              <a:t> om </a:t>
            </a:r>
            <a:r>
              <a:rPr lang="en-US" i="1" dirty="0" err="1" smtClean="0"/>
              <a:t>samen</a:t>
            </a:r>
            <a:r>
              <a:rPr lang="en-US" i="1" dirty="0" smtClean="0"/>
              <a:t> </a:t>
            </a:r>
            <a:r>
              <a:rPr lang="en-US" i="1" dirty="0" err="1" smtClean="0"/>
              <a:t>te</a:t>
            </a:r>
            <a:r>
              <a:rPr lang="en-US" i="1" dirty="0" smtClean="0"/>
              <a:t> </a:t>
            </a:r>
            <a:r>
              <a:rPr lang="en-US" i="1" dirty="0" err="1" smtClean="0"/>
              <a:t>werken</a:t>
            </a:r>
            <a:r>
              <a:rPr lang="en-US" i="1" dirty="0" smtClean="0"/>
              <a:t> met </a:t>
            </a:r>
            <a:r>
              <a:rPr lang="en-US" i="1" dirty="0" err="1" smtClean="0"/>
              <a:t>collega’s</a:t>
            </a:r>
            <a:r>
              <a:rPr lang="en-US" i="1" dirty="0" smtClean="0"/>
              <a:t>? Op school? Met </a:t>
            </a:r>
            <a:r>
              <a:rPr lang="en-US" i="1" dirty="0" err="1" smtClean="0"/>
              <a:t>andere</a:t>
            </a:r>
            <a:r>
              <a:rPr lang="en-US" i="1" dirty="0" smtClean="0"/>
              <a:t> </a:t>
            </a:r>
            <a:r>
              <a:rPr lang="en-US" i="1" dirty="0" err="1" smtClean="0"/>
              <a:t>scholen</a:t>
            </a:r>
            <a:r>
              <a:rPr lang="en-US" i="1" dirty="0" smtClean="0"/>
              <a:t>? </a:t>
            </a:r>
            <a:r>
              <a:rPr lang="en-US" i="0" dirty="0" smtClean="0"/>
              <a:t>Het is </a:t>
            </a:r>
            <a:r>
              <a:rPr lang="en-US" i="0" dirty="0" err="1" smtClean="0"/>
              <a:t>belangrijk</a:t>
            </a:r>
            <a:r>
              <a:rPr lang="en-US" i="0" baseline="0" dirty="0" smtClean="0"/>
              <a:t> </a:t>
            </a:r>
            <a:r>
              <a:rPr lang="en-US" i="0" baseline="0" dirty="0" err="1" smtClean="0"/>
              <a:t>voor</a:t>
            </a:r>
            <a:r>
              <a:rPr lang="en-US" i="0" baseline="0" dirty="0" smtClean="0"/>
              <a:t> de </a:t>
            </a:r>
            <a:r>
              <a:rPr lang="en-US" i="0" baseline="0" dirty="0" err="1" smtClean="0"/>
              <a:t>MaSciL</a:t>
            </a:r>
            <a:r>
              <a:rPr lang="en-US" i="0" baseline="0" dirty="0" smtClean="0"/>
              <a:t> </a:t>
            </a:r>
            <a:r>
              <a:rPr lang="en-US" i="0" baseline="0" dirty="0" err="1" smtClean="0"/>
              <a:t>filosofie</a:t>
            </a:r>
            <a:r>
              <a:rPr lang="en-US" i="0" baseline="0" dirty="0" smtClean="0"/>
              <a:t> </a:t>
            </a:r>
            <a:r>
              <a:rPr lang="en-US" i="0" baseline="0" dirty="0" err="1" smtClean="0"/>
              <a:t>dat</a:t>
            </a:r>
            <a:r>
              <a:rPr lang="en-US" i="0" baseline="0" dirty="0" smtClean="0"/>
              <a:t> </a:t>
            </a:r>
            <a:r>
              <a:rPr lang="en-US" i="0" baseline="0" dirty="0" err="1" smtClean="0"/>
              <a:t>een</a:t>
            </a:r>
            <a:r>
              <a:rPr lang="en-US" i="0" baseline="0" dirty="0" smtClean="0"/>
              <a:t> </a:t>
            </a:r>
            <a:r>
              <a:rPr lang="en-US" i="0" baseline="0" dirty="0" err="1" smtClean="0"/>
              <a:t>samenwerkende</a:t>
            </a:r>
            <a:r>
              <a:rPr lang="en-US" i="0" baseline="0" dirty="0" smtClean="0"/>
              <a:t> </a:t>
            </a:r>
            <a:r>
              <a:rPr lang="en-US" i="0" baseline="0" dirty="0" err="1" smtClean="0"/>
              <a:t>gemeenschap</a:t>
            </a:r>
            <a:r>
              <a:rPr lang="en-US" i="0" baseline="0" dirty="0" smtClean="0"/>
              <a:t> </a:t>
            </a:r>
            <a:r>
              <a:rPr lang="en-US" i="0" baseline="0" dirty="0" err="1" smtClean="0"/>
              <a:t>wordt</a:t>
            </a:r>
            <a:r>
              <a:rPr lang="en-US" i="0" baseline="0" dirty="0" smtClean="0"/>
              <a:t> </a:t>
            </a:r>
            <a:r>
              <a:rPr lang="en-US" i="0" baseline="0" dirty="0" err="1" smtClean="0"/>
              <a:t>ontwikkeld</a:t>
            </a:r>
            <a:r>
              <a:rPr lang="en-US" i="0" baseline="0" dirty="0" smtClean="0"/>
              <a:t>. De </a:t>
            </a:r>
            <a:r>
              <a:rPr lang="en-US" i="0" baseline="0" dirty="0" err="1" smtClean="0"/>
              <a:t>visie</a:t>
            </a:r>
            <a:r>
              <a:rPr lang="en-US" i="0" baseline="0" dirty="0" smtClean="0"/>
              <a:t> die </a:t>
            </a:r>
            <a:r>
              <a:rPr lang="en-US" i="0" baseline="0" dirty="0" err="1" smtClean="0"/>
              <a:t>genoemd</a:t>
            </a:r>
            <a:r>
              <a:rPr lang="en-US" i="0" baseline="0" dirty="0" smtClean="0"/>
              <a:t> is, </a:t>
            </a:r>
            <a:r>
              <a:rPr lang="en-US" i="0" baseline="0" dirty="0" err="1" smtClean="0"/>
              <a:t>moet</a:t>
            </a:r>
            <a:r>
              <a:rPr lang="en-US" i="0" baseline="0" dirty="0" smtClean="0"/>
              <a:t> door </a:t>
            </a:r>
            <a:r>
              <a:rPr lang="en-US" i="0" baseline="0" dirty="0" err="1" smtClean="0"/>
              <a:t>allen</a:t>
            </a:r>
            <a:r>
              <a:rPr lang="en-US" i="0" baseline="0" dirty="0" smtClean="0"/>
              <a:t> </a:t>
            </a:r>
            <a:r>
              <a:rPr lang="en-US" i="0" baseline="0" dirty="0" err="1" smtClean="0"/>
              <a:t>geaccepteerd</a:t>
            </a:r>
            <a:r>
              <a:rPr lang="en-US" i="0" baseline="0" dirty="0" smtClean="0"/>
              <a:t> </a:t>
            </a:r>
            <a:r>
              <a:rPr lang="en-US" i="0" baseline="0" dirty="0" err="1" smtClean="0"/>
              <a:t>zijn</a:t>
            </a:r>
            <a:r>
              <a:rPr lang="en-US" i="0" baseline="0" dirty="0" smtClean="0"/>
              <a:t> </a:t>
            </a:r>
            <a:r>
              <a:rPr lang="en-US" i="0" baseline="0" dirty="0" err="1" smtClean="0"/>
              <a:t>en</a:t>
            </a:r>
            <a:r>
              <a:rPr lang="en-US" i="0" baseline="0" dirty="0" smtClean="0"/>
              <a:t> de </a:t>
            </a:r>
            <a:r>
              <a:rPr lang="en-US" i="0" baseline="0" dirty="0" err="1" smtClean="0"/>
              <a:t>groep</a:t>
            </a:r>
            <a:r>
              <a:rPr lang="en-US" i="0" baseline="0" dirty="0" smtClean="0"/>
              <a:t> </a:t>
            </a:r>
            <a:r>
              <a:rPr lang="en-US" i="0" baseline="0" dirty="0" err="1" smtClean="0"/>
              <a:t>moet</a:t>
            </a:r>
            <a:r>
              <a:rPr lang="en-US" i="0" baseline="0" dirty="0" smtClean="0"/>
              <a:t> </a:t>
            </a:r>
            <a:r>
              <a:rPr lang="en-US" i="0" baseline="0" dirty="0" err="1" smtClean="0"/>
              <a:t>gezamelijk</a:t>
            </a:r>
            <a:r>
              <a:rPr lang="en-US" i="0" baseline="0" dirty="0" smtClean="0"/>
              <a:t> </a:t>
            </a:r>
            <a:r>
              <a:rPr lang="en-US" i="0" baseline="0" dirty="0" err="1" smtClean="0"/>
              <a:t>werken</a:t>
            </a:r>
            <a:r>
              <a:rPr lang="en-US" i="0" baseline="0" dirty="0" smtClean="0"/>
              <a:t> </a:t>
            </a:r>
            <a:r>
              <a:rPr lang="en-US" i="0" baseline="0" dirty="0" err="1" smtClean="0"/>
              <a:t>naar</a:t>
            </a:r>
            <a:r>
              <a:rPr lang="en-US" i="0" baseline="0" dirty="0" smtClean="0"/>
              <a:t> </a:t>
            </a:r>
            <a:r>
              <a:rPr lang="en-US" i="0" baseline="0" dirty="0" err="1" smtClean="0"/>
              <a:t>deze</a:t>
            </a:r>
            <a:r>
              <a:rPr lang="en-US" i="0" baseline="0" dirty="0" smtClean="0"/>
              <a:t> </a:t>
            </a:r>
            <a:r>
              <a:rPr lang="en-US" i="0" baseline="0" dirty="0" err="1" smtClean="0"/>
              <a:t>visie</a:t>
            </a:r>
            <a:r>
              <a:rPr lang="en-US" i="0" baseline="0" dirty="0" smtClean="0"/>
              <a:t>.</a:t>
            </a:r>
            <a:endParaRPr lang="en-US" i="1"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1" i="0" dirty="0" err="1" smtClean="0"/>
              <a:t>Erkennen</a:t>
            </a:r>
            <a:r>
              <a:rPr lang="en-US" b="1" i="0" dirty="0" smtClean="0"/>
              <a:t>,</a:t>
            </a:r>
            <a:r>
              <a:rPr lang="en-US" b="1" i="0" baseline="0" dirty="0" smtClean="0"/>
              <a:t> </a:t>
            </a:r>
            <a:r>
              <a:rPr lang="en-US" b="1" i="0" baseline="0" dirty="0" err="1" smtClean="0"/>
              <a:t>waarderen</a:t>
            </a:r>
            <a:r>
              <a:rPr lang="en-US" b="1" i="0" baseline="0" dirty="0" smtClean="0"/>
              <a:t> </a:t>
            </a:r>
            <a:r>
              <a:rPr lang="en-US" b="1" i="0" baseline="0" dirty="0" err="1" smtClean="0"/>
              <a:t>en</a:t>
            </a:r>
            <a:r>
              <a:rPr lang="en-US" b="1" i="0" baseline="0" dirty="0" smtClean="0"/>
              <a:t> </a:t>
            </a:r>
            <a:r>
              <a:rPr lang="en-US" b="1" i="0" baseline="0" dirty="0" err="1" smtClean="0"/>
              <a:t>moedigen</a:t>
            </a:r>
            <a:r>
              <a:rPr lang="en-US" b="1" i="0" baseline="0" dirty="0" smtClean="0"/>
              <a:t> </a:t>
            </a:r>
            <a:r>
              <a:rPr lang="en-US" b="1" i="0" baseline="0" dirty="0" err="1" smtClean="0"/>
              <a:t>diversiteit</a:t>
            </a:r>
            <a:r>
              <a:rPr lang="en-US" b="1" i="0" baseline="0" dirty="0" smtClean="0"/>
              <a:t> </a:t>
            </a:r>
            <a:r>
              <a:rPr lang="en-US" b="1" i="0" baseline="0" dirty="0" err="1" smtClean="0"/>
              <a:t>binnen</a:t>
            </a:r>
            <a:r>
              <a:rPr lang="en-US" b="1" i="0" baseline="0" dirty="0" smtClean="0"/>
              <a:t> de </a:t>
            </a:r>
            <a:r>
              <a:rPr lang="en-US" b="1" i="0" baseline="0" dirty="0" err="1" smtClean="0"/>
              <a:t>groep</a:t>
            </a:r>
            <a:r>
              <a:rPr lang="en-US" b="1" i="0" baseline="0" dirty="0" smtClean="0"/>
              <a:t> </a:t>
            </a:r>
            <a:r>
              <a:rPr lang="en-US" b="1" i="0" baseline="0" dirty="0" err="1" smtClean="0"/>
              <a:t>aan</a:t>
            </a:r>
            <a:r>
              <a:rPr lang="en-US" b="1" i="0" baseline="0" dirty="0" smtClean="0"/>
              <a:t>; </a:t>
            </a:r>
            <a:r>
              <a:rPr lang="en-US" b="0" i="1" baseline="0" dirty="0" smtClean="0"/>
              <a:t>Wat </a:t>
            </a:r>
            <a:r>
              <a:rPr lang="en-US" b="0" i="1" baseline="0" dirty="0" err="1" smtClean="0"/>
              <a:t>hebben</a:t>
            </a:r>
            <a:r>
              <a:rPr lang="en-US" b="0" i="1" baseline="0" dirty="0" smtClean="0"/>
              <a:t> we </a:t>
            </a:r>
            <a:r>
              <a:rPr lang="en-US" b="0" i="1" baseline="0" dirty="0" err="1" smtClean="0"/>
              <a:t>binnen</a:t>
            </a:r>
            <a:r>
              <a:rPr lang="en-US" b="0" i="1" baseline="0" dirty="0" smtClean="0"/>
              <a:t> de </a:t>
            </a:r>
            <a:r>
              <a:rPr lang="en-US" b="0" i="1" baseline="0" dirty="0" err="1" smtClean="0"/>
              <a:t>groep</a:t>
            </a:r>
            <a:r>
              <a:rPr lang="en-US" b="0" i="1" baseline="0" dirty="0" smtClean="0"/>
              <a:t> </a:t>
            </a:r>
            <a:r>
              <a:rPr lang="en-US" b="0" i="1" baseline="0" dirty="0" err="1" smtClean="0"/>
              <a:t>aan</a:t>
            </a:r>
            <a:r>
              <a:rPr lang="en-US" b="0" i="1" baseline="0" dirty="0" smtClean="0"/>
              <a:t> de </a:t>
            </a:r>
            <a:r>
              <a:rPr lang="en-US" b="0" i="1" baseline="0" dirty="0" err="1" smtClean="0"/>
              <a:t>verschillende</a:t>
            </a:r>
            <a:r>
              <a:rPr lang="en-US" b="0" i="1" baseline="0" dirty="0" smtClean="0"/>
              <a:t> </a:t>
            </a:r>
            <a:r>
              <a:rPr lang="en-US" b="0" i="1" baseline="0" dirty="0" err="1" smtClean="0"/>
              <a:t>ervaringen</a:t>
            </a:r>
            <a:r>
              <a:rPr lang="en-US" b="0" i="1" baseline="0" dirty="0" smtClean="0"/>
              <a:t> </a:t>
            </a:r>
            <a:r>
              <a:rPr lang="en-US" b="0" i="1" baseline="0" dirty="0" err="1" smtClean="0"/>
              <a:t>en</a:t>
            </a:r>
            <a:r>
              <a:rPr lang="en-US" b="0" i="1" baseline="0" dirty="0" smtClean="0"/>
              <a:t> </a:t>
            </a:r>
            <a:r>
              <a:rPr lang="en-US" b="0" i="1" baseline="0" dirty="0" err="1" smtClean="0"/>
              <a:t>expertises</a:t>
            </a:r>
            <a:r>
              <a:rPr lang="en-US" b="0" i="1" baseline="0" dirty="0" smtClean="0"/>
              <a:t>? </a:t>
            </a:r>
            <a:r>
              <a:rPr lang="nl-NL" sz="1200" kern="1200" dirty="0" smtClean="0">
                <a:solidFill>
                  <a:schemeClr val="tx1"/>
                </a:solidFill>
                <a:effectLst/>
                <a:latin typeface="+mn-lt"/>
                <a:ea typeface="+mn-ea"/>
                <a:cs typeface="+mn-cs"/>
              </a:rPr>
              <a:t>Binnen elke groep is er diversiteit: Het kan bijvoorbeeld zo zijn dat nieuwe docenten samenwerken met meer ervaren docenten; maar ook dat er iemand uit de beroepscontext (bijvoorbeeld het bedrijfsleven of de industrie) met de groep samenwerkt. De groep moet deze verschillen erkennen en de diverse perspectieven die elke persoon levert binnen de groep waarderen.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i="0" baseline="0" dirty="0" err="1" smtClean="0"/>
              <a:t>Stimuleren</a:t>
            </a:r>
            <a:r>
              <a:rPr lang="en-US" b="1" i="0" baseline="0" dirty="0" smtClean="0"/>
              <a:t> </a:t>
            </a:r>
            <a:r>
              <a:rPr lang="en-US" b="1" i="0" baseline="0" dirty="0" err="1" smtClean="0"/>
              <a:t>ontwikkeling</a:t>
            </a:r>
            <a:r>
              <a:rPr lang="en-US" b="1" i="0" baseline="0" dirty="0" smtClean="0"/>
              <a:t> van </a:t>
            </a:r>
            <a:r>
              <a:rPr lang="en-US" b="1" i="0" baseline="0" dirty="0" err="1" smtClean="0"/>
              <a:t>kritische</a:t>
            </a:r>
            <a:r>
              <a:rPr lang="en-US" b="1" i="0" baseline="0" dirty="0" smtClean="0"/>
              <a:t> </a:t>
            </a:r>
            <a:r>
              <a:rPr lang="en-US" b="1" i="0" baseline="0" dirty="0" err="1" smtClean="0"/>
              <a:t>vrienden</a:t>
            </a:r>
            <a:r>
              <a:rPr lang="en-US" b="1" i="0" baseline="0" dirty="0" smtClean="0"/>
              <a:t>; </a:t>
            </a:r>
            <a:r>
              <a:rPr lang="en-US" b="0" i="1" baseline="0" dirty="0" err="1" smtClean="0"/>
              <a:t>Kan</a:t>
            </a:r>
            <a:r>
              <a:rPr lang="en-US" b="0" i="1" baseline="0" dirty="0" smtClean="0"/>
              <a:t> elk lid </a:t>
            </a:r>
            <a:r>
              <a:rPr lang="en-US" b="0" i="1" baseline="0" dirty="0" err="1" smtClean="0"/>
              <a:t>een</a:t>
            </a:r>
            <a:r>
              <a:rPr lang="en-US" b="0" i="1" baseline="0" dirty="0" smtClean="0"/>
              <a:t> </a:t>
            </a:r>
            <a:r>
              <a:rPr lang="en-US" b="0" i="1" baseline="0" dirty="0" err="1" smtClean="0"/>
              <a:t>kritische</a:t>
            </a:r>
            <a:r>
              <a:rPr lang="en-US" b="0" i="1" baseline="0" dirty="0" smtClean="0"/>
              <a:t> </a:t>
            </a:r>
            <a:r>
              <a:rPr lang="en-US" b="0" i="1" baseline="0" dirty="0" err="1" smtClean="0"/>
              <a:t>vriend</a:t>
            </a:r>
            <a:r>
              <a:rPr lang="en-US" b="0" i="1" baseline="0" dirty="0" smtClean="0"/>
              <a:t> </a:t>
            </a:r>
            <a:r>
              <a:rPr lang="en-US" b="0" i="1" baseline="0" dirty="0" err="1" smtClean="0"/>
              <a:t>benoemen</a:t>
            </a:r>
            <a:r>
              <a:rPr lang="en-US" b="0" i="1" baseline="0" dirty="0" smtClean="0"/>
              <a:t> </a:t>
            </a:r>
            <a:r>
              <a:rPr lang="en-US" b="0" i="1" baseline="0" dirty="0" err="1" smtClean="0"/>
              <a:t>en</a:t>
            </a:r>
            <a:r>
              <a:rPr lang="en-US" b="0" i="1" baseline="0" dirty="0" smtClean="0"/>
              <a:t> </a:t>
            </a:r>
            <a:r>
              <a:rPr lang="en-US" b="0" i="1" baseline="0" dirty="0" err="1" smtClean="0"/>
              <a:t>ermee</a:t>
            </a:r>
            <a:r>
              <a:rPr lang="en-US" b="0" i="1" baseline="0" dirty="0" smtClean="0"/>
              <a:t> </a:t>
            </a:r>
            <a:r>
              <a:rPr lang="en-US" b="0" i="1" baseline="0" dirty="0" err="1" smtClean="0"/>
              <a:t>werken</a:t>
            </a:r>
            <a:r>
              <a:rPr lang="en-US" b="0" i="1" baseline="0" dirty="0" smtClean="0"/>
              <a:t>? </a:t>
            </a:r>
            <a:r>
              <a:rPr lang="nl-NL" sz="1200" kern="1200" dirty="0" smtClean="0">
                <a:solidFill>
                  <a:schemeClr val="tx1"/>
                </a:solidFill>
                <a:effectLst/>
                <a:latin typeface="+mn-lt"/>
                <a:ea typeface="+mn-ea"/>
                <a:cs typeface="+mn-cs"/>
              </a:rPr>
              <a:t>Binnen een onderzoekende gemeenschap is het nuttig dat elk teamlid een kritische vriend heeft die op een prettige manier lastige vragen kan stellen: hij of zij zou bijvoorbeeld moeten kunnen doorvragen over wat goed en wat minder goed werkte. Soms is het nodig dat er een bijzonder moeilijke vraag gesteld te wordt: Een kritische vriend zou dit op een manier moeten doen met oog voor een ander teamlid.</a:t>
            </a:r>
            <a:endParaRPr lang="en-GB" sz="1200" i="0" kern="1200" dirty="0" smtClean="0">
              <a:solidFill>
                <a:schemeClr val="tx1"/>
              </a:solidFill>
              <a:effectLst/>
              <a:latin typeface="+mn-lt"/>
              <a:ea typeface="+mn-ea"/>
              <a:cs typeface="+mn-cs"/>
            </a:endParaRPr>
          </a:p>
          <a:p>
            <a:endParaRPr lang="en-US" sz="1200" b="0" i="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err="1" smtClean="0">
                <a:solidFill>
                  <a:schemeClr val="tx1"/>
                </a:solidFill>
                <a:latin typeface="+mn-lt"/>
                <a:ea typeface="+mn-ea"/>
                <a:cs typeface="+mn-cs"/>
              </a:rPr>
              <a:t>Discussieer</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als</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groep</a:t>
            </a:r>
            <a:r>
              <a:rPr lang="en-US" sz="1200" b="0" kern="1200" baseline="0" dirty="0" smtClean="0">
                <a:solidFill>
                  <a:schemeClr val="tx1"/>
                </a:solidFill>
                <a:latin typeface="+mn-lt"/>
                <a:ea typeface="+mn-ea"/>
                <a:cs typeface="+mn-cs"/>
              </a:rPr>
              <a:t> over de </a:t>
            </a:r>
            <a:r>
              <a:rPr lang="en-US" sz="1200" b="0" kern="1200" baseline="0" dirty="0" err="1" smtClean="0">
                <a:solidFill>
                  <a:schemeClr val="tx1"/>
                </a:solidFill>
                <a:latin typeface="+mn-lt"/>
                <a:ea typeface="+mn-ea"/>
                <a:cs typeface="+mn-cs"/>
              </a:rPr>
              <a:t>belangrijkste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eigenschappen</a:t>
            </a:r>
            <a:r>
              <a:rPr lang="en-US" sz="1200" b="0" kern="1200" baseline="0" dirty="0" smtClean="0">
                <a:solidFill>
                  <a:schemeClr val="tx1"/>
                </a:solidFill>
                <a:latin typeface="+mn-lt"/>
                <a:ea typeface="+mn-ea"/>
                <a:cs typeface="+mn-cs"/>
              </a:rPr>
              <a:t>. </a:t>
            </a:r>
            <a:r>
              <a:rPr lang="en-US" sz="1200" b="1" kern="1200" baseline="0" dirty="0" err="1" smtClean="0">
                <a:solidFill>
                  <a:schemeClr val="tx1"/>
                </a:solidFill>
                <a:latin typeface="+mn-lt"/>
                <a:ea typeface="+mn-ea"/>
                <a:cs typeface="+mn-cs"/>
              </a:rPr>
              <a:t>Belangrijk</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 Extra </a:t>
            </a:r>
            <a:r>
              <a:rPr lang="en-US" sz="1200" b="0" kern="1200" baseline="0" dirty="0" err="1" smtClean="0">
                <a:solidFill>
                  <a:schemeClr val="tx1"/>
                </a:solidFill>
                <a:latin typeface="+mn-lt"/>
                <a:ea typeface="+mn-ea"/>
                <a:cs typeface="+mn-cs"/>
              </a:rPr>
              <a:t>opmerkingen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zijn</a:t>
            </a:r>
            <a:r>
              <a:rPr lang="en-US" sz="1200" b="0" kern="1200" baseline="0" dirty="0" smtClean="0">
                <a:solidFill>
                  <a:schemeClr val="tx1"/>
                </a:solidFill>
                <a:latin typeface="+mn-lt"/>
                <a:ea typeface="+mn-ea"/>
                <a:cs typeface="+mn-cs"/>
              </a:rPr>
              <a:t> in de </a:t>
            </a:r>
            <a:r>
              <a:rPr lang="en-US" sz="1200" b="0" kern="1200" baseline="0" dirty="0" err="1" smtClean="0">
                <a:solidFill>
                  <a:schemeClr val="tx1"/>
                </a:solidFill>
                <a:latin typeface="+mn-lt"/>
                <a:ea typeface="+mn-ea"/>
                <a:cs typeface="+mn-cs"/>
              </a:rPr>
              <a:t>notitie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gegeven</a:t>
            </a:r>
            <a:r>
              <a:rPr lang="en-US" sz="1200" b="0" kern="1200" baseline="0" dirty="0" smtClean="0">
                <a:solidFill>
                  <a:schemeClr val="tx1"/>
                </a:solidFill>
                <a:latin typeface="+mn-lt"/>
                <a:ea typeface="+mn-ea"/>
                <a:cs typeface="+mn-cs"/>
              </a:rPr>
              <a:t> om </a:t>
            </a:r>
            <a:r>
              <a:rPr lang="en-US" sz="1200" b="0" kern="1200" baseline="0" dirty="0" err="1" smtClean="0">
                <a:solidFill>
                  <a:schemeClr val="tx1"/>
                </a:solidFill>
                <a:latin typeface="+mn-lt"/>
                <a:ea typeface="+mn-ea"/>
                <a:cs typeface="+mn-cs"/>
              </a:rPr>
              <a:t>te</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helpen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bij</a:t>
            </a:r>
            <a:r>
              <a:rPr lang="en-US" sz="1200" b="0" kern="1200" baseline="0" dirty="0" smtClean="0">
                <a:solidFill>
                  <a:schemeClr val="tx1"/>
                </a:solidFill>
                <a:latin typeface="+mn-lt"/>
                <a:ea typeface="+mn-ea"/>
                <a:cs typeface="+mn-cs"/>
              </a:rPr>
              <a:t> het </a:t>
            </a:r>
            <a:r>
              <a:rPr lang="en-US" sz="1200" b="0" kern="1200" baseline="0" dirty="0" err="1" smtClean="0">
                <a:solidFill>
                  <a:schemeClr val="tx1"/>
                </a:solidFill>
                <a:latin typeface="+mn-lt"/>
                <a:ea typeface="+mn-ea"/>
                <a:cs typeface="+mn-cs"/>
              </a:rPr>
              <a:t>leiden</a:t>
            </a:r>
            <a:r>
              <a:rPr lang="en-US" sz="1200" b="0" kern="1200" baseline="0" dirty="0" smtClean="0">
                <a:solidFill>
                  <a:schemeClr val="tx1"/>
                </a:solidFill>
                <a:latin typeface="+mn-lt"/>
                <a:ea typeface="+mn-ea"/>
                <a:cs typeface="+mn-cs"/>
              </a:rPr>
              <a:t> van de </a:t>
            </a:r>
            <a:r>
              <a:rPr lang="en-US" sz="1200" b="0" kern="1200" baseline="0" dirty="0" err="1" smtClean="0">
                <a:solidFill>
                  <a:schemeClr val="tx1"/>
                </a:solidFill>
                <a:latin typeface="+mn-lt"/>
                <a:ea typeface="+mn-ea"/>
                <a:cs typeface="+mn-cs"/>
              </a:rPr>
              <a:t>discussie</a:t>
            </a:r>
            <a:r>
              <a:rPr lang="en-US" sz="1200" b="0" kern="1200" baseline="0" dirty="0" smtClean="0">
                <a:solidFill>
                  <a:schemeClr val="tx1"/>
                </a:solidFill>
                <a:latin typeface="+mn-lt"/>
                <a:ea typeface="+mn-ea"/>
                <a:cs typeface="+mn-cs"/>
              </a:rPr>
              <a:t>.</a:t>
            </a:r>
          </a:p>
          <a:p>
            <a:r>
              <a:rPr lang="en-US" b="1" dirty="0" err="1" smtClean="0"/>
              <a:t>Houden</a:t>
            </a:r>
            <a:r>
              <a:rPr lang="en-US" b="1" dirty="0" smtClean="0"/>
              <a:t> de </a:t>
            </a:r>
            <a:r>
              <a:rPr lang="en-US" b="1" dirty="0" err="1" smtClean="0"/>
              <a:t>groep</a:t>
            </a:r>
            <a:r>
              <a:rPr lang="en-US" b="1" dirty="0" smtClean="0"/>
              <a:t> </a:t>
            </a:r>
            <a:r>
              <a:rPr lang="en-US" b="1" dirty="0" err="1" smtClean="0"/>
              <a:t>verantwoordelijk</a:t>
            </a:r>
            <a:r>
              <a:rPr lang="en-US" b="1" dirty="0" smtClean="0"/>
              <a:t> </a:t>
            </a:r>
            <a:r>
              <a:rPr lang="en-US" b="1" dirty="0" err="1" smtClean="0"/>
              <a:t>voor</a:t>
            </a:r>
            <a:r>
              <a:rPr lang="en-US" b="1" dirty="0" smtClean="0"/>
              <a:t> het </a:t>
            </a:r>
            <a:r>
              <a:rPr lang="en-US" b="1" dirty="0" err="1" smtClean="0"/>
              <a:t>leerproces</a:t>
            </a:r>
            <a:r>
              <a:rPr lang="en-US" b="1" dirty="0" smtClean="0"/>
              <a:t> </a:t>
            </a:r>
            <a:r>
              <a:rPr lang="en-US" b="1" dirty="0" err="1" smtClean="0"/>
              <a:t>en</a:t>
            </a:r>
            <a:r>
              <a:rPr lang="en-US" b="1" dirty="0" smtClean="0"/>
              <a:t> </a:t>
            </a:r>
            <a:r>
              <a:rPr lang="en-US" b="1" dirty="0" err="1" smtClean="0"/>
              <a:t>vastlegging</a:t>
            </a:r>
            <a:r>
              <a:rPr lang="en-US" b="1" dirty="0" smtClean="0"/>
              <a:t> </a:t>
            </a:r>
            <a:r>
              <a:rPr lang="en-US" b="1" dirty="0" err="1" smtClean="0"/>
              <a:t>hiervan</a:t>
            </a:r>
            <a:r>
              <a:rPr lang="en-US" b="1" dirty="0" smtClean="0"/>
              <a:t>;</a:t>
            </a:r>
            <a:r>
              <a:rPr lang="en-US" i="1" dirty="0" smtClean="0"/>
              <a:t> Is </a:t>
            </a:r>
            <a:r>
              <a:rPr lang="en-US" i="1" dirty="0" err="1" smtClean="0"/>
              <a:t>er</a:t>
            </a:r>
            <a:r>
              <a:rPr lang="en-US" i="1" dirty="0" smtClean="0"/>
              <a:t> </a:t>
            </a:r>
            <a:r>
              <a:rPr lang="en-US" i="1" dirty="0" err="1" smtClean="0"/>
              <a:t>een</a:t>
            </a:r>
            <a:r>
              <a:rPr lang="en-US" i="1" dirty="0" smtClean="0"/>
              <a:t> </a:t>
            </a:r>
            <a:r>
              <a:rPr lang="en-US" i="1" dirty="0" err="1" smtClean="0"/>
              <a:t>manier</a:t>
            </a:r>
            <a:r>
              <a:rPr lang="en-US" i="1" dirty="0" smtClean="0"/>
              <a:t> </a:t>
            </a:r>
            <a:r>
              <a:rPr lang="en-US" i="1" dirty="0" err="1" smtClean="0"/>
              <a:t>waarop</a:t>
            </a:r>
            <a:r>
              <a:rPr lang="en-US" i="1" dirty="0" smtClean="0"/>
              <a:t> we </a:t>
            </a:r>
            <a:r>
              <a:rPr lang="en-US" i="1" dirty="0" err="1" smtClean="0"/>
              <a:t>als</a:t>
            </a:r>
            <a:r>
              <a:rPr lang="en-US" i="1" dirty="0" smtClean="0"/>
              <a:t> </a:t>
            </a:r>
            <a:r>
              <a:rPr lang="en-US" i="1" dirty="0" err="1" smtClean="0"/>
              <a:t>individuen</a:t>
            </a:r>
            <a:r>
              <a:rPr lang="en-US" i="1" dirty="0" smtClean="0"/>
              <a:t> </a:t>
            </a:r>
            <a:r>
              <a:rPr lang="en-US" i="1" dirty="0" err="1" smtClean="0"/>
              <a:t>en</a:t>
            </a:r>
            <a:r>
              <a:rPr lang="en-US" i="1" dirty="0" smtClean="0"/>
              <a:t> </a:t>
            </a:r>
            <a:r>
              <a:rPr lang="en-US" i="1" dirty="0" err="1" smtClean="0"/>
              <a:t>als</a:t>
            </a:r>
            <a:r>
              <a:rPr lang="en-US" i="1" dirty="0" smtClean="0"/>
              <a:t> </a:t>
            </a:r>
            <a:r>
              <a:rPr lang="en-US" i="1" dirty="0" err="1" smtClean="0"/>
              <a:t>groep</a:t>
            </a:r>
            <a:r>
              <a:rPr lang="en-US" i="1" dirty="0" smtClean="0"/>
              <a:t> vast </a:t>
            </a:r>
            <a:r>
              <a:rPr lang="en-US" i="1" dirty="0" err="1" smtClean="0"/>
              <a:t>kunnen</a:t>
            </a:r>
            <a:r>
              <a:rPr lang="en-US" i="1" dirty="0" smtClean="0"/>
              <a:t> </a:t>
            </a:r>
            <a:r>
              <a:rPr lang="en-US" i="1" dirty="0" err="1" smtClean="0"/>
              <a:t>leggen</a:t>
            </a:r>
            <a:r>
              <a:rPr lang="en-US" i="1" dirty="0" smtClean="0"/>
              <a:t> wat we </a:t>
            </a:r>
            <a:r>
              <a:rPr lang="en-US" i="1" dirty="0" err="1" smtClean="0"/>
              <a:t>geleerd</a:t>
            </a:r>
            <a:r>
              <a:rPr lang="en-US" i="1" dirty="0" smtClean="0"/>
              <a:t> </a:t>
            </a:r>
            <a:r>
              <a:rPr lang="en-US" i="1" dirty="0" err="1" smtClean="0"/>
              <a:t>hebben</a:t>
            </a:r>
            <a:r>
              <a:rPr lang="en-US" i="1" dirty="0" smtClean="0"/>
              <a:t>? </a:t>
            </a:r>
            <a:r>
              <a:rPr lang="nl-NL" sz="1200" kern="1200" dirty="0" smtClean="0">
                <a:solidFill>
                  <a:schemeClr val="tx1"/>
                </a:solidFill>
                <a:effectLst/>
                <a:latin typeface="+mn-lt"/>
                <a:ea typeface="+mn-ea"/>
                <a:cs typeface="+mn-cs"/>
              </a:rPr>
              <a:t>Misschien is het handig om van een aantal casussen van praktijkonderzoek in de klas een verslag te maken zodat de groep de ervaringen kan delen met collega’s. Wellicht dat een Wiki-pagina, of een vergelijkbare omgeving, voor de groep een nuttige manier biedt om hun professionele ontwikkeling bij te houden en te delen.</a:t>
            </a:r>
            <a:endParaRPr lang="en-US" i="1"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err="1" smtClean="0"/>
              <a:t>Begrijpen</a:t>
            </a:r>
            <a:r>
              <a:rPr lang="en-US" b="1" dirty="0" smtClean="0"/>
              <a:t> </a:t>
            </a:r>
            <a:r>
              <a:rPr lang="en-US" b="1" dirty="0" err="1" smtClean="0"/>
              <a:t>verandering</a:t>
            </a:r>
            <a:r>
              <a:rPr lang="en-US" b="1" dirty="0" smtClean="0"/>
              <a:t> </a:t>
            </a:r>
            <a:r>
              <a:rPr lang="en-US" b="1" dirty="0" err="1" smtClean="0"/>
              <a:t>en</a:t>
            </a:r>
            <a:r>
              <a:rPr lang="en-US" b="1" dirty="0" smtClean="0"/>
              <a:t> </a:t>
            </a:r>
            <a:r>
              <a:rPr lang="en-US" b="1" dirty="0" err="1" smtClean="0"/>
              <a:t>erkennen</a:t>
            </a:r>
            <a:r>
              <a:rPr lang="en-US" b="1" dirty="0" smtClean="0"/>
              <a:t> </a:t>
            </a:r>
            <a:r>
              <a:rPr lang="en-US" b="1" dirty="0" err="1" smtClean="0"/>
              <a:t>dat</a:t>
            </a:r>
            <a:r>
              <a:rPr lang="en-US" b="1" dirty="0" smtClean="0"/>
              <a:t> </a:t>
            </a:r>
            <a:r>
              <a:rPr lang="en-US" b="1" dirty="0" err="1" smtClean="0"/>
              <a:t>sommige</a:t>
            </a:r>
            <a:r>
              <a:rPr lang="en-US" b="1" dirty="0" smtClean="0"/>
              <a:t> </a:t>
            </a:r>
            <a:r>
              <a:rPr lang="en-US" b="1" dirty="0" err="1" smtClean="0"/>
              <a:t>leden</a:t>
            </a:r>
            <a:r>
              <a:rPr lang="en-US" b="1" dirty="0" smtClean="0"/>
              <a:t> </a:t>
            </a:r>
            <a:r>
              <a:rPr lang="en-US" b="1" dirty="0" err="1" smtClean="0"/>
              <a:t>zich</a:t>
            </a:r>
            <a:r>
              <a:rPr lang="en-US" b="1" dirty="0" smtClean="0"/>
              <a:t> </a:t>
            </a:r>
            <a:r>
              <a:rPr lang="en-US" b="1" dirty="0" err="1" smtClean="0"/>
              <a:t>daar</a:t>
            </a:r>
            <a:r>
              <a:rPr lang="en-US" b="1" dirty="0" smtClean="0"/>
              <a:t> </a:t>
            </a:r>
            <a:r>
              <a:rPr lang="en-US" b="1" dirty="0" err="1" smtClean="0"/>
              <a:t>ongemakkelijk</a:t>
            </a:r>
            <a:r>
              <a:rPr lang="en-US" b="1" dirty="0" smtClean="0"/>
              <a:t> </a:t>
            </a:r>
            <a:r>
              <a:rPr lang="en-US" b="1" dirty="0" err="1" smtClean="0"/>
              <a:t>bij</a:t>
            </a:r>
            <a:r>
              <a:rPr lang="en-US" b="1" dirty="0" smtClean="0"/>
              <a:t> </a:t>
            </a:r>
            <a:r>
              <a:rPr lang="en-US" b="1" dirty="0" err="1" smtClean="0"/>
              <a:t>kunnen</a:t>
            </a:r>
            <a:r>
              <a:rPr lang="en-US" b="1" dirty="0" smtClean="0"/>
              <a:t> </a:t>
            </a:r>
            <a:r>
              <a:rPr lang="en-US" b="1" dirty="0" err="1" smtClean="0"/>
              <a:t>voelen</a:t>
            </a:r>
            <a:r>
              <a:rPr lang="en-US" b="1" dirty="0" smtClean="0"/>
              <a:t>;</a:t>
            </a:r>
            <a:r>
              <a:rPr lang="nl-NL" sz="1200" kern="1200" dirty="0" smtClean="0">
                <a:solidFill>
                  <a:schemeClr val="tx1"/>
                </a:solidFill>
                <a:effectLst/>
                <a:latin typeface="+mn-lt"/>
                <a:ea typeface="+mn-ea"/>
                <a:cs typeface="+mn-cs"/>
              </a:rPr>
              <a:t> Professioneel leren kan uitdagend zijn – het vraagt om een verschuiving in de praktijk en om reflectie op overtuigingen die vaak diepgeworteld zijn. Hierdoor kunnen sommige teamleden zich soms wat ongemakkelijk voelen: vooral wanneer dingen niet zo soepel verlopen.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biedt een aantal uitdagingen – hier dient aandacht aan besteed te worden.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err="1" smtClean="0"/>
              <a:t>Heeft</a:t>
            </a:r>
            <a:r>
              <a:rPr lang="en-US" b="1" dirty="0" smtClean="0"/>
              <a:t> </a:t>
            </a:r>
            <a:r>
              <a:rPr lang="en-US" b="1" dirty="0" err="1" smtClean="0"/>
              <a:t>een</a:t>
            </a:r>
            <a:r>
              <a:rPr lang="en-US" b="1" dirty="0" smtClean="0"/>
              <a:t> </a:t>
            </a:r>
            <a:r>
              <a:rPr lang="en-US" b="1" dirty="0" err="1" smtClean="0"/>
              <a:t>uitgebreid</a:t>
            </a:r>
            <a:r>
              <a:rPr lang="en-US" b="1" dirty="0" smtClean="0"/>
              <a:t> </a:t>
            </a:r>
            <a:r>
              <a:rPr lang="en-US" b="1" dirty="0" err="1" smtClean="0"/>
              <a:t>beeld</a:t>
            </a:r>
            <a:r>
              <a:rPr lang="en-US" b="1" dirty="0" smtClean="0"/>
              <a:t> van </a:t>
            </a:r>
            <a:r>
              <a:rPr lang="en-US" b="1" dirty="0" err="1" smtClean="0"/>
              <a:t>waaruit</a:t>
            </a:r>
            <a:r>
              <a:rPr lang="en-US" b="1" dirty="0" smtClean="0"/>
              <a:t> data </a:t>
            </a:r>
            <a:r>
              <a:rPr lang="en-US" b="1" dirty="0" err="1" smtClean="0"/>
              <a:t>kunnen</a:t>
            </a:r>
            <a:r>
              <a:rPr lang="en-US" b="1" dirty="0" smtClean="0"/>
              <a:t> </a:t>
            </a:r>
            <a:r>
              <a:rPr lang="en-US" b="1" dirty="0" err="1" smtClean="0"/>
              <a:t>bestaan</a:t>
            </a:r>
            <a:r>
              <a:rPr lang="en-US" b="1" dirty="0" smtClean="0"/>
              <a:t> </a:t>
            </a:r>
            <a:r>
              <a:rPr lang="en-US" b="1" dirty="0" err="1" smtClean="0"/>
              <a:t>en</a:t>
            </a:r>
            <a:r>
              <a:rPr lang="en-US" b="1" dirty="0" smtClean="0"/>
              <a:t> is </a:t>
            </a:r>
            <a:r>
              <a:rPr lang="en-US" b="1" dirty="0" err="1" smtClean="0"/>
              <a:t>bereid</a:t>
            </a:r>
            <a:r>
              <a:rPr lang="en-US" b="1" dirty="0" smtClean="0"/>
              <a:t> </a:t>
            </a:r>
            <a:r>
              <a:rPr lang="en-US" b="1" dirty="0" err="1" smtClean="0"/>
              <a:t>alle</a:t>
            </a:r>
            <a:r>
              <a:rPr lang="en-US" b="1" dirty="0" smtClean="0"/>
              <a:t> </a:t>
            </a:r>
            <a:r>
              <a:rPr lang="en-US" b="1" dirty="0" err="1" smtClean="0"/>
              <a:t>vormen</a:t>
            </a:r>
            <a:r>
              <a:rPr lang="en-US" b="1" dirty="0" smtClean="0"/>
              <a:t> </a:t>
            </a:r>
            <a:r>
              <a:rPr lang="en-US" b="1" dirty="0" err="1" smtClean="0"/>
              <a:t>hiervan</a:t>
            </a:r>
            <a:r>
              <a:rPr lang="en-US" b="1" dirty="0" smtClean="0"/>
              <a:t> </a:t>
            </a:r>
            <a:r>
              <a:rPr lang="en-US" b="1" dirty="0" err="1" smtClean="0"/>
              <a:t>te</a:t>
            </a:r>
            <a:r>
              <a:rPr lang="en-US" b="1" dirty="0" smtClean="0"/>
              <a:t> </a:t>
            </a:r>
            <a:r>
              <a:rPr lang="en-US" b="1" dirty="0" err="1" smtClean="0"/>
              <a:t>verkennen</a:t>
            </a:r>
            <a:r>
              <a:rPr lang="en-US" b="1" dirty="0" smtClean="0"/>
              <a:t> </a:t>
            </a:r>
            <a:r>
              <a:rPr lang="en-US" b="1" dirty="0" err="1" smtClean="0"/>
              <a:t>tijdens</a:t>
            </a:r>
            <a:r>
              <a:rPr lang="en-US" b="1" dirty="0" smtClean="0"/>
              <a:t> het </a:t>
            </a:r>
            <a:r>
              <a:rPr lang="en-US" b="1" dirty="0" err="1" smtClean="0"/>
              <a:t>werken</a:t>
            </a:r>
            <a:r>
              <a:rPr lang="en-US" b="1" dirty="0" smtClean="0"/>
              <a:t> in de </a:t>
            </a:r>
            <a:r>
              <a:rPr lang="en-US" b="1" dirty="0" err="1" smtClean="0"/>
              <a:t>groep</a:t>
            </a:r>
            <a:r>
              <a:rPr lang="en-US" b="1" dirty="0" smtClean="0"/>
              <a:t>; </a:t>
            </a:r>
            <a:r>
              <a:rPr lang="en-US" i="1" dirty="0" err="1" smtClean="0"/>
              <a:t>Welke</a:t>
            </a:r>
            <a:r>
              <a:rPr lang="en-US" i="1" dirty="0" smtClean="0"/>
              <a:t> data </a:t>
            </a:r>
            <a:r>
              <a:rPr lang="en-US" i="1" dirty="0" err="1" smtClean="0"/>
              <a:t>verzamelen</a:t>
            </a:r>
            <a:r>
              <a:rPr lang="en-US" i="1" dirty="0" smtClean="0"/>
              <a:t> we in </a:t>
            </a:r>
            <a:r>
              <a:rPr lang="en-US" i="1" dirty="0" err="1" smtClean="0"/>
              <a:t>ons</a:t>
            </a:r>
            <a:r>
              <a:rPr lang="en-US" i="1" dirty="0" smtClean="0"/>
              <a:t> </a:t>
            </a:r>
            <a:r>
              <a:rPr lang="en-US" i="1" dirty="0" err="1" smtClean="0"/>
              <a:t>onderzoek</a:t>
            </a:r>
            <a:r>
              <a:rPr lang="en-US" i="1" dirty="0" smtClean="0"/>
              <a:t>?  </a:t>
            </a:r>
            <a:r>
              <a:rPr lang="nl-NL" sz="1200" kern="1200" dirty="0" smtClean="0">
                <a:solidFill>
                  <a:schemeClr val="tx1"/>
                </a:solidFill>
                <a:effectLst/>
                <a:latin typeface="+mn-lt"/>
                <a:ea typeface="+mn-ea"/>
                <a:cs typeface="+mn-cs"/>
              </a:rPr>
              <a:t>Het onderzoek door docenten in de lespraktijk is een vorm van actieonderzoek en dient dus ook op die manier gezien te worden: Het is het meest effectief wanneer het op een bepaalde manier geformaliseerd wordt waarbij er aandacht besteed wordt aan het verzamelen en analyseren van de gegevens. Dit wordt uitgebreider behandeld onder de vraag, “Hoe kunnen we onze praktijk onderzoeken?”.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err="1" smtClean="0"/>
              <a:t>Werken</a:t>
            </a:r>
            <a:r>
              <a:rPr lang="en-US" b="1" dirty="0" smtClean="0"/>
              <a:t> met </a:t>
            </a:r>
            <a:r>
              <a:rPr lang="en-US" b="1" dirty="0" err="1" smtClean="0"/>
              <a:t>schoolleiders</a:t>
            </a:r>
            <a:r>
              <a:rPr lang="en-US" b="1" dirty="0" smtClean="0"/>
              <a:t>; </a:t>
            </a:r>
            <a:r>
              <a:rPr lang="en-US" i="1" dirty="0" err="1" smtClean="0"/>
              <a:t>Wordt</a:t>
            </a:r>
            <a:r>
              <a:rPr lang="en-US" i="1" dirty="0" smtClean="0"/>
              <a:t> u </a:t>
            </a:r>
            <a:r>
              <a:rPr lang="en-US" i="1" dirty="0" err="1" smtClean="0"/>
              <a:t>ondersteund</a:t>
            </a:r>
            <a:r>
              <a:rPr lang="en-US" i="1" dirty="0" smtClean="0"/>
              <a:t> door </a:t>
            </a:r>
            <a:r>
              <a:rPr lang="en-US" i="1" dirty="0" err="1" smtClean="0"/>
              <a:t>uw</a:t>
            </a:r>
            <a:r>
              <a:rPr lang="en-US" i="1" dirty="0" smtClean="0"/>
              <a:t> </a:t>
            </a:r>
            <a:r>
              <a:rPr lang="en-US" i="1" dirty="0" err="1" smtClean="0"/>
              <a:t>schoolleider</a:t>
            </a:r>
            <a:r>
              <a:rPr lang="en-US" i="1" dirty="0" smtClean="0"/>
              <a:t>? Zo </a:t>
            </a:r>
            <a:r>
              <a:rPr lang="en-US" i="1" dirty="0" err="1" smtClean="0"/>
              <a:t>niet</a:t>
            </a:r>
            <a:r>
              <a:rPr lang="en-US" i="1" dirty="0" smtClean="0"/>
              <a:t>, hoe </a:t>
            </a:r>
            <a:r>
              <a:rPr lang="en-US" i="1" dirty="0" err="1" smtClean="0"/>
              <a:t>krijgt</a:t>
            </a:r>
            <a:r>
              <a:rPr lang="en-US" i="1" dirty="0" smtClean="0"/>
              <a:t> u die </a:t>
            </a:r>
            <a:r>
              <a:rPr lang="en-US" i="1" dirty="0" err="1" smtClean="0"/>
              <a:t>dan</a:t>
            </a:r>
            <a:r>
              <a:rPr lang="en-US" i="1" dirty="0" smtClean="0"/>
              <a:t> </a:t>
            </a:r>
            <a:r>
              <a:rPr lang="en-US" i="1" dirty="0" err="1" smtClean="0"/>
              <a:t>wel</a:t>
            </a:r>
            <a:r>
              <a:rPr lang="en-US" i="1" dirty="0" smtClean="0"/>
              <a:t>?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is een project dat vernieuwing in de lespraktijk nastreeft en om die reden op elk niveau steun nodig heeft van de schoolleiding. Het is lastig om een verandering teweeg te brengen zonder deze steun. Het proces van professioneel leren vraagt ook om ondersteuning.</a:t>
            </a: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Als vervolg op de discussie die teweeg gebracht wordt door deze tool, wilt u misschien een meer algemene discussie voeren over wat het betekent om een </a:t>
            </a:r>
            <a:r>
              <a:rPr lang="nl-NL" sz="1200" i="1" kern="1200" dirty="0" smtClean="0">
                <a:solidFill>
                  <a:schemeClr val="tx1"/>
                </a:solidFill>
                <a:effectLst/>
                <a:latin typeface="+mn-lt"/>
                <a:ea typeface="+mn-ea"/>
                <a:cs typeface="+mn-cs"/>
              </a:rPr>
              <a:t>praktijkgemeenschap</a:t>
            </a:r>
            <a:r>
              <a:rPr lang="nl-NL" sz="1200" kern="1200" dirty="0" smtClean="0">
                <a:solidFill>
                  <a:schemeClr val="tx1"/>
                </a:solidFill>
                <a:effectLst/>
                <a:latin typeface="+mn-lt"/>
                <a:ea typeface="+mn-ea"/>
                <a:cs typeface="+mn-cs"/>
              </a:rPr>
              <a:t> (</a:t>
            </a:r>
            <a:r>
              <a:rPr lang="nl-NL" sz="1200" i="1" kern="1200" dirty="0" smtClean="0">
                <a:solidFill>
                  <a:schemeClr val="tx1"/>
                </a:solidFill>
                <a:effectLst/>
                <a:latin typeface="+mn-lt"/>
                <a:ea typeface="+mn-ea"/>
                <a:cs typeface="+mn-cs"/>
              </a:rPr>
              <a:t>community of </a:t>
            </a:r>
            <a:r>
              <a:rPr lang="nl-NL" sz="1200" i="1" kern="1200" dirty="0" err="1" smtClean="0">
                <a:solidFill>
                  <a:schemeClr val="tx1"/>
                </a:solidFill>
                <a:effectLst/>
                <a:latin typeface="+mn-lt"/>
                <a:ea typeface="+mn-ea"/>
                <a:cs typeface="+mn-cs"/>
              </a:rPr>
              <a:t>practice</a:t>
            </a:r>
            <a:r>
              <a:rPr lang="nl-NL" sz="1200" kern="1200" dirty="0" smtClean="0">
                <a:solidFill>
                  <a:schemeClr val="tx1"/>
                </a:solidFill>
                <a:effectLst/>
                <a:latin typeface="+mn-lt"/>
                <a:ea typeface="+mn-ea"/>
                <a:cs typeface="+mn-cs"/>
              </a:rPr>
              <a:t>) te zijn. Onderzoekers Jean </a:t>
            </a:r>
            <a:r>
              <a:rPr lang="nl-NL" sz="1200" kern="1200" dirty="0" err="1" smtClean="0">
                <a:solidFill>
                  <a:schemeClr val="tx1"/>
                </a:solidFill>
                <a:effectLst/>
                <a:latin typeface="+mn-lt"/>
                <a:ea typeface="+mn-ea"/>
                <a:cs typeface="+mn-cs"/>
              </a:rPr>
              <a:t>Lave</a:t>
            </a:r>
            <a:r>
              <a:rPr lang="nl-NL" sz="1200" kern="1200" dirty="0" smtClean="0">
                <a:solidFill>
                  <a:schemeClr val="tx1"/>
                </a:solidFill>
                <a:effectLst/>
                <a:latin typeface="+mn-lt"/>
                <a:ea typeface="+mn-ea"/>
                <a:cs typeface="+mn-cs"/>
              </a:rPr>
              <a:t> en Etienne </a:t>
            </a:r>
            <a:r>
              <a:rPr lang="nl-NL" sz="1200" kern="1200" dirty="0" err="1" smtClean="0">
                <a:solidFill>
                  <a:schemeClr val="tx1"/>
                </a:solidFill>
                <a:effectLst/>
                <a:latin typeface="+mn-lt"/>
                <a:ea typeface="+mn-ea"/>
                <a:cs typeface="+mn-cs"/>
              </a:rPr>
              <a:t>Wenger</a:t>
            </a:r>
            <a:r>
              <a:rPr lang="nl-NL" sz="1200" kern="1200" dirty="0" smtClean="0">
                <a:solidFill>
                  <a:schemeClr val="tx1"/>
                </a:solidFill>
                <a:effectLst/>
                <a:latin typeface="+mn-lt"/>
                <a:ea typeface="+mn-ea"/>
                <a:cs typeface="+mn-cs"/>
              </a:rPr>
              <a:t> introduceerden deze term in erkenning van hoe individuen in hun beroep, en in andere aspecten van hun leven, te werk gaan als leden van een groep die een gezamenlijk doel en een gezamenlijke interesse hebben en van elkaar leren. Binnen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worden docenten gevraagd om lid te worden van een nieuwe praktijkgemeenschap die samengesteld is en gecoördineerd wordt door u – als </a:t>
            </a:r>
            <a:r>
              <a:rPr lang="nl-NL" sz="1200" kern="1200" dirty="0" err="1" smtClean="0">
                <a:solidFill>
                  <a:schemeClr val="tx1"/>
                </a:solidFill>
                <a:effectLst/>
                <a:latin typeface="+mn-lt"/>
                <a:ea typeface="+mn-ea"/>
                <a:cs typeface="+mn-cs"/>
              </a:rPr>
              <a:t>nascholer</a:t>
            </a:r>
            <a:r>
              <a:rPr lang="nl-NL" sz="1200" kern="1200" dirty="0" smtClean="0">
                <a:solidFill>
                  <a:schemeClr val="tx1"/>
                </a:solidFill>
                <a:effectLst/>
                <a:latin typeface="+mn-lt"/>
                <a:ea typeface="+mn-ea"/>
                <a:cs typeface="+mn-cs"/>
              </a:rPr>
              <a:t>/begeleider -  met de intentie te leren over aspecten van het lesgeven met behulp van </a:t>
            </a:r>
            <a:r>
              <a:rPr lang="nl-NL" sz="1200" kern="1200" dirty="0" err="1" smtClean="0">
                <a:solidFill>
                  <a:schemeClr val="tx1"/>
                </a:solidFill>
                <a:effectLst/>
                <a:latin typeface="+mn-lt"/>
                <a:ea typeface="+mn-ea"/>
                <a:cs typeface="+mn-cs"/>
              </a:rPr>
              <a:t>onderzoekscycli</a:t>
            </a:r>
            <a:r>
              <a:rPr lang="nl-NL" sz="1200" kern="120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Het diagram op de </a:t>
            </a:r>
            <a:r>
              <a:rPr lang="en-US" dirty="0" err="1" smtClean="0"/>
              <a:t>volgende</a:t>
            </a:r>
            <a:r>
              <a:rPr lang="en-US" dirty="0" smtClean="0"/>
              <a:t> slide </a:t>
            </a:r>
            <a:r>
              <a:rPr lang="en-US" dirty="0" err="1" smtClean="0"/>
              <a:t>geeft</a:t>
            </a:r>
            <a:r>
              <a:rPr lang="en-US" dirty="0" smtClean="0"/>
              <a:t> </a:t>
            </a:r>
            <a:r>
              <a:rPr lang="en-US" dirty="0" err="1" smtClean="0"/>
              <a:t>een</a:t>
            </a:r>
            <a:r>
              <a:rPr lang="en-US" dirty="0" smtClean="0"/>
              <a:t> </a:t>
            </a:r>
            <a:r>
              <a:rPr lang="en-US" dirty="0" err="1" smtClean="0"/>
              <a:t>overzicht</a:t>
            </a:r>
            <a:r>
              <a:rPr lang="en-US" dirty="0" smtClean="0"/>
              <a:t> van </a:t>
            </a:r>
            <a:r>
              <a:rPr lang="en-US" dirty="0" err="1" smtClean="0"/>
              <a:t>belangrijke</a:t>
            </a:r>
            <a:r>
              <a:rPr lang="en-US" dirty="0" smtClean="0"/>
              <a:t> </a:t>
            </a:r>
            <a:r>
              <a:rPr lang="en-US" dirty="0" err="1" smtClean="0"/>
              <a:t>aspecten</a:t>
            </a:r>
            <a:r>
              <a:rPr lang="en-US" dirty="0" smtClean="0"/>
              <a:t> in het </a:t>
            </a:r>
            <a:r>
              <a:rPr lang="en-US" dirty="0" err="1" smtClean="0"/>
              <a:t>cultiveren</a:t>
            </a:r>
            <a:r>
              <a:rPr lang="en-US" dirty="0" smtClean="0"/>
              <a:t> van </a:t>
            </a:r>
            <a:r>
              <a:rPr lang="en-US" dirty="0" err="1" smtClean="0"/>
              <a:t>een</a:t>
            </a:r>
            <a:r>
              <a:rPr lang="en-US" dirty="0" smtClean="0"/>
              <a:t> </a:t>
            </a:r>
            <a:r>
              <a:rPr lang="en-US" dirty="0" err="1" smtClean="0"/>
              <a:t>nieuwe</a:t>
            </a:r>
            <a:r>
              <a:rPr lang="en-US" dirty="0" smtClean="0"/>
              <a:t> </a:t>
            </a:r>
            <a:r>
              <a:rPr lang="en-US" dirty="0" err="1" smtClean="0"/>
              <a:t>gemeenschap</a:t>
            </a:r>
            <a:r>
              <a:rPr lang="en-US" dirty="0" smtClean="0"/>
              <a:t>.</a:t>
            </a:r>
          </a:p>
          <a:p>
            <a:r>
              <a:rPr lang="en-US" sz="1200" kern="1200" dirty="0" err="1" smtClean="0">
                <a:solidFill>
                  <a:schemeClr val="tx1"/>
                </a:solidFill>
                <a:latin typeface="+mn-lt"/>
                <a:ea typeface="+mn-ea"/>
                <a:cs typeface="+mn-cs"/>
              </a:rPr>
              <a:t>Bespreek</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hiervan</a:t>
            </a:r>
            <a:r>
              <a:rPr lang="en-US" sz="1200" kern="1200" dirty="0" smtClean="0">
                <a:solidFill>
                  <a:schemeClr val="tx1"/>
                </a:solidFill>
                <a:latin typeface="+mn-lt"/>
                <a:ea typeface="+mn-ea"/>
                <a:cs typeface="+mn-cs"/>
              </a:rPr>
              <a:t> met</a:t>
            </a:r>
            <a:r>
              <a:rPr lang="en-US" sz="1200" kern="1200" baseline="0" dirty="0" smtClean="0">
                <a:solidFill>
                  <a:schemeClr val="tx1"/>
                </a:solidFill>
                <a:latin typeface="+mn-lt"/>
                <a:ea typeface="+mn-ea"/>
                <a:cs typeface="+mn-cs"/>
              </a:rPr>
              <a:t> de </a:t>
            </a:r>
            <a:r>
              <a:rPr lang="en-US" sz="1200" kern="1200" baseline="0" dirty="0" err="1" smtClean="0">
                <a:solidFill>
                  <a:schemeClr val="tx1"/>
                </a:solidFill>
                <a:latin typeface="+mn-lt"/>
                <a:ea typeface="+mn-ea"/>
                <a:cs typeface="+mn-cs"/>
              </a:rPr>
              <a:t>groep</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welke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aspecten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geïnitieerd</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zullen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worden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welke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ontwikkeld</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welke</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behouden</a:t>
            </a:r>
            <a:r>
              <a:rPr lang="en-US" sz="120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7</a:t>
            </a:fld>
            <a:endParaRPr lang="en-US"/>
          </a:p>
        </p:txBody>
      </p:sp>
    </p:spTree>
    <p:extLst>
      <p:ext uri="{BB962C8B-B14F-4D97-AF65-F5344CB8AC3E}">
        <p14:creationId xmlns:p14="http://schemas.microsoft.com/office/powerpoint/2010/main" val="1306309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5/4/2017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5/4/2017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5/4/2017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5/4/2017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p:nvPicPr>
        <p:blipFill>
          <a:blip r:embed="rId13"/>
          <a:stretch>
            <a:fillRect/>
          </a:stretch>
        </p:blipFill>
        <p:spPr>
          <a:xfrm>
            <a:off x="333917" y="6070600"/>
            <a:ext cx="1117600" cy="571500"/>
          </a:xfrm>
          <a:prstGeom prst="rect">
            <a:avLst/>
          </a:prstGeom>
        </p:spPr>
      </p:pic>
      <p:pic>
        <p:nvPicPr>
          <p:cNvPr id="8" name="Grafik 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6952"/>
            <a:ext cx="7772400" cy="1704715"/>
          </a:xfrm>
        </p:spPr>
        <p:txBody>
          <a:bodyPr>
            <a:normAutofit fontScale="90000"/>
          </a:bodyPr>
          <a:lstStyle/>
          <a:p>
            <a:r>
              <a:rPr lang="en-US" dirty="0" err="1" smtClean="0"/>
              <a:t>Werkwijze</a:t>
            </a:r>
            <a:r>
              <a:rPr lang="en-US" dirty="0" smtClean="0"/>
              <a:t/>
            </a:r>
            <a:br>
              <a:rPr lang="en-US" dirty="0" smtClean="0"/>
            </a:br>
            <a:r>
              <a:rPr lang="en-GB" sz="4000" dirty="0">
                <a:solidFill>
                  <a:schemeClr val="accent3">
                    <a:lumMod val="75000"/>
                  </a:schemeClr>
                </a:solidFill>
                <a:latin typeface="Lucida Grande"/>
                <a:ea typeface="Lucida Grande"/>
                <a:cs typeface="Lucida Grande"/>
              </a:rPr>
              <a:t>Hoe </a:t>
            </a:r>
            <a:r>
              <a:rPr lang="en-GB" sz="4000" dirty="0" err="1">
                <a:solidFill>
                  <a:schemeClr val="accent3">
                    <a:lumMod val="75000"/>
                  </a:schemeClr>
                </a:solidFill>
                <a:latin typeface="Lucida Grande"/>
                <a:ea typeface="Lucida Grande"/>
                <a:cs typeface="Lucida Grande"/>
              </a:rPr>
              <a:t>zullen</a:t>
            </a:r>
            <a:r>
              <a:rPr lang="en-GB" sz="4000" dirty="0">
                <a:solidFill>
                  <a:schemeClr val="accent3">
                    <a:lumMod val="75000"/>
                  </a:schemeClr>
                </a:solidFill>
                <a:latin typeface="Lucida Grande"/>
                <a:ea typeface="Lucida Grande"/>
                <a:cs typeface="Lucida Grande"/>
              </a:rPr>
              <a:t> we </a:t>
            </a:r>
            <a:r>
              <a:rPr lang="en-GB" sz="4000" dirty="0" err="1">
                <a:solidFill>
                  <a:schemeClr val="accent3">
                    <a:lumMod val="75000"/>
                  </a:schemeClr>
                </a:solidFill>
                <a:latin typeface="Lucida Grande"/>
                <a:ea typeface="Lucida Grande"/>
                <a:cs typeface="Lucida Grande"/>
              </a:rPr>
              <a:t>als</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groep</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docenten</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te</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werk</a:t>
            </a:r>
            <a:r>
              <a:rPr lang="en-GB" sz="4000" dirty="0">
                <a:solidFill>
                  <a:schemeClr val="accent3">
                    <a:lumMod val="75000"/>
                  </a:schemeClr>
                </a:solidFill>
                <a:latin typeface="Lucida Grande"/>
                <a:ea typeface="Lucida Grande"/>
                <a:cs typeface="Lucida Grande"/>
              </a:rPr>
              <a:t> </a:t>
            </a:r>
            <a:r>
              <a:rPr lang="en-GB" sz="4000" dirty="0" err="1">
                <a:solidFill>
                  <a:schemeClr val="accent3">
                    <a:lumMod val="75000"/>
                  </a:schemeClr>
                </a:solidFill>
                <a:latin typeface="Lucida Grande"/>
                <a:ea typeface="Lucida Grande"/>
                <a:cs typeface="Lucida Grande"/>
              </a:rPr>
              <a:t>gaan</a:t>
            </a:r>
            <a:r>
              <a:rPr lang="en-GB" sz="4000" dirty="0">
                <a:solidFill>
                  <a:schemeClr val="accent3">
                    <a:lumMod val="75000"/>
                  </a:schemeClr>
                </a:solidFill>
                <a:latin typeface="Lucida Grande"/>
                <a:ea typeface="Lucida Grande"/>
                <a:cs typeface="Lucida Grande"/>
              </a:rPr>
              <a:t>?</a:t>
            </a:r>
            <a:r>
              <a:rPr lang="en-GB" b="1" i="1" dirty="0"/>
              <a:t/>
            </a:r>
            <a:br>
              <a:rPr lang="en-GB" b="1" i="1" dirty="0"/>
            </a:br>
            <a:endParaRPr lang="en-US" dirty="0"/>
          </a:p>
        </p:txBody>
      </p:sp>
      <p:sp>
        <p:nvSpPr>
          <p:cNvPr id="3" name="Subtitle 2"/>
          <p:cNvSpPr>
            <a:spLocks noGrp="1"/>
          </p:cNvSpPr>
          <p:nvPr>
            <p:ph type="subTitle" idx="1"/>
          </p:nvPr>
        </p:nvSpPr>
        <p:spPr>
          <a:xfrm>
            <a:off x="1371600" y="3923609"/>
            <a:ext cx="6400800" cy="1752600"/>
          </a:xfrm>
        </p:spPr>
        <p:txBody>
          <a:bodyPr>
            <a:normAutofit/>
          </a:bodyPr>
          <a:lstStyle/>
          <a:p>
            <a:r>
              <a:rPr lang="en-US" sz="4000" dirty="0"/>
              <a:t>Tool </a:t>
            </a:r>
            <a:r>
              <a:rPr lang="en-US" sz="4000" dirty="0" smtClean="0"/>
              <a:t>PDC-2: </a:t>
            </a:r>
            <a:r>
              <a:rPr lang="en-US" sz="4000" dirty="0" err="1" smtClean="0"/>
              <a:t>Samenwerken</a:t>
            </a:r>
            <a:endParaRPr lang="en-US" sz="4000" dirty="0"/>
          </a:p>
        </p:txBody>
      </p:sp>
      <p:sp>
        <p:nvSpPr>
          <p:cNvPr id="4" name="Subtitle 2"/>
          <p:cNvSpPr txBox="1">
            <a:spLocks/>
          </p:cNvSpPr>
          <p:nvPr/>
        </p:nvSpPr>
        <p:spPr>
          <a:xfrm>
            <a:off x="1767550" y="6335059"/>
            <a:ext cx="4651733" cy="372423"/>
          </a:xfrm>
          <a:prstGeom prst="rect">
            <a:avLst/>
          </a:prstGeom>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dirty="0" smtClean="0">
                <a:solidFill>
                  <a:srgbClr val="77933C"/>
                </a:solidFill>
                <a:latin typeface="Lucida Grande"/>
                <a:ea typeface="Lucida Grande"/>
                <a:cs typeface="Lucida Grande"/>
              </a:rPr>
              <a:t>Tool # PDC-1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Overzicht</a:t>
            </a:r>
            <a:endParaRPr lang="en-US" dirty="0"/>
          </a:p>
        </p:txBody>
      </p:sp>
      <p:sp>
        <p:nvSpPr>
          <p:cNvPr id="3" name="Content Placeholder 2"/>
          <p:cNvSpPr>
            <a:spLocks noGrp="1"/>
          </p:cNvSpPr>
          <p:nvPr>
            <p:ph idx="1"/>
          </p:nvPr>
        </p:nvSpPr>
        <p:spPr>
          <a:xfrm>
            <a:off x="457200" y="1810818"/>
            <a:ext cx="8229600" cy="3871913"/>
          </a:xfrm>
        </p:spPr>
        <p:txBody>
          <a:bodyPr>
            <a:normAutofit/>
          </a:bodyPr>
          <a:lstStyle/>
          <a:p>
            <a:pPr marL="0" indent="0">
              <a:buNone/>
            </a:pPr>
            <a:r>
              <a:rPr lang="en-GB" dirty="0" err="1" smtClean="0"/>
              <a:t>Doel</a:t>
            </a:r>
            <a:r>
              <a:rPr lang="en-GB" dirty="0" smtClean="0"/>
              <a:t>: </a:t>
            </a:r>
            <a:r>
              <a:rPr lang="nl-NL" dirty="0"/>
              <a:t>Deze tool geeft docenten de mogelijkheid om na te denken over belangrijke aspecten die nodig zijn om een succesvolle samenwerkende onderzoeksgroep te worden.</a:t>
            </a:r>
            <a:endParaRPr lang="en-GB" dirty="0" smtClean="0"/>
          </a:p>
          <a:p>
            <a:pPr marL="0" indent="0">
              <a:buNone/>
            </a:pPr>
            <a:r>
              <a:rPr lang="en-GB" dirty="0" smtClean="0"/>
              <a:t>Tien </a:t>
            </a:r>
            <a:r>
              <a:rPr lang="en-GB" dirty="0" err="1" smtClean="0"/>
              <a:t>belangrijke</a:t>
            </a:r>
            <a:r>
              <a:rPr lang="en-GB" dirty="0" smtClean="0"/>
              <a:t> </a:t>
            </a:r>
            <a:r>
              <a:rPr lang="en-GB" dirty="0" err="1" smtClean="0"/>
              <a:t>kenmerken</a:t>
            </a:r>
            <a:r>
              <a:rPr lang="en-GB" dirty="0" smtClean="0"/>
              <a:t> van </a:t>
            </a:r>
            <a:r>
              <a:rPr lang="en-GB" dirty="0" err="1" smtClean="0"/>
              <a:t>zulke</a:t>
            </a:r>
            <a:r>
              <a:rPr lang="en-GB" dirty="0" smtClean="0"/>
              <a:t> </a:t>
            </a:r>
            <a:r>
              <a:rPr lang="en-GB" dirty="0" err="1" smtClean="0"/>
              <a:t>groepen</a:t>
            </a:r>
            <a:r>
              <a:rPr lang="en-GB" dirty="0" smtClean="0"/>
              <a:t> die </a:t>
            </a:r>
            <a:r>
              <a:rPr lang="en-GB" dirty="0" err="1" smtClean="0"/>
              <a:t>onderzoekers</a:t>
            </a:r>
            <a:r>
              <a:rPr lang="en-GB" dirty="0" smtClean="0"/>
              <a:t> </a:t>
            </a:r>
            <a:r>
              <a:rPr lang="en-GB" dirty="0" err="1" smtClean="0"/>
              <a:t>geïdentificeerd</a:t>
            </a:r>
            <a:r>
              <a:rPr lang="en-GB" dirty="0" smtClean="0"/>
              <a:t> </a:t>
            </a:r>
            <a:r>
              <a:rPr lang="en-GB" dirty="0" err="1" smtClean="0"/>
              <a:t>hebben</a:t>
            </a:r>
            <a:r>
              <a:rPr lang="en-GB" dirty="0" smtClean="0"/>
              <a:t> </a:t>
            </a:r>
            <a:r>
              <a:rPr lang="en-GB" dirty="0" err="1" smtClean="0"/>
              <a:t>zullen</a:t>
            </a:r>
            <a:r>
              <a:rPr lang="en-GB" dirty="0" smtClean="0"/>
              <a:t> </a:t>
            </a:r>
            <a:r>
              <a:rPr lang="en-GB" dirty="0" err="1" smtClean="0"/>
              <a:t>als</a:t>
            </a:r>
            <a:r>
              <a:rPr lang="en-GB" dirty="0" smtClean="0"/>
              <a:t> </a:t>
            </a:r>
            <a:r>
              <a:rPr lang="en-GB" dirty="0" err="1" smtClean="0"/>
              <a:t>leidraad</a:t>
            </a:r>
            <a:r>
              <a:rPr lang="en-GB" dirty="0" smtClean="0"/>
              <a:t> </a:t>
            </a:r>
            <a:r>
              <a:rPr lang="en-GB" dirty="0" err="1" smtClean="0"/>
              <a:t>dienen</a:t>
            </a:r>
            <a:r>
              <a:rPr lang="en-GB" dirty="0" smtClean="0"/>
              <a:t> </a:t>
            </a:r>
            <a:r>
              <a:rPr lang="en-GB" dirty="0" err="1" smtClean="0"/>
              <a:t>voor</a:t>
            </a:r>
            <a:r>
              <a:rPr lang="en-GB" dirty="0" smtClean="0"/>
              <a:t> </a:t>
            </a:r>
            <a:r>
              <a:rPr lang="en-GB" dirty="0" err="1" smtClean="0"/>
              <a:t>onze</a:t>
            </a:r>
            <a:r>
              <a:rPr lang="en-GB" dirty="0" smtClean="0"/>
              <a:t> </a:t>
            </a:r>
            <a:r>
              <a:rPr lang="en-GB" dirty="0" err="1" smtClean="0"/>
              <a:t>discussie</a:t>
            </a:r>
            <a:r>
              <a:rPr lang="en-GB" dirty="0" smtClean="0"/>
              <a:t>.</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457200" y="2200805"/>
            <a:ext cx="8686799" cy="3929281"/>
          </a:xfrm>
        </p:spPr>
        <p:txBody>
          <a:bodyPr>
            <a:normAutofit/>
          </a:bodyPr>
          <a:lstStyle/>
          <a:p>
            <a:pPr marL="0" indent="0">
              <a:buNone/>
            </a:pPr>
            <a:r>
              <a:rPr lang="en-US" dirty="0"/>
              <a:t>In </a:t>
            </a:r>
            <a:r>
              <a:rPr lang="en-US" dirty="0" err="1" smtClean="0"/>
              <a:t>hun</a:t>
            </a:r>
            <a:r>
              <a:rPr lang="en-US" dirty="0" smtClean="0"/>
              <a:t> </a:t>
            </a:r>
            <a:r>
              <a:rPr lang="en-US" dirty="0" err="1" smtClean="0"/>
              <a:t>boek</a:t>
            </a:r>
            <a:r>
              <a:rPr lang="en-US" dirty="0"/>
              <a:t> </a:t>
            </a:r>
            <a:r>
              <a:rPr lang="en-US" i="1" dirty="0"/>
              <a:t>The Reflective Educator’s Guide to Professional Development</a:t>
            </a:r>
            <a:r>
              <a:rPr lang="en-US" dirty="0"/>
              <a:t>, </a:t>
            </a:r>
            <a:r>
              <a:rPr lang="en-US" dirty="0" err="1" smtClean="0"/>
              <a:t>benoemen</a:t>
            </a:r>
            <a:r>
              <a:rPr lang="en-US" dirty="0" smtClean="0"/>
              <a:t> Dana </a:t>
            </a:r>
            <a:r>
              <a:rPr lang="en-US" dirty="0" err="1" smtClean="0"/>
              <a:t>en</a:t>
            </a:r>
            <a:r>
              <a:rPr lang="en-US" dirty="0" smtClean="0"/>
              <a:t> </a:t>
            </a:r>
            <a:r>
              <a:rPr lang="en-US" dirty="0" err="1"/>
              <a:t>Yendel-Hoppey</a:t>
            </a:r>
            <a:r>
              <a:rPr lang="en-US" dirty="0"/>
              <a:t> </a:t>
            </a:r>
            <a:r>
              <a:rPr lang="en-US" dirty="0" err="1" smtClean="0"/>
              <a:t>tien</a:t>
            </a:r>
            <a:r>
              <a:rPr lang="en-US" dirty="0" smtClean="0"/>
              <a:t> </a:t>
            </a:r>
            <a:r>
              <a:rPr lang="en-US" dirty="0" err="1" smtClean="0"/>
              <a:t>essentiële</a:t>
            </a:r>
            <a:r>
              <a:rPr lang="en-US" dirty="0" smtClean="0"/>
              <a:t> </a:t>
            </a:r>
            <a:r>
              <a:rPr lang="en-US" dirty="0" err="1" smtClean="0"/>
              <a:t>elementen</a:t>
            </a:r>
            <a:r>
              <a:rPr lang="en-US" dirty="0" smtClean="0"/>
              <a:t> in het </a:t>
            </a:r>
            <a:r>
              <a:rPr lang="en-US" dirty="0" err="1" smtClean="0"/>
              <a:t>opzetten</a:t>
            </a:r>
            <a:r>
              <a:rPr lang="en-US" dirty="0" smtClean="0"/>
              <a:t> van </a:t>
            </a:r>
            <a:r>
              <a:rPr lang="en-US" dirty="0" err="1" smtClean="0"/>
              <a:t>een</a:t>
            </a:r>
            <a:r>
              <a:rPr lang="en-US" dirty="0" smtClean="0"/>
              <a:t> </a:t>
            </a:r>
            <a:r>
              <a:rPr lang="en-US" dirty="0" err="1" smtClean="0"/>
              <a:t>gezond</a:t>
            </a:r>
            <a:r>
              <a:rPr lang="en-US" dirty="0" smtClean="0"/>
              <a:t> </a:t>
            </a:r>
            <a:r>
              <a:rPr lang="en-US" dirty="0" err="1" smtClean="0"/>
              <a:t>docententeam</a:t>
            </a:r>
            <a:r>
              <a:rPr lang="en-US" dirty="0" smtClean="0"/>
              <a:t> </a:t>
            </a:r>
            <a:r>
              <a:rPr lang="en-US" dirty="0" err="1" smtClean="0"/>
              <a:t>dat</a:t>
            </a:r>
            <a:r>
              <a:rPr lang="en-US" dirty="0" smtClean="0"/>
              <a:t> </a:t>
            </a:r>
            <a:r>
              <a:rPr lang="en-US" dirty="0" err="1" smtClean="0"/>
              <a:t>gericht</a:t>
            </a:r>
            <a:r>
              <a:rPr lang="en-US" dirty="0" smtClean="0"/>
              <a:t> is op </a:t>
            </a:r>
            <a:r>
              <a:rPr lang="en-US" dirty="0" err="1" smtClean="0"/>
              <a:t>professioneel</a:t>
            </a:r>
            <a:r>
              <a:rPr lang="en-US" dirty="0" smtClean="0"/>
              <a:t> </a:t>
            </a:r>
            <a:r>
              <a:rPr lang="en-US" dirty="0" err="1" smtClean="0"/>
              <a:t>leren</a:t>
            </a:r>
            <a:r>
              <a:rPr lang="en-US" dirty="0" smtClean="0"/>
              <a:t> </a:t>
            </a:r>
            <a:r>
              <a:rPr lang="en-US" dirty="0" err="1" smtClean="0"/>
              <a:t>waarbij</a:t>
            </a:r>
            <a:r>
              <a:rPr lang="en-US" dirty="0" smtClean="0"/>
              <a:t> </a:t>
            </a:r>
            <a:r>
              <a:rPr lang="en-US" dirty="0" err="1" smtClean="0"/>
              <a:t>docenten</a:t>
            </a:r>
            <a:r>
              <a:rPr lang="en-US" dirty="0" smtClean="0"/>
              <a:t> </a:t>
            </a:r>
            <a:r>
              <a:rPr lang="en-US" dirty="0" err="1" smtClean="0"/>
              <a:t>hun</a:t>
            </a:r>
            <a:r>
              <a:rPr lang="en-US" dirty="0" smtClean="0"/>
              <a:t> </a:t>
            </a:r>
            <a:r>
              <a:rPr lang="en-US" dirty="0" err="1" smtClean="0"/>
              <a:t>praktijk</a:t>
            </a:r>
            <a:r>
              <a:rPr lang="en-US" dirty="0" smtClean="0"/>
              <a:t> </a:t>
            </a:r>
            <a:r>
              <a:rPr lang="en-US" dirty="0" err="1" smtClean="0"/>
              <a:t>bevragen</a:t>
            </a:r>
            <a:r>
              <a:rPr lang="en-US" dirty="0" smtClean="0"/>
              <a:t> </a:t>
            </a:r>
            <a:r>
              <a:rPr lang="en-US" dirty="0" err="1" smtClean="0"/>
              <a:t>en</a:t>
            </a:r>
            <a:r>
              <a:rPr lang="en-US" dirty="0" smtClean="0"/>
              <a:t> </a:t>
            </a:r>
            <a:r>
              <a:rPr lang="en-US" dirty="0" err="1" smtClean="0"/>
              <a:t>onderzoeken</a:t>
            </a:r>
            <a:r>
              <a:rPr lang="en-US" dirty="0" smtClean="0"/>
              <a:t>.</a:t>
            </a:r>
          </a:p>
        </p:txBody>
      </p:sp>
      <p:sp>
        <p:nvSpPr>
          <p:cNvPr id="8" name="Title 1"/>
          <p:cNvSpPr txBox="1">
            <a:spLocks/>
          </p:cNvSpPr>
          <p:nvPr/>
        </p:nvSpPr>
        <p:spPr>
          <a:xfrm>
            <a:off x="1569332" y="243793"/>
            <a:ext cx="7117467" cy="1830164"/>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Kenmerken</a:t>
            </a:r>
            <a:r>
              <a:rPr lang="en-US" dirty="0" smtClean="0"/>
              <a:t> van </a:t>
            </a:r>
            <a:r>
              <a:rPr lang="en-US" dirty="0" err="1" smtClean="0"/>
              <a:t>onderzoekende</a:t>
            </a:r>
            <a:r>
              <a:rPr lang="en-US" dirty="0" smtClean="0"/>
              <a:t> </a:t>
            </a:r>
            <a:r>
              <a:rPr lang="en-US" dirty="0" err="1" smtClean="0"/>
              <a:t>docentengroepen</a:t>
            </a:r>
            <a:endParaRPr lang="en-US" dirty="0"/>
          </a:p>
        </p:txBody>
      </p:sp>
      <p:pic>
        <p:nvPicPr>
          <p:cNvPr id="16" name="Picture 15"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239" y="632913"/>
            <a:ext cx="1051094" cy="1065109"/>
          </a:xfrm>
          <a:prstGeom prst="rect">
            <a:avLst/>
          </a:prstGeom>
        </p:spPr>
      </p:pic>
    </p:spTree>
    <p:extLst>
      <p:ext uri="{BB962C8B-B14F-4D97-AF65-F5344CB8AC3E}">
        <p14:creationId xmlns:p14="http://schemas.microsoft.com/office/powerpoint/2010/main" val="1682872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216186" y="1378357"/>
            <a:ext cx="8927813" cy="4751729"/>
          </a:xfrm>
        </p:spPr>
        <p:txBody>
          <a:bodyPr>
            <a:normAutofit fontScale="92500" lnSpcReduction="20000"/>
          </a:bodyPr>
          <a:lstStyle/>
          <a:p>
            <a:r>
              <a:rPr lang="en-US" b="1" dirty="0" err="1" smtClean="0"/>
              <a:t>Zetten</a:t>
            </a:r>
            <a:r>
              <a:rPr lang="en-US" b="1" dirty="0" smtClean="0"/>
              <a:t> </a:t>
            </a:r>
            <a:r>
              <a:rPr lang="en-US" b="1" dirty="0" err="1" smtClean="0"/>
              <a:t>een</a:t>
            </a:r>
            <a:r>
              <a:rPr lang="en-US" b="1" dirty="0" smtClean="0"/>
              <a:t> </a:t>
            </a:r>
            <a:r>
              <a:rPr lang="en-US" b="1" dirty="0" err="1" smtClean="0"/>
              <a:t>visie</a:t>
            </a:r>
            <a:r>
              <a:rPr lang="en-US" b="1" dirty="0" smtClean="0"/>
              <a:t> </a:t>
            </a:r>
            <a:r>
              <a:rPr lang="en-US" b="1" dirty="0" err="1" smtClean="0"/>
              <a:t>neer</a:t>
            </a:r>
            <a:r>
              <a:rPr lang="en-US" b="1" dirty="0" smtClean="0"/>
              <a:t> die </a:t>
            </a:r>
            <a:r>
              <a:rPr lang="en-US" b="1" dirty="0" err="1" smtClean="0"/>
              <a:t>zorgt</a:t>
            </a:r>
            <a:r>
              <a:rPr lang="en-US" b="1" dirty="0" smtClean="0"/>
              <a:t> </a:t>
            </a:r>
            <a:r>
              <a:rPr lang="en-US" b="1" dirty="0" err="1" smtClean="0"/>
              <a:t>voor</a:t>
            </a:r>
            <a:r>
              <a:rPr lang="en-US" b="1" dirty="0" smtClean="0"/>
              <a:t> </a:t>
            </a:r>
            <a:r>
              <a:rPr lang="en-US" b="1" dirty="0" err="1" smtClean="0"/>
              <a:t>meer</a:t>
            </a:r>
            <a:r>
              <a:rPr lang="en-US" b="1" dirty="0" smtClean="0"/>
              <a:t> momentum in </a:t>
            </a:r>
            <a:r>
              <a:rPr lang="en-US" b="1" dirty="0" err="1" smtClean="0"/>
              <a:t>hun</a:t>
            </a:r>
            <a:r>
              <a:rPr lang="en-US" b="1" dirty="0" smtClean="0"/>
              <a:t> </a:t>
            </a:r>
            <a:r>
              <a:rPr lang="en-US" b="1" dirty="0" err="1" smtClean="0"/>
              <a:t>werk</a:t>
            </a:r>
            <a:r>
              <a:rPr lang="en-US" b="1" dirty="0" smtClean="0"/>
              <a:t>;</a:t>
            </a:r>
            <a:r>
              <a:rPr lang="en-US" b="1" dirty="0"/>
              <a:t> </a:t>
            </a:r>
            <a:r>
              <a:rPr lang="en-US" i="1" dirty="0" smtClean="0"/>
              <a:t>Wat </a:t>
            </a:r>
            <a:r>
              <a:rPr lang="en-US" i="1" dirty="0" err="1" smtClean="0"/>
              <a:t>hoopt</a:t>
            </a:r>
            <a:r>
              <a:rPr lang="en-US" i="1" dirty="0" smtClean="0"/>
              <a:t> u </a:t>
            </a:r>
            <a:r>
              <a:rPr lang="en-US" i="1" dirty="0" err="1" smtClean="0"/>
              <a:t>te</a:t>
            </a:r>
            <a:r>
              <a:rPr lang="en-US" i="1" dirty="0" smtClean="0"/>
              <a:t> </a:t>
            </a:r>
            <a:r>
              <a:rPr lang="en-US" i="1" dirty="0" err="1" smtClean="0"/>
              <a:t>bereiken</a:t>
            </a:r>
            <a:r>
              <a:rPr lang="en-US" i="1" dirty="0" smtClean="0"/>
              <a:t>?</a:t>
            </a:r>
            <a:endParaRPr lang="en-US" dirty="0"/>
          </a:p>
          <a:p>
            <a:r>
              <a:rPr lang="en-US" b="1" dirty="0" err="1" smtClean="0"/>
              <a:t>Bouwen</a:t>
            </a:r>
            <a:r>
              <a:rPr lang="en-US" b="1" dirty="0" smtClean="0"/>
              <a:t> </a:t>
            </a:r>
            <a:r>
              <a:rPr lang="en-US" b="1" dirty="0" err="1" smtClean="0"/>
              <a:t>vertrouwen</a:t>
            </a:r>
            <a:r>
              <a:rPr lang="en-US" b="1" dirty="0" smtClean="0"/>
              <a:t> op </a:t>
            </a:r>
            <a:r>
              <a:rPr lang="en-US" b="1" dirty="0" err="1" smtClean="0"/>
              <a:t>onder</a:t>
            </a:r>
            <a:r>
              <a:rPr lang="en-US" b="1" dirty="0" smtClean="0"/>
              <a:t> de </a:t>
            </a:r>
            <a:r>
              <a:rPr lang="en-US" b="1" dirty="0" err="1" smtClean="0"/>
              <a:t>groepsleden</a:t>
            </a:r>
            <a:r>
              <a:rPr lang="en-US" b="1" dirty="0" smtClean="0"/>
              <a:t>;</a:t>
            </a:r>
            <a:r>
              <a:rPr lang="en-US" b="1" dirty="0"/>
              <a:t> </a:t>
            </a:r>
            <a:r>
              <a:rPr lang="en-US" i="1" dirty="0" smtClean="0"/>
              <a:t>Wat </a:t>
            </a:r>
            <a:r>
              <a:rPr lang="en-US" i="1" dirty="0" err="1" smtClean="0"/>
              <a:t>hebben</a:t>
            </a:r>
            <a:r>
              <a:rPr lang="en-US" i="1" dirty="0" smtClean="0"/>
              <a:t> </a:t>
            </a:r>
            <a:r>
              <a:rPr lang="en-US" i="1" dirty="0" err="1" smtClean="0"/>
              <a:t>jullie</a:t>
            </a:r>
            <a:r>
              <a:rPr lang="en-US" i="1" dirty="0" smtClean="0"/>
              <a:t> </a:t>
            </a:r>
            <a:r>
              <a:rPr lang="en-US" i="1" dirty="0" err="1" smtClean="0"/>
              <a:t>als</a:t>
            </a:r>
            <a:r>
              <a:rPr lang="en-US" i="1" dirty="0" smtClean="0"/>
              <a:t> </a:t>
            </a:r>
            <a:r>
              <a:rPr lang="en-US" i="1" dirty="0" err="1" smtClean="0"/>
              <a:t>groep</a:t>
            </a:r>
            <a:r>
              <a:rPr lang="en-US" i="1" dirty="0" smtClean="0"/>
              <a:t> </a:t>
            </a:r>
            <a:r>
              <a:rPr lang="en-US" i="1" dirty="0" err="1" smtClean="0"/>
              <a:t>nodig</a:t>
            </a:r>
            <a:r>
              <a:rPr lang="en-US" i="1" dirty="0" smtClean="0"/>
              <a:t> om </a:t>
            </a:r>
            <a:r>
              <a:rPr lang="en-US" i="1" dirty="0" err="1" smtClean="0"/>
              <a:t>elkaar</a:t>
            </a:r>
            <a:r>
              <a:rPr lang="en-US" i="1" dirty="0" smtClean="0"/>
              <a:t> </a:t>
            </a:r>
            <a:r>
              <a:rPr lang="en-US" i="1" dirty="0" err="1" smtClean="0"/>
              <a:t>te</a:t>
            </a:r>
            <a:r>
              <a:rPr lang="en-US" i="1" dirty="0" smtClean="0"/>
              <a:t> </a:t>
            </a:r>
            <a:r>
              <a:rPr lang="en-US" i="1" dirty="0" err="1" smtClean="0"/>
              <a:t>vertrouwen</a:t>
            </a:r>
            <a:r>
              <a:rPr lang="en-US" i="1" dirty="0" smtClean="0"/>
              <a:t>? </a:t>
            </a:r>
            <a:r>
              <a:rPr lang="en-US" i="1" dirty="0" err="1" smtClean="0"/>
              <a:t>Voelen</a:t>
            </a:r>
            <a:r>
              <a:rPr lang="en-US" i="1" dirty="0" smtClean="0"/>
              <a:t> </a:t>
            </a:r>
            <a:r>
              <a:rPr lang="en-US" i="1" dirty="0" err="1" smtClean="0"/>
              <a:t>jullie</a:t>
            </a:r>
            <a:r>
              <a:rPr lang="en-US" i="1" dirty="0" smtClean="0"/>
              <a:t> je in </a:t>
            </a:r>
            <a:r>
              <a:rPr lang="en-US" i="1" dirty="0" err="1" smtClean="0"/>
              <a:t>staat</a:t>
            </a:r>
            <a:r>
              <a:rPr lang="en-US" i="1" dirty="0" smtClean="0"/>
              <a:t> om met </a:t>
            </a:r>
            <a:r>
              <a:rPr lang="en-US" i="1" dirty="0" err="1" smtClean="0"/>
              <a:t>elkaar</a:t>
            </a:r>
            <a:r>
              <a:rPr lang="en-US" i="1" dirty="0" smtClean="0"/>
              <a:t> </a:t>
            </a:r>
            <a:r>
              <a:rPr lang="en-US" i="1" dirty="0" err="1" smtClean="0"/>
              <a:t>ervaringen</a:t>
            </a:r>
            <a:r>
              <a:rPr lang="en-US" i="1" dirty="0" smtClean="0"/>
              <a:t> </a:t>
            </a:r>
            <a:r>
              <a:rPr lang="en-US" i="1" dirty="0" err="1" smtClean="0"/>
              <a:t>uit</a:t>
            </a:r>
            <a:r>
              <a:rPr lang="en-US" i="1" dirty="0" smtClean="0"/>
              <a:t> </a:t>
            </a:r>
            <a:r>
              <a:rPr lang="en-US" i="1" dirty="0" err="1" smtClean="0"/>
              <a:t>te</a:t>
            </a:r>
            <a:r>
              <a:rPr lang="en-US" i="1" dirty="0" smtClean="0"/>
              <a:t> </a:t>
            </a:r>
            <a:r>
              <a:rPr lang="en-US" i="1" dirty="0" err="1" smtClean="0"/>
              <a:t>wisselen</a:t>
            </a:r>
            <a:r>
              <a:rPr lang="en-US" i="1" dirty="0" smtClean="0"/>
              <a:t> over wat </a:t>
            </a:r>
            <a:r>
              <a:rPr lang="en-US" i="1" dirty="0" err="1" smtClean="0"/>
              <a:t>werkt</a:t>
            </a:r>
            <a:r>
              <a:rPr lang="en-US" i="1" dirty="0" smtClean="0"/>
              <a:t> </a:t>
            </a:r>
            <a:r>
              <a:rPr lang="en-US" i="1" dirty="0" err="1" smtClean="0"/>
              <a:t>en</a:t>
            </a:r>
            <a:r>
              <a:rPr lang="en-US" i="1" dirty="0" smtClean="0"/>
              <a:t> </a:t>
            </a:r>
            <a:r>
              <a:rPr lang="en-US" i="1" dirty="0" err="1" smtClean="0"/>
              <a:t>niet</a:t>
            </a:r>
            <a:r>
              <a:rPr lang="en-US" i="1" dirty="0" smtClean="0"/>
              <a:t> </a:t>
            </a:r>
            <a:r>
              <a:rPr lang="en-US" i="1" dirty="0" err="1" smtClean="0"/>
              <a:t>werkt</a:t>
            </a:r>
            <a:r>
              <a:rPr lang="en-US" i="1" dirty="0" smtClean="0"/>
              <a:t>?</a:t>
            </a:r>
          </a:p>
          <a:p>
            <a:r>
              <a:rPr lang="en-US" b="1" dirty="0" err="1" smtClean="0"/>
              <a:t>Schenken</a:t>
            </a:r>
            <a:r>
              <a:rPr lang="en-US" b="1" dirty="0" smtClean="0"/>
              <a:t> </a:t>
            </a:r>
            <a:r>
              <a:rPr lang="en-US" b="1" dirty="0" err="1" smtClean="0"/>
              <a:t>aandacht</a:t>
            </a:r>
            <a:r>
              <a:rPr lang="en-US" b="1" dirty="0" smtClean="0"/>
              <a:t> </a:t>
            </a:r>
            <a:r>
              <a:rPr lang="en-US" b="1" dirty="0" err="1" smtClean="0"/>
              <a:t>aan</a:t>
            </a:r>
            <a:r>
              <a:rPr lang="en-US" b="1" dirty="0" smtClean="0"/>
              <a:t> de </a:t>
            </a:r>
            <a:r>
              <a:rPr lang="en-US" b="1" dirty="0" err="1" smtClean="0"/>
              <a:t>wijze</a:t>
            </a:r>
            <a:r>
              <a:rPr lang="en-US" b="1" dirty="0" smtClean="0"/>
              <a:t> </a:t>
            </a:r>
            <a:r>
              <a:rPr lang="en-US" b="1" dirty="0" err="1" smtClean="0"/>
              <a:t>waarop</a:t>
            </a:r>
            <a:r>
              <a:rPr lang="en-US" b="1" dirty="0" smtClean="0"/>
              <a:t> </a:t>
            </a:r>
            <a:r>
              <a:rPr lang="en-US" b="1" dirty="0" err="1" smtClean="0"/>
              <a:t>macht</a:t>
            </a:r>
            <a:r>
              <a:rPr lang="en-US" b="1" dirty="0" smtClean="0"/>
              <a:t> de </a:t>
            </a:r>
            <a:r>
              <a:rPr lang="en-US" b="1" dirty="0" err="1" smtClean="0"/>
              <a:t>groepsdynamiek</a:t>
            </a:r>
            <a:r>
              <a:rPr lang="en-US" b="1" dirty="0" smtClean="0"/>
              <a:t> </a:t>
            </a:r>
            <a:r>
              <a:rPr lang="en-US" b="1" dirty="0" err="1" smtClean="0"/>
              <a:t>kan</a:t>
            </a:r>
            <a:r>
              <a:rPr lang="en-US" b="1" dirty="0" smtClean="0"/>
              <a:t> </a:t>
            </a:r>
            <a:r>
              <a:rPr lang="en-US" b="1" dirty="0" err="1" smtClean="0"/>
              <a:t>beïnvloeden</a:t>
            </a:r>
            <a:r>
              <a:rPr lang="en-US" b="1" dirty="0" smtClean="0"/>
              <a:t>; </a:t>
            </a:r>
            <a:r>
              <a:rPr lang="en-US" i="1" dirty="0" err="1" smtClean="0"/>
              <a:t>Voelt</a:t>
            </a:r>
            <a:r>
              <a:rPr lang="en-US" i="1" dirty="0" smtClean="0"/>
              <a:t> u </a:t>
            </a:r>
            <a:r>
              <a:rPr lang="en-US" i="1" dirty="0" err="1" smtClean="0"/>
              <a:t>zich</a:t>
            </a:r>
            <a:r>
              <a:rPr lang="en-US" i="1" dirty="0" smtClean="0"/>
              <a:t> op </a:t>
            </a:r>
            <a:r>
              <a:rPr lang="en-US" i="1" dirty="0" err="1" smtClean="0"/>
              <a:t>uw</a:t>
            </a:r>
            <a:r>
              <a:rPr lang="en-US" i="1" dirty="0" smtClean="0"/>
              <a:t> </a:t>
            </a:r>
            <a:r>
              <a:rPr lang="en-US" i="1" dirty="0" err="1" smtClean="0"/>
              <a:t>gemak</a:t>
            </a:r>
            <a:r>
              <a:rPr lang="en-US" i="1" dirty="0" smtClean="0"/>
              <a:t> om </a:t>
            </a:r>
            <a:r>
              <a:rPr lang="en-US" i="1" dirty="0" err="1" smtClean="0"/>
              <a:t>samen</a:t>
            </a:r>
            <a:r>
              <a:rPr lang="en-US" i="1" dirty="0" smtClean="0"/>
              <a:t> </a:t>
            </a:r>
            <a:r>
              <a:rPr lang="en-US" i="1" dirty="0" err="1" smtClean="0"/>
              <a:t>te</a:t>
            </a:r>
            <a:r>
              <a:rPr lang="en-US" i="1" dirty="0" smtClean="0"/>
              <a:t> </a:t>
            </a:r>
            <a:r>
              <a:rPr lang="en-US" i="1" dirty="0" err="1" smtClean="0"/>
              <a:t>werken</a:t>
            </a:r>
            <a:r>
              <a:rPr lang="en-US" i="1" dirty="0" smtClean="0"/>
              <a:t> met </a:t>
            </a:r>
            <a:r>
              <a:rPr lang="en-US" i="1" dirty="0" err="1" smtClean="0"/>
              <a:t>collega’s</a:t>
            </a:r>
            <a:r>
              <a:rPr lang="en-US" i="1" dirty="0" smtClean="0"/>
              <a:t> die </a:t>
            </a:r>
            <a:r>
              <a:rPr lang="en-US" i="1" dirty="0" err="1" smtClean="0"/>
              <a:t>misschien</a:t>
            </a:r>
            <a:r>
              <a:rPr lang="en-US" i="1" dirty="0" smtClean="0"/>
              <a:t> </a:t>
            </a:r>
            <a:r>
              <a:rPr lang="en-US" i="1" dirty="0" err="1" smtClean="0"/>
              <a:t>meer</a:t>
            </a:r>
            <a:r>
              <a:rPr lang="en-US" i="1" dirty="0" smtClean="0"/>
              <a:t> of minder status </a:t>
            </a:r>
            <a:r>
              <a:rPr lang="en-US" i="1" dirty="0" err="1" smtClean="0"/>
              <a:t>hebben</a:t>
            </a:r>
            <a:r>
              <a:rPr lang="en-US" i="1" dirty="0" smtClean="0"/>
              <a:t> </a:t>
            </a:r>
            <a:r>
              <a:rPr lang="en-US" i="1" dirty="0" err="1" smtClean="0"/>
              <a:t>dan</a:t>
            </a:r>
            <a:r>
              <a:rPr lang="en-US" i="1" dirty="0" smtClean="0"/>
              <a:t> u?</a:t>
            </a:r>
            <a:endParaRPr lang="en-US" b="1" dirty="0" smtClean="0"/>
          </a:p>
        </p:txBody>
      </p:sp>
      <p:sp>
        <p:nvSpPr>
          <p:cNvPr id="8" name="Title 1"/>
          <p:cNvSpPr txBox="1">
            <a:spLocks/>
          </p:cNvSpPr>
          <p:nvPr/>
        </p:nvSpPr>
        <p:spPr>
          <a:xfrm>
            <a:off x="1864606" y="243793"/>
            <a:ext cx="6822194" cy="1134564"/>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err="1" smtClean="0"/>
              <a:t>Gezonde</a:t>
            </a:r>
            <a:r>
              <a:rPr lang="en-US" b="1" dirty="0" smtClean="0"/>
              <a:t> </a:t>
            </a:r>
            <a:r>
              <a:rPr lang="en-US" b="1" dirty="0" err="1" smtClean="0"/>
              <a:t>onderzoekende</a:t>
            </a:r>
            <a:r>
              <a:rPr lang="en-US" b="1" dirty="0" smtClean="0"/>
              <a:t> </a:t>
            </a:r>
            <a:r>
              <a:rPr lang="en-US" b="1" dirty="0" err="1" smtClean="0"/>
              <a:t>professionele</a:t>
            </a:r>
            <a:r>
              <a:rPr lang="en-US" b="1" dirty="0" smtClean="0"/>
              <a:t> </a:t>
            </a:r>
            <a:r>
              <a:rPr lang="en-US" b="1" dirty="0" err="1" smtClean="0"/>
              <a:t>leergemeenschappen</a:t>
            </a:r>
            <a:r>
              <a:rPr lang="en-US" b="1" dirty="0" smtClean="0"/>
              <a:t>:</a:t>
            </a:r>
            <a:endParaRPr lang="en-US" dirty="0"/>
          </a:p>
        </p:txBody>
      </p:sp>
      <p:pic>
        <p:nvPicPr>
          <p:cNvPr id="16" name="Picture 15"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239" y="308589"/>
            <a:ext cx="1051094" cy="1065109"/>
          </a:xfrm>
          <a:prstGeom prst="rect">
            <a:avLst/>
          </a:prstGeom>
        </p:spPr>
      </p:pic>
    </p:spTree>
    <p:extLst>
      <p:ext uri="{BB962C8B-B14F-4D97-AF65-F5344CB8AC3E}">
        <p14:creationId xmlns:p14="http://schemas.microsoft.com/office/powerpoint/2010/main" val="4113351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216186" y="1378357"/>
            <a:ext cx="8927813" cy="4751729"/>
          </a:xfrm>
        </p:spPr>
        <p:txBody>
          <a:bodyPr>
            <a:normAutofit lnSpcReduction="10000"/>
          </a:bodyPr>
          <a:lstStyle/>
          <a:p>
            <a:r>
              <a:rPr lang="en-US" b="1" dirty="0" err="1" smtClean="0"/>
              <a:t>Begrijpen</a:t>
            </a:r>
            <a:r>
              <a:rPr lang="en-US" b="1" dirty="0" smtClean="0"/>
              <a:t> wat </a:t>
            </a:r>
            <a:r>
              <a:rPr lang="en-US" b="1" dirty="0" err="1" smtClean="0"/>
              <a:t>samen</a:t>
            </a:r>
            <a:r>
              <a:rPr lang="en-US" b="1" dirty="0" smtClean="0"/>
              <a:t>;</a:t>
            </a:r>
            <a:r>
              <a:rPr lang="en-US" b="1" dirty="0"/>
              <a:t> </a:t>
            </a:r>
            <a:r>
              <a:rPr lang="en-US" i="1" dirty="0" err="1" smtClean="0"/>
              <a:t>Voelt</a:t>
            </a:r>
            <a:r>
              <a:rPr lang="en-US" i="1" dirty="0" smtClean="0"/>
              <a:t> u </a:t>
            </a:r>
            <a:r>
              <a:rPr lang="en-US" i="1" dirty="0" err="1" smtClean="0"/>
              <a:t>zich</a:t>
            </a:r>
            <a:r>
              <a:rPr lang="en-US" i="1" dirty="0" smtClean="0"/>
              <a:t> op </a:t>
            </a:r>
            <a:r>
              <a:rPr lang="en-US" i="1" dirty="0" err="1" smtClean="0"/>
              <a:t>uw</a:t>
            </a:r>
            <a:r>
              <a:rPr lang="en-US" i="1" dirty="0" smtClean="0"/>
              <a:t> </a:t>
            </a:r>
            <a:r>
              <a:rPr lang="en-US" i="1" dirty="0" err="1" smtClean="0"/>
              <a:t>gemak</a:t>
            </a:r>
            <a:r>
              <a:rPr lang="en-US" i="1" dirty="0" smtClean="0"/>
              <a:t> om </a:t>
            </a:r>
            <a:r>
              <a:rPr lang="en-US" i="1" dirty="0" err="1" smtClean="0"/>
              <a:t>samen</a:t>
            </a:r>
            <a:r>
              <a:rPr lang="en-US" i="1" dirty="0" smtClean="0"/>
              <a:t> </a:t>
            </a:r>
            <a:r>
              <a:rPr lang="en-US" i="1" dirty="0" err="1" smtClean="0"/>
              <a:t>te</a:t>
            </a:r>
            <a:r>
              <a:rPr lang="en-US" i="1" dirty="0" smtClean="0"/>
              <a:t> </a:t>
            </a:r>
            <a:r>
              <a:rPr lang="en-US" i="1" dirty="0" err="1" smtClean="0"/>
              <a:t>werken</a:t>
            </a:r>
            <a:r>
              <a:rPr lang="en-US" i="1" dirty="0" smtClean="0"/>
              <a:t> met </a:t>
            </a:r>
            <a:r>
              <a:rPr lang="en-US" i="1" dirty="0" err="1" smtClean="0"/>
              <a:t>collega’s</a:t>
            </a:r>
            <a:r>
              <a:rPr lang="en-US" i="1" dirty="0" smtClean="0"/>
              <a:t>? Op school? Met </a:t>
            </a:r>
            <a:r>
              <a:rPr lang="en-US" i="1" dirty="0" err="1" smtClean="0"/>
              <a:t>andere</a:t>
            </a:r>
            <a:r>
              <a:rPr lang="en-US" i="1" dirty="0" smtClean="0"/>
              <a:t> </a:t>
            </a:r>
            <a:r>
              <a:rPr lang="en-US" i="1" dirty="0" err="1" smtClean="0"/>
              <a:t>scholen</a:t>
            </a:r>
            <a:r>
              <a:rPr lang="en-US" i="1" dirty="0" smtClean="0"/>
              <a:t>?</a:t>
            </a:r>
          </a:p>
          <a:p>
            <a:r>
              <a:rPr lang="en-US" b="1" i="0" dirty="0" err="1" smtClean="0"/>
              <a:t>Erkennen</a:t>
            </a:r>
            <a:r>
              <a:rPr lang="en-US" b="1" i="0" dirty="0" smtClean="0"/>
              <a:t>,</a:t>
            </a:r>
            <a:r>
              <a:rPr lang="en-US" b="1" i="0" baseline="0" dirty="0" smtClean="0"/>
              <a:t> </a:t>
            </a:r>
            <a:r>
              <a:rPr lang="en-US" b="1" i="0" baseline="0" dirty="0" err="1" smtClean="0"/>
              <a:t>waarderen</a:t>
            </a:r>
            <a:r>
              <a:rPr lang="en-US" b="1" i="0" baseline="0" dirty="0" smtClean="0"/>
              <a:t> </a:t>
            </a:r>
            <a:r>
              <a:rPr lang="en-US" b="1" i="0" baseline="0" dirty="0" err="1" smtClean="0"/>
              <a:t>en</a:t>
            </a:r>
            <a:r>
              <a:rPr lang="en-US" b="1" i="0" baseline="0" dirty="0" smtClean="0"/>
              <a:t> </a:t>
            </a:r>
            <a:r>
              <a:rPr lang="en-US" b="1" i="0" baseline="0" dirty="0" err="1" smtClean="0"/>
              <a:t>moedigen</a:t>
            </a:r>
            <a:r>
              <a:rPr lang="en-US" b="1" i="0" baseline="0" dirty="0" smtClean="0"/>
              <a:t> </a:t>
            </a:r>
            <a:r>
              <a:rPr lang="en-US" b="1" i="0" baseline="0" dirty="0" err="1" smtClean="0"/>
              <a:t>diversiteit</a:t>
            </a:r>
            <a:r>
              <a:rPr lang="en-US" b="1" i="0" baseline="0" dirty="0" smtClean="0"/>
              <a:t> </a:t>
            </a:r>
            <a:r>
              <a:rPr lang="en-US" b="1" i="0" baseline="0" dirty="0" err="1" smtClean="0"/>
              <a:t>binnen</a:t>
            </a:r>
            <a:r>
              <a:rPr lang="en-US" b="1" i="0" baseline="0" dirty="0" smtClean="0"/>
              <a:t> de </a:t>
            </a:r>
            <a:r>
              <a:rPr lang="en-US" b="1" i="0" baseline="0" dirty="0" err="1" smtClean="0"/>
              <a:t>groep</a:t>
            </a:r>
            <a:r>
              <a:rPr lang="en-US" b="1" i="0" baseline="0" dirty="0" smtClean="0"/>
              <a:t> </a:t>
            </a:r>
            <a:r>
              <a:rPr lang="en-US" b="1" i="0" baseline="0" dirty="0" err="1" smtClean="0"/>
              <a:t>aan</a:t>
            </a:r>
            <a:r>
              <a:rPr lang="en-US" b="1" i="0" baseline="0" dirty="0" smtClean="0"/>
              <a:t>; </a:t>
            </a:r>
            <a:r>
              <a:rPr lang="en-US" b="0" i="1" baseline="0" dirty="0" smtClean="0"/>
              <a:t>Wat </a:t>
            </a:r>
            <a:r>
              <a:rPr lang="en-US" b="0" i="1" baseline="0" dirty="0" err="1" smtClean="0"/>
              <a:t>hebben</a:t>
            </a:r>
            <a:r>
              <a:rPr lang="en-US" b="0" i="1" baseline="0" dirty="0" smtClean="0"/>
              <a:t> we </a:t>
            </a:r>
            <a:r>
              <a:rPr lang="en-US" b="0" i="1" baseline="0" dirty="0" err="1" smtClean="0"/>
              <a:t>binnen</a:t>
            </a:r>
            <a:r>
              <a:rPr lang="en-US" b="0" i="1" baseline="0" dirty="0" smtClean="0"/>
              <a:t> de </a:t>
            </a:r>
            <a:r>
              <a:rPr lang="en-US" b="0" i="1" baseline="0" dirty="0" err="1" smtClean="0"/>
              <a:t>groep</a:t>
            </a:r>
            <a:r>
              <a:rPr lang="en-US" b="0" i="1" baseline="0" dirty="0" smtClean="0"/>
              <a:t> </a:t>
            </a:r>
            <a:r>
              <a:rPr lang="en-US" b="0" i="1" baseline="0" dirty="0" err="1" smtClean="0"/>
              <a:t>aan</a:t>
            </a:r>
            <a:r>
              <a:rPr lang="en-US" b="0" i="1" baseline="0" dirty="0" smtClean="0"/>
              <a:t> de </a:t>
            </a:r>
            <a:r>
              <a:rPr lang="en-US" b="0" i="1" baseline="0" dirty="0" err="1" smtClean="0"/>
              <a:t>verschillende</a:t>
            </a:r>
            <a:r>
              <a:rPr lang="en-US" b="0" i="1" baseline="0" dirty="0" smtClean="0"/>
              <a:t> </a:t>
            </a:r>
            <a:r>
              <a:rPr lang="en-US" b="0" i="1" baseline="0" dirty="0" err="1" smtClean="0"/>
              <a:t>ervaringen</a:t>
            </a:r>
            <a:r>
              <a:rPr lang="en-US" b="0" i="1" baseline="0" dirty="0" smtClean="0"/>
              <a:t> </a:t>
            </a:r>
            <a:r>
              <a:rPr lang="en-US" b="0" i="1" baseline="0" dirty="0" err="1" smtClean="0"/>
              <a:t>en</a:t>
            </a:r>
            <a:r>
              <a:rPr lang="en-US" b="0" i="1" baseline="0" dirty="0" smtClean="0"/>
              <a:t> </a:t>
            </a:r>
            <a:r>
              <a:rPr lang="en-US" b="0" i="1" baseline="0" dirty="0" err="1" smtClean="0"/>
              <a:t>expertises</a:t>
            </a:r>
            <a:r>
              <a:rPr lang="en-US" b="0" i="1" baseline="0" dirty="0" smtClean="0"/>
              <a:t>?</a:t>
            </a:r>
          </a:p>
          <a:p>
            <a:r>
              <a:rPr lang="en-US" b="1" i="0" baseline="0" dirty="0" err="1" smtClean="0"/>
              <a:t>Stimuleren</a:t>
            </a:r>
            <a:r>
              <a:rPr lang="en-US" b="1" i="0" baseline="0" dirty="0" smtClean="0"/>
              <a:t> </a:t>
            </a:r>
            <a:r>
              <a:rPr lang="en-US" b="1" i="0" baseline="0" dirty="0" err="1" smtClean="0"/>
              <a:t>ontwikkeling</a:t>
            </a:r>
            <a:r>
              <a:rPr lang="en-US" b="1" i="0" baseline="0" dirty="0" smtClean="0"/>
              <a:t> van </a:t>
            </a:r>
            <a:r>
              <a:rPr lang="en-US" b="1" i="0" baseline="0" dirty="0" err="1" smtClean="0"/>
              <a:t>kritische</a:t>
            </a:r>
            <a:r>
              <a:rPr lang="en-US" b="1" i="0" baseline="0" dirty="0" smtClean="0"/>
              <a:t> </a:t>
            </a:r>
            <a:r>
              <a:rPr lang="en-US" b="1" i="0" baseline="0" dirty="0" err="1" smtClean="0"/>
              <a:t>vrienden</a:t>
            </a:r>
            <a:r>
              <a:rPr lang="en-US" b="1" i="0" baseline="0" dirty="0" smtClean="0"/>
              <a:t>; </a:t>
            </a:r>
            <a:r>
              <a:rPr lang="en-US" b="0" i="1" baseline="0" dirty="0" err="1" smtClean="0"/>
              <a:t>Kan</a:t>
            </a:r>
            <a:r>
              <a:rPr lang="en-US" b="0" i="1" baseline="0" dirty="0" smtClean="0"/>
              <a:t> elk lid </a:t>
            </a:r>
            <a:r>
              <a:rPr lang="en-US" b="0" i="1" baseline="0" dirty="0" err="1" smtClean="0"/>
              <a:t>een</a:t>
            </a:r>
            <a:r>
              <a:rPr lang="en-US" b="0" i="1" baseline="0" dirty="0" smtClean="0"/>
              <a:t> </a:t>
            </a:r>
            <a:r>
              <a:rPr lang="en-US" b="0" i="1" baseline="0" dirty="0" err="1" smtClean="0"/>
              <a:t>kritische</a:t>
            </a:r>
            <a:r>
              <a:rPr lang="en-US" b="0" i="1" baseline="0" dirty="0" smtClean="0"/>
              <a:t> </a:t>
            </a:r>
            <a:r>
              <a:rPr lang="en-US" b="0" i="1" baseline="0" dirty="0" err="1" smtClean="0"/>
              <a:t>vriend</a:t>
            </a:r>
            <a:r>
              <a:rPr lang="en-US" b="0" i="1" baseline="0" dirty="0" smtClean="0"/>
              <a:t> </a:t>
            </a:r>
            <a:r>
              <a:rPr lang="en-US" b="0" i="1" baseline="0" dirty="0" err="1" smtClean="0"/>
              <a:t>benoemen</a:t>
            </a:r>
            <a:r>
              <a:rPr lang="en-US" b="0" i="1" baseline="0" dirty="0" smtClean="0"/>
              <a:t> </a:t>
            </a:r>
            <a:r>
              <a:rPr lang="en-US" b="0" i="1" baseline="0" dirty="0" err="1" smtClean="0"/>
              <a:t>en</a:t>
            </a:r>
            <a:r>
              <a:rPr lang="en-US" b="0" i="1" baseline="0" dirty="0" smtClean="0"/>
              <a:t> </a:t>
            </a:r>
            <a:r>
              <a:rPr lang="en-US" b="0" i="1" baseline="0" dirty="0" err="1" smtClean="0"/>
              <a:t>ermee</a:t>
            </a:r>
            <a:r>
              <a:rPr lang="en-US" b="0" i="1" baseline="0" dirty="0" smtClean="0"/>
              <a:t> </a:t>
            </a:r>
            <a:r>
              <a:rPr lang="en-US" b="0" i="1" baseline="0" dirty="0" err="1" smtClean="0"/>
              <a:t>werken</a:t>
            </a:r>
            <a:r>
              <a:rPr lang="en-US" b="0" i="1" baseline="0" dirty="0" smtClean="0"/>
              <a:t>?</a:t>
            </a:r>
            <a:endParaRPr lang="en-US" b="1" i="0" dirty="0" smtClean="0"/>
          </a:p>
          <a:p>
            <a:endParaRPr lang="en-US" b="1" dirty="0"/>
          </a:p>
        </p:txBody>
      </p:sp>
      <p:sp>
        <p:nvSpPr>
          <p:cNvPr id="8" name="Title 1"/>
          <p:cNvSpPr txBox="1">
            <a:spLocks/>
          </p:cNvSpPr>
          <p:nvPr/>
        </p:nvSpPr>
        <p:spPr>
          <a:xfrm>
            <a:off x="1864606" y="243793"/>
            <a:ext cx="6822194" cy="1134564"/>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err="1"/>
              <a:t>Gezonde</a:t>
            </a:r>
            <a:r>
              <a:rPr lang="en-US" b="1" dirty="0"/>
              <a:t> </a:t>
            </a:r>
            <a:r>
              <a:rPr lang="en-US" b="1" dirty="0" err="1"/>
              <a:t>onderzoekende</a:t>
            </a:r>
            <a:r>
              <a:rPr lang="en-US" b="1" dirty="0"/>
              <a:t> </a:t>
            </a:r>
            <a:r>
              <a:rPr lang="en-US" b="1" dirty="0" err="1"/>
              <a:t>professionele</a:t>
            </a:r>
            <a:r>
              <a:rPr lang="en-US" b="1" dirty="0"/>
              <a:t> </a:t>
            </a:r>
            <a:r>
              <a:rPr lang="en-US" b="1" dirty="0" err="1"/>
              <a:t>leergemeenschappen</a:t>
            </a:r>
            <a:r>
              <a:rPr lang="en-US" b="1" dirty="0"/>
              <a:t>:</a:t>
            </a:r>
            <a:endParaRPr lang="en-US" dirty="0"/>
          </a:p>
        </p:txBody>
      </p:sp>
      <p:pic>
        <p:nvPicPr>
          <p:cNvPr id="16" name="Picture 15"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239" y="308589"/>
            <a:ext cx="1051094" cy="1065109"/>
          </a:xfrm>
          <a:prstGeom prst="rect">
            <a:avLst/>
          </a:prstGeom>
        </p:spPr>
      </p:pic>
    </p:spTree>
    <p:extLst>
      <p:ext uri="{BB962C8B-B14F-4D97-AF65-F5344CB8AC3E}">
        <p14:creationId xmlns:p14="http://schemas.microsoft.com/office/powerpoint/2010/main" val="4257904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216186" y="1378357"/>
            <a:ext cx="8927813" cy="4751729"/>
          </a:xfrm>
        </p:spPr>
        <p:txBody>
          <a:bodyPr>
            <a:normAutofit fontScale="85000" lnSpcReduction="20000"/>
          </a:bodyPr>
          <a:lstStyle/>
          <a:p>
            <a:r>
              <a:rPr lang="en-US" b="1" dirty="0" err="1" smtClean="0"/>
              <a:t>Houden</a:t>
            </a:r>
            <a:r>
              <a:rPr lang="en-US" b="1" dirty="0" smtClean="0"/>
              <a:t> de </a:t>
            </a:r>
            <a:r>
              <a:rPr lang="en-US" b="1" dirty="0" err="1" smtClean="0"/>
              <a:t>groep</a:t>
            </a:r>
            <a:r>
              <a:rPr lang="en-US" b="1" dirty="0" smtClean="0"/>
              <a:t> </a:t>
            </a:r>
            <a:r>
              <a:rPr lang="en-US" b="1" dirty="0" err="1" smtClean="0"/>
              <a:t>verantwoordelijk</a:t>
            </a:r>
            <a:r>
              <a:rPr lang="en-US" b="1" dirty="0" smtClean="0"/>
              <a:t> </a:t>
            </a:r>
            <a:r>
              <a:rPr lang="en-US" b="1" dirty="0" err="1" smtClean="0"/>
              <a:t>voor</a:t>
            </a:r>
            <a:r>
              <a:rPr lang="en-US" b="1" dirty="0" smtClean="0"/>
              <a:t> het </a:t>
            </a:r>
            <a:r>
              <a:rPr lang="en-US" b="1" dirty="0" err="1" smtClean="0"/>
              <a:t>leerproces</a:t>
            </a:r>
            <a:r>
              <a:rPr lang="en-US" b="1" dirty="0" smtClean="0"/>
              <a:t> </a:t>
            </a:r>
            <a:r>
              <a:rPr lang="en-US" b="1" dirty="0" err="1" smtClean="0"/>
              <a:t>en</a:t>
            </a:r>
            <a:r>
              <a:rPr lang="en-US" b="1" dirty="0" smtClean="0"/>
              <a:t> </a:t>
            </a:r>
            <a:r>
              <a:rPr lang="en-US" b="1" dirty="0" err="1" smtClean="0"/>
              <a:t>vastlegging</a:t>
            </a:r>
            <a:r>
              <a:rPr lang="en-US" b="1" dirty="0" smtClean="0"/>
              <a:t> </a:t>
            </a:r>
            <a:r>
              <a:rPr lang="en-US" b="1" dirty="0" err="1" smtClean="0"/>
              <a:t>hiervan</a:t>
            </a:r>
            <a:r>
              <a:rPr lang="en-US" b="1" dirty="0" smtClean="0"/>
              <a:t>;</a:t>
            </a:r>
            <a:r>
              <a:rPr lang="en-US" i="1" dirty="0"/>
              <a:t> </a:t>
            </a:r>
            <a:r>
              <a:rPr lang="en-US" i="1" dirty="0" smtClean="0"/>
              <a:t>Is </a:t>
            </a:r>
            <a:r>
              <a:rPr lang="en-US" i="1" dirty="0" err="1" smtClean="0"/>
              <a:t>er</a:t>
            </a:r>
            <a:r>
              <a:rPr lang="en-US" i="1" dirty="0" smtClean="0"/>
              <a:t> </a:t>
            </a:r>
            <a:r>
              <a:rPr lang="en-US" i="1" dirty="0" err="1" smtClean="0"/>
              <a:t>een</a:t>
            </a:r>
            <a:r>
              <a:rPr lang="en-US" i="1" dirty="0" smtClean="0"/>
              <a:t> </a:t>
            </a:r>
            <a:r>
              <a:rPr lang="en-US" i="1" dirty="0" err="1" smtClean="0"/>
              <a:t>manier</a:t>
            </a:r>
            <a:r>
              <a:rPr lang="en-US" i="1" dirty="0" smtClean="0"/>
              <a:t> </a:t>
            </a:r>
            <a:r>
              <a:rPr lang="en-US" i="1" dirty="0" err="1" smtClean="0"/>
              <a:t>waarop</a:t>
            </a:r>
            <a:r>
              <a:rPr lang="en-US" i="1" dirty="0" smtClean="0"/>
              <a:t> we </a:t>
            </a:r>
            <a:r>
              <a:rPr lang="en-US" i="1" dirty="0" err="1" smtClean="0"/>
              <a:t>als</a:t>
            </a:r>
            <a:r>
              <a:rPr lang="en-US" i="1" dirty="0" smtClean="0"/>
              <a:t> </a:t>
            </a:r>
            <a:r>
              <a:rPr lang="en-US" i="1" dirty="0" err="1" smtClean="0"/>
              <a:t>individuen</a:t>
            </a:r>
            <a:r>
              <a:rPr lang="en-US" i="1" dirty="0" smtClean="0"/>
              <a:t> </a:t>
            </a:r>
            <a:r>
              <a:rPr lang="en-US" i="1" dirty="0" err="1" smtClean="0"/>
              <a:t>en</a:t>
            </a:r>
            <a:r>
              <a:rPr lang="en-US" i="1" dirty="0" smtClean="0"/>
              <a:t> </a:t>
            </a:r>
            <a:r>
              <a:rPr lang="en-US" i="1" dirty="0" err="1" smtClean="0"/>
              <a:t>als</a:t>
            </a:r>
            <a:r>
              <a:rPr lang="en-US" i="1" dirty="0" smtClean="0"/>
              <a:t> </a:t>
            </a:r>
            <a:r>
              <a:rPr lang="en-US" i="1" dirty="0" err="1" smtClean="0"/>
              <a:t>groep</a:t>
            </a:r>
            <a:r>
              <a:rPr lang="en-US" i="1" dirty="0" smtClean="0"/>
              <a:t> vast </a:t>
            </a:r>
            <a:r>
              <a:rPr lang="en-US" i="1" dirty="0" err="1" smtClean="0"/>
              <a:t>kunnen</a:t>
            </a:r>
            <a:r>
              <a:rPr lang="en-US" i="1" dirty="0" smtClean="0"/>
              <a:t> </a:t>
            </a:r>
            <a:r>
              <a:rPr lang="en-US" i="1" dirty="0" err="1" smtClean="0"/>
              <a:t>leggen</a:t>
            </a:r>
            <a:r>
              <a:rPr lang="en-US" i="1" dirty="0" smtClean="0"/>
              <a:t> wat we </a:t>
            </a:r>
            <a:r>
              <a:rPr lang="en-US" i="1" dirty="0" err="1" smtClean="0"/>
              <a:t>geleerd</a:t>
            </a:r>
            <a:r>
              <a:rPr lang="en-US" i="1" dirty="0" smtClean="0"/>
              <a:t> </a:t>
            </a:r>
            <a:r>
              <a:rPr lang="en-US" i="1" dirty="0" err="1" smtClean="0"/>
              <a:t>hebben</a:t>
            </a:r>
            <a:r>
              <a:rPr lang="en-US" i="1" dirty="0" smtClean="0"/>
              <a:t>?</a:t>
            </a:r>
          </a:p>
          <a:p>
            <a:r>
              <a:rPr lang="en-US" b="1" dirty="0" err="1" smtClean="0"/>
              <a:t>Begrijpen</a:t>
            </a:r>
            <a:r>
              <a:rPr lang="en-US" b="1" dirty="0" smtClean="0"/>
              <a:t> </a:t>
            </a:r>
            <a:r>
              <a:rPr lang="en-US" b="1" dirty="0" err="1" smtClean="0"/>
              <a:t>verandering</a:t>
            </a:r>
            <a:r>
              <a:rPr lang="en-US" b="1" dirty="0" smtClean="0"/>
              <a:t> </a:t>
            </a:r>
            <a:r>
              <a:rPr lang="en-US" b="1" dirty="0" err="1" smtClean="0"/>
              <a:t>en</a:t>
            </a:r>
            <a:r>
              <a:rPr lang="en-US" b="1" dirty="0" smtClean="0"/>
              <a:t> </a:t>
            </a:r>
            <a:r>
              <a:rPr lang="en-US" b="1" dirty="0" err="1" smtClean="0"/>
              <a:t>erkennen</a:t>
            </a:r>
            <a:r>
              <a:rPr lang="en-US" b="1" dirty="0" smtClean="0"/>
              <a:t> </a:t>
            </a:r>
            <a:r>
              <a:rPr lang="en-US" b="1" dirty="0" err="1" smtClean="0"/>
              <a:t>dat</a:t>
            </a:r>
            <a:r>
              <a:rPr lang="en-US" b="1" dirty="0" smtClean="0"/>
              <a:t> </a:t>
            </a:r>
            <a:r>
              <a:rPr lang="en-US" b="1" dirty="0" err="1" smtClean="0"/>
              <a:t>sommige</a:t>
            </a:r>
            <a:r>
              <a:rPr lang="en-US" b="1" dirty="0" smtClean="0"/>
              <a:t> </a:t>
            </a:r>
            <a:r>
              <a:rPr lang="en-US" b="1" dirty="0" err="1" smtClean="0"/>
              <a:t>leden</a:t>
            </a:r>
            <a:r>
              <a:rPr lang="en-US" b="1" dirty="0" smtClean="0"/>
              <a:t> </a:t>
            </a:r>
            <a:r>
              <a:rPr lang="en-US" b="1" dirty="0" err="1" smtClean="0"/>
              <a:t>zich</a:t>
            </a:r>
            <a:r>
              <a:rPr lang="en-US" b="1" dirty="0" smtClean="0"/>
              <a:t> </a:t>
            </a:r>
            <a:r>
              <a:rPr lang="en-US" b="1" dirty="0" err="1" smtClean="0"/>
              <a:t>daar</a:t>
            </a:r>
            <a:r>
              <a:rPr lang="en-US" b="1" dirty="0" smtClean="0"/>
              <a:t> </a:t>
            </a:r>
            <a:r>
              <a:rPr lang="en-US" b="1" dirty="0" err="1" smtClean="0"/>
              <a:t>ongemakkelijk</a:t>
            </a:r>
            <a:r>
              <a:rPr lang="en-US" b="1" dirty="0" smtClean="0"/>
              <a:t> </a:t>
            </a:r>
            <a:r>
              <a:rPr lang="en-US" b="1" dirty="0" err="1" smtClean="0"/>
              <a:t>bij</a:t>
            </a:r>
            <a:r>
              <a:rPr lang="en-US" b="1" dirty="0" smtClean="0"/>
              <a:t> </a:t>
            </a:r>
            <a:r>
              <a:rPr lang="en-US" b="1" dirty="0" err="1" smtClean="0"/>
              <a:t>kunnen</a:t>
            </a:r>
            <a:r>
              <a:rPr lang="en-US" b="1" dirty="0" smtClean="0"/>
              <a:t> </a:t>
            </a:r>
            <a:r>
              <a:rPr lang="en-US" b="1" dirty="0" err="1" smtClean="0"/>
              <a:t>voelen</a:t>
            </a:r>
            <a:r>
              <a:rPr lang="en-US" b="1" dirty="0" smtClean="0"/>
              <a:t>;</a:t>
            </a:r>
          </a:p>
          <a:p>
            <a:r>
              <a:rPr lang="en-US" b="1" dirty="0" err="1" smtClean="0"/>
              <a:t>Heeft</a:t>
            </a:r>
            <a:r>
              <a:rPr lang="en-US" b="1" dirty="0" smtClean="0"/>
              <a:t> </a:t>
            </a:r>
            <a:r>
              <a:rPr lang="en-US" b="1" dirty="0" err="1" smtClean="0"/>
              <a:t>een</a:t>
            </a:r>
            <a:r>
              <a:rPr lang="en-US" b="1" dirty="0" smtClean="0"/>
              <a:t> </a:t>
            </a:r>
            <a:r>
              <a:rPr lang="en-US" b="1" dirty="0" err="1" smtClean="0"/>
              <a:t>uitgebreid</a:t>
            </a:r>
            <a:r>
              <a:rPr lang="en-US" b="1" dirty="0" smtClean="0"/>
              <a:t> </a:t>
            </a:r>
            <a:r>
              <a:rPr lang="en-US" b="1" dirty="0" err="1" smtClean="0"/>
              <a:t>beeld</a:t>
            </a:r>
            <a:r>
              <a:rPr lang="en-US" b="1" dirty="0" smtClean="0"/>
              <a:t> van </a:t>
            </a:r>
            <a:r>
              <a:rPr lang="en-US" b="1" dirty="0" err="1" smtClean="0"/>
              <a:t>waaruit</a:t>
            </a:r>
            <a:r>
              <a:rPr lang="en-US" b="1" dirty="0" smtClean="0"/>
              <a:t> data </a:t>
            </a:r>
            <a:r>
              <a:rPr lang="en-US" b="1" dirty="0" err="1" smtClean="0"/>
              <a:t>kunnen</a:t>
            </a:r>
            <a:r>
              <a:rPr lang="en-US" b="1" dirty="0" smtClean="0"/>
              <a:t> </a:t>
            </a:r>
            <a:r>
              <a:rPr lang="en-US" b="1" dirty="0" err="1" smtClean="0"/>
              <a:t>bestaan</a:t>
            </a:r>
            <a:r>
              <a:rPr lang="en-US" b="1" dirty="0" smtClean="0"/>
              <a:t> </a:t>
            </a:r>
            <a:r>
              <a:rPr lang="en-US" b="1" dirty="0" err="1" smtClean="0"/>
              <a:t>en</a:t>
            </a:r>
            <a:r>
              <a:rPr lang="en-US" b="1" dirty="0" smtClean="0"/>
              <a:t> is </a:t>
            </a:r>
            <a:r>
              <a:rPr lang="en-US" b="1" dirty="0" err="1" smtClean="0"/>
              <a:t>bereid</a:t>
            </a:r>
            <a:r>
              <a:rPr lang="en-US" b="1" dirty="0" smtClean="0"/>
              <a:t> </a:t>
            </a:r>
            <a:r>
              <a:rPr lang="en-US" b="1" dirty="0" err="1" smtClean="0"/>
              <a:t>alle</a:t>
            </a:r>
            <a:r>
              <a:rPr lang="en-US" b="1" dirty="0" smtClean="0"/>
              <a:t> </a:t>
            </a:r>
            <a:r>
              <a:rPr lang="en-US" b="1" dirty="0" err="1" smtClean="0"/>
              <a:t>vormen</a:t>
            </a:r>
            <a:r>
              <a:rPr lang="en-US" b="1" dirty="0" smtClean="0"/>
              <a:t> </a:t>
            </a:r>
            <a:r>
              <a:rPr lang="en-US" b="1" dirty="0" err="1" smtClean="0"/>
              <a:t>hiervan</a:t>
            </a:r>
            <a:r>
              <a:rPr lang="en-US" b="1" dirty="0" smtClean="0"/>
              <a:t> </a:t>
            </a:r>
            <a:r>
              <a:rPr lang="en-US" b="1" dirty="0" err="1" smtClean="0"/>
              <a:t>te</a:t>
            </a:r>
            <a:r>
              <a:rPr lang="en-US" b="1" dirty="0" smtClean="0"/>
              <a:t> </a:t>
            </a:r>
            <a:r>
              <a:rPr lang="en-US" b="1" dirty="0" err="1" smtClean="0"/>
              <a:t>verkennen</a:t>
            </a:r>
            <a:r>
              <a:rPr lang="en-US" b="1" dirty="0" smtClean="0"/>
              <a:t> </a:t>
            </a:r>
            <a:r>
              <a:rPr lang="en-US" b="1" dirty="0" err="1" smtClean="0"/>
              <a:t>tijdens</a:t>
            </a:r>
            <a:r>
              <a:rPr lang="en-US" b="1" dirty="0" smtClean="0"/>
              <a:t> het </a:t>
            </a:r>
            <a:r>
              <a:rPr lang="en-US" b="1" dirty="0" err="1" smtClean="0"/>
              <a:t>werken</a:t>
            </a:r>
            <a:r>
              <a:rPr lang="en-US" b="1" dirty="0" smtClean="0"/>
              <a:t> in de </a:t>
            </a:r>
            <a:r>
              <a:rPr lang="en-US" b="1" dirty="0" err="1" smtClean="0"/>
              <a:t>groep</a:t>
            </a:r>
            <a:r>
              <a:rPr lang="en-US" b="1" dirty="0" smtClean="0"/>
              <a:t>; </a:t>
            </a:r>
            <a:r>
              <a:rPr lang="en-US" i="1" dirty="0" err="1" smtClean="0"/>
              <a:t>Welke</a:t>
            </a:r>
            <a:r>
              <a:rPr lang="en-US" i="1" dirty="0" smtClean="0"/>
              <a:t> data </a:t>
            </a:r>
            <a:r>
              <a:rPr lang="en-US" i="1" dirty="0" err="1" smtClean="0"/>
              <a:t>verzamelen</a:t>
            </a:r>
            <a:r>
              <a:rPr lang="en-US" i="1" dirty="0" smtClean="0"/>
              <a:t> we in </a:t>
            </a:r>
            <a:r>
              <a:rPr lang="en-US" i="1" dirty="0" err="1" smtClean="0"/>
              <a:t>ons</a:t>
            </a:r>
            <a:r>
              <a:rPr lang="en-US" i="1" dirty="0" smtClean="0"/>
              <a:t> </a:t>
            </a:r>
            <a:r>
              <a:rPr lang="en-US" i="1" dirty="0" err="1" smtClean="0"/>
              <a:t>onderzoek</a:t>
            </a:r>
            <a:r>
              <a:rPr lang="en-US" i="1" dirty="0" smtClean="0"/>
              <a:t>?</a:t>
            </a:r>
          </a:p>
          <a:p>
            <a:r>
              <a:rPr lang="en-US" b="1" dirty="0" err="1" smtClean="0"/>
              <a:t>Werken</a:t>
            </a:r>
            <a:r>
              <a:rPr lang="en-US" b="1" dirty="0" smtClean="0"/>
              <a:t> met </a:t>
            </a:r>
            <a:r>
              <a:rPr lang="en-US" b="1" dirty="0" err="1" smtClean="0"/>
              <a:t>schoolleiders</a:t>
            </a:r>
            <a:r>
              <a:rPr lang="en-US" b="1" dirty="0" smtClean="0"/>
              <a:t>; </a:t>
            </a:r>
            <a:r>
              <a:rPr lang="en-US" i="1" dirty="0" err="1" smtClean="0"/>
              <a:t>Wordt</a:t>
            </a:r>
            <a:r>
              <a:rPr lang="en-US" i="1" dirty="0" smtClean="0"/>
              <a:t> u </a:t>
            </a:r>
            <a:r>
              <a:rPr lang="en-US" i="1" dirty="0" err="1" smtClean="0"/>
              <a:t>ondersteund</a:t>
            </a:r>
            <a:r>
              <a:rPr lang="en-US" i="1" dirty="0" smtClean="0"/>
              <a:t> door </a:t>
            </a:r>
            <a:r>
              <a:rPr lang="en-US" i="1" dirty="0" err="1" smtClean="0"/>
              <a:t>uw</a:t>
            </a:r>
            <a:r>
              <a:rPr lang="en-US" i="1" dirty="0" smtClean="0"/>
              <a:t> </a:t>
            </a:r>
            <a:r>
              <a:rPr lang="en-US" i="1" dirty="0" err="1" smtClean="0"/>
              <a:t>schoolleider</a:t>
            </a:r>
            <a:r>
              <a:rPr lang="en-US" i="1" dirty="0" smtClean="0"/>
              <a:t>? Zo </a:t>
            </a:r>
            <a:r>
              <a:rPr lang="en-US" i="1" dirty="0" err="1" smtClean="0"/>
              <a:t>niet</a:t>
            </a:r>
            <a:r>
              <a:rPr lang="en-US" i="1" dirty="0" smtClean="0"/>
              <a:t>, hoe </a:t>
            </a:r>
            <a:r>
              <a:rPr lang="en-US" i="1" dirty="0" err="1" smtClean="0"/>
              <a:t>krijgt</a:t>
            </a:r>
            <a:r>
              <a:rPr lang="en-US" i="1" dirty="0" smtClean="0"/>
              <a:t> u die </a:t>
            </a:r>
            <a:r>
              <a:rPr lang="en-US" i="1" dirty="0" err="1" smtClean="0"/>
              <a:t>dan</a:t>
            </a:r>
            <a:r>
              <a:rPr lang="en-US" i="1" dirty="0" smtClean="0"/>
              <a:t> </a:t>
            </a:r>
            <a:r>
              <a:rPr lang="en-US" i="1" dirty="0" err="1" smtClean="0"/>
              <a:t>wel</a:t>
            </a:r>
            <a:r>
              <a:rPr lang="en-US" i="1" dirty="0" smtClean="0"/>
              <a:t>?</a:t>
            </a:r>
            <a:endParaRPr lang="en-US" b="1" dirty="0"/>
          </a:p>
        </p:txBody>
      </p:sp>
      <p:sp>
        <p:nvSpPr>
          <p:cNvPr id="8" name="Title 1"/>
          <p:cNvSpPr txBox="1">
            <a:spLocks/>
          </p:cNvSpPr>
          <p:nvPr/>
        </p:nvSpPr>
        <p:spPr>
          <a:xfrm>
            <a:off x="1864606" y="243793"/>
            <a:ext cx="6822194" cy="1134564"/>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err="1"/>
              <a:t>Gezonde</a:t>
            </a:r>
            <a:r>
              <a:rPr lang="en-US" b="1" dirty="0"/>
              <a:t> </a:t>
            </a:r>
            <a:r>
              <a:rPr lang="en-US" b="1" dirty="0" err="1"/>
              <a:t>onderzoekende</a:t>
            </a:r>
            <a:r>
              <a:rPr lang="en-US" b="1" dirty="0"/>
              <a:t> </a:t>
            </a:r>
            <a:r>
              <a:rPr lang="en-US" b="1" dirty="0" err="1"/>
              <a:t>professionele</a:t>
            </a:r>
            <a:r>
              <a:rPr lang="en-US" b="1" dirty="0"/>
              <a:t> </a:t>
            </a:r>
            <a:r>
              <a:rPr lang="en-US" b="1" dirty="0" err="1"/>
              <a:t>leergemeenschappen</a:t>
            </a:r>
            <a:r>
              <a:rPr lang="en-US" b="1" dirty="0"/>
              <a:t>:</a:t>
            </a:r>
            <a:endParaRPr lang="en-US" dirty="0"/>
          </a:p>
        </p:txBody>
      </p:sp>
      <p:pic>
        <p:nvPicPr>
          <p:cNvPr id="16" name="Picture 15"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239" y="308589"/>
            <a:ext cx="1051094" cy="1065109"/>
          </a:xfrm>
          <a:prstGeom prst="rect">
            <a:avLst/>
          </a:prstGeom>
        </p:spPr>
      </p:pic>
    </p:spTree>
    <p:extLst>
      <p:ext uri="{BB962C8B-B14F-4D97-AF65-F5344CB8AC3E}">
        <p14:creationId xmlns:p14="http://schemas.microsoft.com/office/powerpoint/2010/main" val="118235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Finishing off</a:t>
            </a:r>
            <a:endParaRPr lang="en-US" dirty="0"/>
          </a:p>
        </p:txBody>
      </p:sp>
      <p:sp>
        <p:nvSpPr>
          <p:cNvPr id="3" name="Content Placeholder 2"/>
          <p:cNvSpPr>
            <a:spLocks noGrp="1"/>
          </p:cNvSpPr>
          <p:nvPr>
            <p:ph idx="1"/>
          </p:nvPr>
        </p:nvSpPr>
        <p:spPr>
          <a:xfrm>
            <a:off x="1983193" y="2079625"/>
            <a:ext cx="6280113" cy="4062151"/>
          </a:xfrm>
        </p:spPr>
        <p:txBody>
          <a:bodyPr>
            <a:normAutofit fontScale="77500" lnSpcReduction="20000"/>
          </a:bodyPr>
          <a:lstStyle/>
          <a:p>
            <a:pPr marL="0" indent="0">
              <a:buNone/>
            </a:pPr>
            <a:r>
              <a:rPr lang="en-US" dirty="0" smtClean="0"/>
              <a:t>We </a:t>
            </a:r>
            <a:r>
              <a:rPr lang="en-US" dirty="0" err="1" smtClean="0"/>
              <a:t>kunnen</a:t>
            </a:r>
            <a:r>
              <a:rPr lang="en-US" dirty="0" smtClean="0"/>
              <a:t> </a:t>
            </a:r>
            <a:r>
              <a:rPr lang="en-US" dirty="0" err="1" smtClean="0"/>
              <a:t>een</a:t>
            </a:r>
            <a:r>
              <a:rPr lang="en-US" dirty="0" smtClean="0"/>
              <a:t> </a:t>
            </a:r>
            <a:r>
              <a:rPr lang="en-US" dirty="0" err="1" smtClean="0"/>
              <a:t>betekenis</a:t>
            </a:r>
            <a:r>
              <a:rPr lang="en-US" dirty="0" smtClean="0"/>
              <a:t> </a:t>
            </a:r>
            <a:r>
              <a:rPr lang="en-US" dirty="0" err="1" smtClean="0"/>
              <a:t>geven</a:t>
            </a:r>
            <a:r>
              <a:rPr lang="en-US" dirty="0" smtClean="0"/>
              <a:t> </a:t>
            </a:r>
            <a:r>
              <a:rPr lang="en-US" dirty="0" err="1" smtClean="0"/>
              <a:t>aan</a:t>
            </a:r>
            <a:r>
              <a:rPr lang="en-US" dirty="0"/>
              <a:t> </a:t>
            </a:r>
            <a:r>
              <a:rPr lang="en-US" dirty="0" smtClean="0"/>
              <a:t>wat </a:t>
            </a:r>
            <a:r>
              <a:rPr lang="en-US" dirty="0" err="1" smtClean="0"/>
              <a:t>een</a:t>
            </a:r>
            <a:r>
              <a:rPr lang="en-US" dirty="0" smtClean="0"/>
              <a:t> </a:t>
            </a:r>
            <a:r>
              <a:rPr lang="en-US" i="1" dirty="0" err="1" smtClean="0"/>
              <a:t>praktijkgemeenschap</a:t>
            </a:r>
            <a:r>
              <a:rPr lang="en-US" dirty="0" smtClean="0"/>
              <a:t>  is– </a:t>
            </a:r>
            <a:r>
              <a:rPr lang="en-US" dirty="0" err="1" smtClean="0"/>
              <a:t>een</a:t>
            </a:r>
            <a:r>
              <a:rPr lang="en-US" dirty="0" smtClean="0"/>
              <a:t> term die </a:t>
            </a:r>
            <a:r>
              <a:rPr lang="en-US" dirty="0" err="1" smtClean="0"/>
              <a:t>geïntroduceerd</a:t>
            </a:r>
            <a:r>
              <a:rPr lang="en-US" dirty="0" smtClean="0"/>
              <a:t> is door </a:t>
            </a:r>
            <a:r>
              <a:rPr lang="en-US" dirty="0" err="1" smtClean="0"/>
              <a:t>onderzoekers</a:t>
            </a:r>
            <a:r>
              <a:rPr lang="en-US" dirty="0" smtClean="0"/>
              <a:t> </a:t>
            </a:r>
            <a:r>
              <a:rPr lang="en-US" dirty="0"/>
              <a:t>Jean Lave </a:t>
            </a:r>
            <a:r>
              <a:rPr lang="en-US" dirty="0" err="1" smtClean="0"/>
              <a:t>en</a:t>
            </a:r>
            <a:r>
              <a:rPr lang="en-US" dirty="0" smtClean="0"/>
              <a:t> </a:t>
            </a:r>
            <a:r>
              <a:rPr lang="en-US" dirty="0"/>
              <a:t>Etienne </a:t>
            </a:r>
            <a:r>
              <a:rPr lang="en-US" dirty="0" smtClean="0"/>
              <a:t>Wenger.</a:t>
            </a:r>
          </a:p>
          <a:p>
            <a:pPr marL="0" indent="0">
              <a:buNone/>
            </a:pPr>
            <a:r>
              <a:rPr lang="en-US" dirty="0" smtClean="0"/>
              <a:t>De term is </a:t>
            </a:r>
            <a:r>
              <a:rPr lang="en-US" dirty="0" err="1" smtClean="0"/>
              <a:t>geïntroduceerd</a:t>
            </a:r>
            <a:r>
              <a:rPr lang="en-US" dirty="0" smtClean="0"/>
              <a:t> om </a:t>
            </a:r>
            <a:r>
              <a:rPr lang="en-US" dirty="0" err="1" smtClean="0"/>
              <a:t>erkennen</a:t>
            </a:r>
            <a:r>
              <a:rPr lang="en-US" dirty="0" smtClean="0"/>
              <a:t> hoe </a:t>
            </a:r>
            <a:r>
              <a:rPr lang="en-US" dirty="0" err="1" smtClean="0"/>
              <a:t>individuen</a:t>
            </a:r>
            <a:r>
              <a:rPr lang="en-US" dirty="0" smtClean="0"/>
              <a:t> in </a:t>
            </a:r>
            <a:r>
              <a:rPr lang="en-US" dirty="0" err="1" smtClean="0"/>
              <a:t>hun</a:t>
            </a:r>
            <a:r>
              <a:rPr lang="en-US" dirty="0" smtClean="0"/>
              <a:t> </a:t>
            </a:r>
            <a:r>
              <a:rPr lang="en-US" dirty="0" err="1" smtClean="0"/>
              <a:t>beroep</a:t>
            </a:r>
            <a:r>
              <a:rPr lang="en-US" dirty="0" smtClean="0"/>
              <a:t> </a:t>
            </a:r>
            <a:r>
              <a:rPr lang="en-US" dirty="0" err="1" smtClean="0"/>
              <a:t>en</a:t>
            </a:r>
            <a:r>
              <a:rPr lang="en-US" dirty="0" smtClean="0"/>
              <a:t> </a:t>
            </a:r>
            <a:r>
              <a:rPr lang="en-US" dirty="0" err="1" smtClean="0"/>
              <a:t>andere</a:t>
            </a:r>
            <a:r>
              <a:rPr lang="en-US" dirty="0" smtClean="0"/>
              <a:t> </a:t>
            </a:r>
            <a:r>
              <a:rPr lang="en-US" dirty="0" err="1" smtClean="0"/>
              <a:t>aspecten</a:t>
            </a:r>
            <a:r>
              <a:rPr lang="en-US" dirty="0" smtClean="0"/>
              <a:t> van </a:t>
            </a:r>
            <a:r>
              <a:rPr lang="en-US" dirty="0" err="1" smtClean="0"/>
              <a:t>hun</a:t>
            </a:r>
            <a:r>
              <a:rPr lang="en-US" dirty="0" smtClean="0"/>
              <a:t> </a:t>
            </a:r>
            <a:r>
              <a:rPr lang="en-US" dirty="0" err="1" smtClean="0"/>
              <a:t>leven</a:t>
            </a:r>
            <a:r>
              <a:rPr lang="en-US" dirty="0" smtClean="0"/>
              <a:t> </a:t>
            </a:r>
            <a:r>
              <a:rPr lang="en-US" dirty="0" err="1" smtClean="0"/>
              <a:t>te</a:t>
            </a:r>
            <a:r>
              <a:rPr lang="en-US" dirty="0" smtClean="0"/>
              <a:t> </a:t>
            </a:r>
            <a:r>
              <a:rPr lang="en-US" dirty="0" err="1" smtClean="0"/>
              <a:t>werk</a:t>
            </a:r>
            <a:r>
              <a:rPr lang="en-US" dirty="0" smtClean="0"/>
              <a:t> </a:t>
            </a:r>
            <a:r>
              <a:rPr lang="en-US" dirty="0" err="1" smtClean="0"/>
              <a:t>gaan</a:t>
            </a:r>
            <a:r>
              <a:rPr lang="en-US" dirty="0" smtClean="0"/>
              <a:t> </a:t>
            </a:r>
            <a:r>
              <a:rPr lang="en-US" dirty="0" err="1" smtClean="0"/>
              <a:t>als</a:t>
            </a:r>
            <a:r>
              <a:rPr lang="en-US" dirty="0" smtClean="0"/>
              <a:t> </a:t>
            </a:r>
            <a:r>
              <a:rPr lang="en-US" dirty="0" err="1" smtClean="0"/>
              <a:t>groepsleden</a:t>
            </a:r>
            <a:r>
              <a:rPr lang="en-US" dirty="0" smtClean="0"/>
              <a:t>, met </a:t>
            </a:r>
            <a:r>
              <a:rPr lang="en-US" dirty="0" err="1" smtClean="0"/>
              <a:t>een</a:t>
            </a:r>
            <a:r>
              <a:rPr lang="en-US" dirty="0" smtClean="0"/>
              <a:t> </a:t>
            </a:r>
            <a:r>
              <a:rPr lang="en-US" dirty="0" err="1" smtClean="0"/>
              <a:t>gezamelijke</a:t>
            </a:r>
            <a:r>
              <a:rPr lang="en-US" dirty="0" smtClean="0"/>
              <a:t> </a:t>
            </a:r>
            <a:r>
              <a:rPr lang="en-US" dirty="0" err="1" smtClean="0"/>
              <a:t>interesse</a:t>
            </a:r>
            <a:r>
              <a:rPr lang="en-US" dirty="0" smtClean="0"/>
              <a:t> om van </a:t>
            </a:r>
            <a:r>
              <a:rPr lang="en-US" dirty="0" err="1" smtClean="0"/>
              <a:t>elkaar</a:t>
            </a:r>
            <a:r>
              <a:rPr lang="en-US" dirty="0" smtClean="0"/>
              <a:t> </a:t>
            </a:r>
            <a:r>
              <a:rPr lang="en-US" dirty="0" err="1" smtClean="0"/>
              <a:t>te</a:t>
            </a:r>
            <a:r>
              <a:rPr lang="en-US" dirty="0" smtClean="0"/>
              <a:t> </a:t>
            </a:r>
            <a:r>
              <a:rPr lang="en-US" dirty="0" err="1" smtClean="0"/>
              <a:t>leren</a:t>
            </a:r>
            <a:r>
              <a:rPr lang="en-US" dirty="0" smtClean="0"/>
              <a:t>.</a:t>
            </a:r>
          </a:p>
          <a:p>
            <a:pPr marL="0" indent="0">
              <a:buNone/>
            </a:pPr>
            <a:r>
              <a:rPr lang="en-US" dirty="0" smtClean="0"/>
              <a:t>Het diagram op de </a:t>
            </a:r>
            <a:r>
              <a:rPr lang="en-US" dirty="0" err="1" smtClean="0"/>
              <a:t>volgende</a:t>
            </a:r>
            <a:r>
              <a:rPr lang="en-US" dirty="0" smtClean="0"/>
              <a:t> slide </a:t>
            </a:r>
            <a:r>
              <a:rPr lang="en-US" dirty="0" err="1" smtClean="0"/>
              <a:t>geeft</a:t>
            </a:r>
            <a:r>
              <a:rPr lang="en-US" dirty="0" smtClean="0"/>
              <a:t> </a:t>
            </a:r>
            <a:r>
              <a:rPr lang="en-US" dirty="0" err="1" smtClean="0"/>
              <a:t>een</a:t>
            </a:r>
            <a:r>
              <a:rPr lang="en-US" dirty="0" smtClean="0"/>
              <a:t> </a:t>
            </a:r>
            <a:r>
              <a:rPr lang="en-US" dirty="0" err="1" smtClean="0"/>
              <a:t>overzicht</a:t>
            </a:r>
            <a:r>
              <a:rPr lang="en-US" dirty="0" smtClean="0"/>
              <a:t> van </a:t>
            </a:r>
            <a:r>
              <a:rPr lang="en-US" dirty="0" err="1" smtClean="0"/>
              <a:t>belangrijke</a:t>
            </a:r>
            <a:r>
              <a:rPr lang="en-US" dirty="0" smtClean="0"/>
              <a:t> </a:t>
            </a:r>
            <a:r>
              <a:rPr lang="en-US" dirty="0" err="1" smtClean="0"/>
              <a:t>aspecten</a:t>
            </a:r>
            <a:r>
              <a:rPr lang="en-US" dirty="0" smtClean="0"/>
              <a:t> in het </a:t>
            </a:r>
            <a:r>
              <a:rPr lang="en-US" dirty="0" err="1" smtClean="0"/>
              <a:t>cultiveren</a:t>
            </a:r>
            <a:r>
              <a:rPr lang="en-US" dirty="0" smtClean="0"/>
              <a:t> van </a:t>
            </a:r>
            <a:r>
              <a:rPr lang="en-US" dirty="0" err="1" smtClean="0"/>
              <a:t>een</a:t>
            </a:r>
            <a:r>
              <a:rPr lang="en-US" dirty="0" smtClean="0"/>
              <a:t> </a:t>
            </a:r>
            <a:r>
              <a:rPr lang="en-US" dirty="0" err="1" smtClean="0"/>
              <a:t>nieuwe</a:t>
            </a:r>
            <a:r>
              <a:rPr lang="en-US" dirty="0" smtClean="0"/>
              <a:t> </a:t>
            </a:r>
            <a:r>
              <a:rPr lang="en-US" dirty="0" err="1" smtClean="0"/>
              <a:t>gemeenschap</a:t>
            </a:r>
            <a:r>
              <a:rPr lang="en-US" dirty="0" smtClean="0"/>
              <a:t>.</a:t>
            </a:r>
            <a:endParaRPr lang="en-US" dirty="0"/>
          </a:p>
        </p:txBody>
      </p:sp>
      <p:pic>
        <p:nvPicPr>
          <p:cNvPr id="5" name="Picture 4" descr="nextstep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946203"/>
            <a:ext cx="1283429" cy="1356076"/>
          </a:xfrm>
          <a:prstGeom prst="rect">
            <a:avLst/>
          </a:prstGeom>
        </p:spPr>
      </p:pic>
      <p:pic>
        <p:nvPicPr>
          <p:cNvPr id="6" name="Picture 5" descr="class.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88439" y="274638"/>
            <a:ext cx="1150407" cy="1165746"/>
          </a:xfrm>
          <a:prstGeom prst="rect">
            <a:avLst/>
          </a:prstGeom>
        </p:spPr>
      </p:pic>
      <p:sp>
        <p:nvSpPr>
          <p:cNvPr id="7" name="TextBox 6"/>
          <p:cNvSpPr txBox="1"/>
          <p:nvPr/>
        </p:nvSpPr>
        <p:spPr>
          <a:xfrm>
            <a:off x="1983193" y="6141776"/>
            <a:ext cx="4835223" cy="646331"/>
          </a:xfrm>
          <a:prstGeom prst="rect">
            <a:avLst/>
          </a:prstGeom>
          <a:noFill/>
        </p:spPr>
        <p:txBody>
          <a:bodyPr wrap="square" rtlCol="0">
            <a:spAutoFit/>
          </a:bodyPr>
          <a:lstStyle/>
          <a:p>
            <a:r>
              <a:rPr lang="en-US" dirty="0" smtClean="0"/>
              <a:t>© Centre for Research in Mathematics Education, University of Nottingham 2013 - 2014</a:t>
            </a:r>
            <a:endParaRPr lang="en-US" dirty="0"/>
          </a:p>
        </p:txBody>
      </p:sp>
    </p:spTree>
    <p:extLst>
      <p:ext uri="{BB962C8B-B14F-4D97-AF65-F5344CB8AC3E}">
        <p14:creationId xmlns:p14="http://schemas.microsoft.com/office/powerpoint/2010/main" val="3585563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Wenger's CoP diagram.png"/>
          <p:cNvPicPr>
            <a:picLocks noGrp="1" noChangeAspect="1"/>
          </p:cNvPicPr>
          <p:nvPr>
            <p:ph idx="1"/>
          </p:nvPr>
        </p:nvPicPr>
        <p:blipFill rotWithShape="1">
          <a:blip r:embed="rId2">
            <a:extLst>
              <a:ext uri="{28A0092B-C50C-407E-A947-70E740481C1C}">
                <a14:useLocalDpi xmlns:a14="http://schemas.microsoft.com/office/drawing/2010/main" val="0"/>
              </a:ext>
            </a:extLst>
          </a:blip>
          <a:srcRect t="-5830" b="13337"/>
          <a:stretch/>
        </p:blipFill>
        <p:spPr>
          <a:xfrm>
            <a:off x="457200" y="-126999"/>
            <a:ext cx="8229600" cy="5708928"/>
          </a:xfrm>
        </p:spPr>
      </p:pic>
    </p:spTree>
    <p:extLst>
      <p:ext uri="{BB962C8B-B14F-4D97-AF65-F5344CB8AC3E}">
        <p14:creationId xmlns:p14="http://schemas.microsoft.com/office/powerpoint/2010/main" val="815761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535</Words>
  <Application>Microsoft Office PowerPoint</Application>
  <PresentationFormat>On-screen Show (4:3)</PresentationFormat>
  <Paragraphs>50</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Werkwijze Hoe zullen we als groep docenten te werk gaan? </vt:lpstr>
      <vt:lpstr>Overzicht</vt:lpstr>
      <vt:lpstr>PowerPoint Presentation</vt:lpstr>
      <vt:lpstr>PowerPoint Presentation</vt:lpstr>
      <vt:lpstr>PowerPoint Presentation</vt:lpstr>
      <vt:lpstr>PowerPoint Presentation</vt:lpstr>
      <vt:lpstr>Finishing off</vt:lpstr>
      <vt:lpstr>PowerPoint Presentation</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77</cp:revision>
  <dcterms:created xsi:type="dcterms:W3CDTF">2014-04-13T14:15:20Z</dcterms:created>
  <dcterms:modified xsi:type="dcterms:W3CDTF">2017-05-04T13:58:00Z</dcterms:modified>
</cp:coreProperties>
</file>