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256" r:id="rId5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64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CC4A513-01B9-48E4-A427-90559E81A458}" v="2" dt="2022-02-08T08:51:46.12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9" d="100"/>
          <a:sy n="79" d="100"/>
        </p:scale>
        <p:origin x="821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ieke Drabbe" userId="5622c14e-c4d0-438c-800f-36f96fa97e55" providerId="ADAL" clId="{6CC4A513-01B9-48E4-A427-90559E81A458}"/>
    <pc:docChg chg="modSld">
      <pc:chgData name="Marieke Drabbe" userId="5622c14e-c4d0-438c-800f-36f96fa97e55" providerId="ADAL" clId="{6CC4A513-01B9-48E4-A427-90559E81A458}" dt="2022-02-08T08:51:46.123" v="88" actId="20577"/>
      <pc:docMkLst>
        <pc:docMk/>
      </pc:docMkLst>
      <pc:sldChg chg="modSp mod">
        <pc:chgData name="Marieke Drabbe" userId="5622c14e-c4d0-438c-800f-36f96fa97e55" providerId="ADAL" clId="{6CC4A513-01B9-48E4-A427-90559E81A458}" dt="2022-02-08T08:51:46.123" v="88" actId="20577"/>
        <pc:sldMkLst>
          <pc:docMk/>
          <pc:sldMk cId="4132212741" sldId="256"/>
        </pc:sldMkLst>
        <pc:spChg chg="mod">
          <ac:chgData name="Marieke Drabbe" userId="5622c14e-c4d0-438c-800f-36f96fa97e55" providerId="ADAL" clId="{6CC4A513-01B9-48E4-A427-90559E81A458}" dt="2022-02-08T08:40:52.685" v="1" actId="20577"/>
          <ac:spMkLst>
            <pc:docMk/>
            <pc:sldMk cId="4132212741" sldId="256"/>
            <ac:spMk id="21" creationId="{00000000-0000-0000-0000-000000000000}"/>
          </ac:spMkLst>
        </pc:spChg>
        <pc:spChg chg="mod">
          <ac:chgData name="Marieke Drabbe" userId="5622c14e-c4d0-438c-800f-36f96fa97e55" providerId="ADAL" clId="{6CC4A513-01B9-48E4-A427-90559E81A458}" dt="2022-02-08T08:42:24.487" v="78" actId="20577"/>
          <ac:spMkLst>
            <pc:docMk/>
            <pc:sldMk cId="4132212741" sldId="256"/>
            <ac:spMk id="23" creationId="{00000000-0000-0000-0000-000000000000}"/>
          </ac:spMkLst>
        </pc:spChg>
        <pc:spChg chg="mod">
          <ac:chgData name="Marieke Drabbe" userId="5622c14e-c4d0-438c-800f-36f96fa97e55" providerId="ADAL" clId="{6CC4A513-01B9-48E4-A427-90559E81A458}" dt="2022-02-08T08:41:37.491" v="15" actId="20577"/>
          <ac:spMkLst>
            <pc:docMk/>
            <pc:sldMk cId="4132212741" sldId="256"/>
            <ac:spMk id="25" creationId="{00000000-0000-0000-0000-000000000000}"/>
          </ac:spMkLst>
        </pc:spChg>
        <pc:spChg chg="mod">
          <ac:chgData name="Marieke Drabbe" userId="5622c14e-c4d0-438c-800f-36f96fa97e55" providerId="ADAL" clId="{6CC4A513-01B9-48E4-A427-90559E81A458}" dt="2022-02-08T08:51:46.123" v="88" actId="20577"/>
          <ac:spMkLst>
            <pc:docMk/>
            <pc:sldMk cId="4132212741" sldId="256"/>
            <ac:spMk id="26" creationId="{00000000-0000-0000-0000-000000000000}"/>
          </ac:spMkLst>
        </pc:spChg>
      </pc:sldChg>
    </pc:docChg>
  </pc:docChgLst>
  <pc:docChgLst>
    <pc:chgData name="Thomas Noordeloos" userId="df9f46e9-7760-4f6a-814f-9e8180d7b46a" providerId="ADAL" clId="{8BEFD84A-2C60-4098-8BA2-012BC483C385}"/>
    <pc:docChg chg="modSld">
      <pc:chgData name="Thomas Noordeloos" userId="df9f46e9-7760-4f6a-814f-9e8180d7b46a" providerId="ADAL" clId="{8BEFD84A-2C60-4098-8BA2-012BC483C385}" dt="2022-02-08T13:05:29.048" v="30" actId="20577"/>
      <pc:docMkLst>
        <pc:docMk/>
      </pc:docMkLst>
      <pc:sldChg chg="modSp mod">
        <pc:chgData name="Thomas Noordeloos" userId="df9f46e9-7760-4f6a-814f-9e8180d7b46a" providerId="ADAL" clId="{8BEFD84A-2C60-4098-8BA2-012BC483C385}" dt="2022-02-08T13:05:29.048" v="30" actId="20577"/>
        <pc:sldMkLst>
          <pc:docMk/>
          <pc:sldMk cId="4132212741" sldId="256"/>
        </pc:sldMkLst>
        <pc:spChg chg="mod">
          <ac:chgData name="Thomas Noordeloos" userId="df9f46e9-7760-4f6a-814f-9e8180d7b46a" providerId="ADAL" clId="{8BEFD84A-2C60-4098-8BA2-012BC483C385}" dt="2022-02-08T13:05:29.048" v="30" actId="20577"/>
          <ac:spMkLst>
            <pc:docMk/>
            <pc:sldMk cId="4132212741" sldId="256"/>
            <ac:spMk id="28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8D93B11-9A4B-43AA-823F-974BB94E44DF}" type="datetimeFigureOut">
              <a:rPr lang="nl-NL" smtClean="0"/>
              <a:t>8-2-2022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C50C9FF-3442-4742-9C8C-9F20E0F20E8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522857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 om de ondertitelstijl van het model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75748-FF34-4248-A7F3-5541385C517F}" type="datetimeFigureOut">
              <a:rPr lang="nl-NL" smtClean="0"/>
              <a:t>8-2-2022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847FE-E353-4047-9CB0-003D2AFAC80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725657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75748-FF34-4248-A7F3-5541385C517F}" type="datetimeFigureOut">
              <a:rPr lang="nl-NL" smtClean="0"/>
              <a:t>8-2-2022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847FE-E353-4047-9CB0-003D2AFAC80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676720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75748-FF34-4248-A7F3-5541385C517F}" type="datetimeFigureOut">
              <a:rPr lang="nl-NL" smtClean="0"/>
              <a:t>8-2-2022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847FE-E353-4047-9CB0-003D2AFAC80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120925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75748-FF34-4248-A7F3-5541385C517F}" type="datetimeFigureOut">
              <a:rPr lang="nl-NL" smtClean="0"/>
              <a:t>8-2-2022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847FE-E353-4047-9CB0-003D2AFAC80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622543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75748-FF34-4248-A7F3-5541385C517F}" type="datetimeFigureOut">
              <a:rPr lang="nl-NL" smtClean="0"/>
              <a:t>8-2-2022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847FE-E353-4047-9CB0-003D2AFAC80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710684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75748-FF34-4248-A7F3-5541385C517F}" type="datetimeFigureOut">
              <a:rPr lang="nl-NL" smtClean="0"/>
              <a:t>8-2-2022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847FE-E353-4047-9CB0-003D2AFAC80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691457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75748-FF34-4248-A7F3-5541385C517F}" type="datetimeFigureOut">
              <a:rPr lang="nl-NL" smtClean="0"/>
              <a:t>8-2-2022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847FE-E353-4047-9CB0-003D2AFAC80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142745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75748-FF34-4248-A7F3-5541385C517F}" type="datetimeFigureOut">
              <a:rPr lang="nl-NL" smtClean="0"/>
              <a:t>8-2-2022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847FE-E353-4047-9CB0-003D2AFAC80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591630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75748-FF34-4248-A7F3-5541385C517F}" type="datetimeFigureOut">
              <a:rPr lang="nl-NL" smtClean="0"/>
              <a:t>8-2-2022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847FE-E353-4047-9CB0-003D2AFAC80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984052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75748-FF34-4248-A7F3-5541385C517F}" type="datetimeFigureOut">
              <a:rPr lang="nl-NL" smtClean="0"/>
              <a:t>8-2-2022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847FE-E353-4047-9CB0-003D2AFAC80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433516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75748-FF34-4248-A7F3-5541385C517F}" type="datetimeFigureOut">
              <a:rPr lang="nl-NL" smtClean="0"/>
              <a:t>8-2-2022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847FE-E353-4047-9CB0-003D2AFAC80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741316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575748-FF34-4248-A7F3-5541385C517F}" type="datetimeFigureOut">
              <a:rPr lang="nl-NL" smtClean="0"/>
              <a:t>8-2-2022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1847FE-E353-4047-9CB0-003D2AFAC80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052896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hyperlink" Target="https://analysenederland.nl/article/circulaire-economie--kansen-en-uitdagingen.html" TargetMode="External"/><Relationship Id="rId7" Type="http://schemas.openxmlformats.org/officeDocument/2006/relationships/image" Target="../media/image4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11" Type="http://schemas.openxmlformats.org/officeDocument/2006/relationships/image" Target="../media/image8.jpeg"/><Relationship Id="rId5" Type="http://schemas.openxmlformats.org/officeDocument/2006/relationships/image" Target="../media/image2.png"/><Relationship Id="rId10" Type="http://schemas.openxmlformats.org/officeDocument/2006/relationships/image" Target="../media/image7.png"/><Relationship Id="rId4" Type="http://schemas.openxmlformats.org/officeDocument/2006/relationships/hyperlink" Target="https://www.rivm.nl/publicaties/op-weg-naar-veilige-circulaire-economie-successen-kansen-en-uitdagingen" TargetMode="External"/><Relationship Id="rId9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ekstvak 20"/>
          <p:cNvSpPr txBox="1"/>
          <p:nvPr/>
        </p:nvSpPr>
        <p:spPr>
          <a:xfrm>
            <a:off x="1309544" y="222240"/>
            <a:ext cx="789414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800" dirty="0">
                <a:latin typeface="Arial" panose="020B0604020202020204" pitchFamily="34" charset="0"/>
                <a:cs typeface="Arial" panose="020B0604020202020204" pitchFamily="34" charset="0"/>
              </a:rPr>
              <a:t>2122 SVT LA1 Uitdagingen CE</a:t>
            </a:r>
          </a:p>
        </p:txBody>
      </p:sp>
      <p:sp>
        <p:nvSpPr>
          <p:cNvPr id="23" name="Text Box 7"/>
          <p:cNvSpPr txBox="1">
            <a:spLocks noChangeArrowheads="1"/>
          </p:cNvSpPr>
          <p:nvPr/>
        </p:nvSpPr>
        <p:spPr bwMode="auto">
          <a:xfrm>
            <a:off x="1309544" y="925670"/>
            <a:ext cx="4943772" cy="13080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9pPr>
          </a:lstStyle>
          <a:p>
            <a:pPr>
              <a:spcBef>
                <a:spcPct val="50000"/>
              </a:spcBef>
            </a:pPr>
            <a:r>
              <a:rPr lang="nl-NL" sz="1400" b="1" dirty="0">
                <a:solidFill>
                  <a:srgbClr val="0006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Leerdoel </a:t>
            </a:r>
          </a:p>
          <a:p>
            <a:pPr marL="171450" indent="-171450" eaLnBrk="0" hangingPunct="0">
              <a:buFont typeface="Arial" panose="020B0604020202020204" pitchFamily="34" charset="0"/>
              <a:buChar char="•"/>
            </a:pPr>
            <a:r>
              <a:rPr lang="nl-NL" sz="1300" dirty="0"/>
              <a:t>Je kunt onderzoek doen naar de maatschappelijke uitdagingen/problemen op het gebied van afval en reststromen in de stad.</a:t>
            </a:r>
          </a:p>
          <a:p>
            <a:pPr marL="171450" indent="-171450" eaLnBrk="0" hangingPunct="0">
              <a:buFont typeface="Arial" panose="020B0604020202020204" pitchFamily="34" charset="0"/>
              <a:buChar char="•"/>
            </a:pPr>
            <a:r>
              <a:rPr lang="nl-NL" sz="1300" dirty="0"/>
              <a:t>Je kunt voorbeelden geven van problemen/uitdagingen op het gebied van afval en reststromen in de stad.</a:t>
            </a:r>
          </a:p>
        </p:txBody>
      </p:sp>
      <p:sp>
        <p:nvSpPr>
          <p:cNvPr id="24" name="Text Box 8"/>
          <p:cNvSpPr txBox="1">
            <a:spLocks noChangeArrowheads="1"/>
          </p:cNvSpPr>
          <p:nvPr/>
        </p:nvSpPr>
        <p:spPr bwMode="auto">
          <a:xfrm>
            <a:off x="1319087" y="2421220"/>
            <a:ext cx="4943772" cy="907941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9pPr>
          </a:lstStyle>
          <a:p>
            <a:pPr>
              <a:spcBef>
                <a:spcPct val="50000"/>
              </a:spcBef>
            </a:pPr>
            <a:r>
              <a:rPr lang="nl-NL" sz="1400" b="1" dirty="0">
                <a:solidFill>
                  <a:srgbClr val="0006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Product </a:t>
            </a:r>
          </a:p>
          <a:p>
            <a:pPr eaLnBrk="0" hangingPunct="0"/>
            <a:r>
              <a:rPr lang="nl-NL" sz="1300" dirty="0">
                <a:ea typeface="Calibri" pitchFamily="34" charset="0"/>
                <a:cs typeface="Arial" charset="0"/>
              </a:rPr>
              <a:t>Een verslag met daarin 3 uitgewerkte </a:t>
            </a:r>
            <a:r>
              <a:rPr lang="nl-NL" sz="1300" dirty="0"/>
              <a:t>maatschappelijke uitdagingen/problemen van de stad van de toekomst onderbouwd met actuele bronnen.</a:t>
            </a:r>
            <a:endParaRPr lang="nl-NL" sz="1300" dirty="0">
              <a:ea typeface="Calibri" pitchFamily="34" charset="0"/>
              <a:cs typeface="Arial" charset="0"/>
            </a:endParaRPr>
          </a:p>
        </p:txBody>
      </p:sp>
      <p:sp>
        <p:nvSpPr>
          <p:cNvPr id="25" name="Text Box 9"/>
          <p:cNvSpPr txBox="1">
            <a:spLocks noChangeArrowheads="1"/>
          </p:cNvSpPr>
          <p:nvPr/>
        </p:nvSpPr>
        <p:spPr bwMode="auto">
          <a:xfrm>
            <a:off x="1319087" y="3516662"/>
            <a:ext cx="4943772" cy="25237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176213" indent="-176213">
              <a:tabLst>
                <a:tab pos="176213" algn="l"/>
                <a:tab pos="1163638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1pPr>
            <a:lvl2pPr marL="37931725" indent="-37474525">
              <a:tabLst>
                <a:tab pos="176213" algn="l"/>
                <a:tab pos="1163638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2pPr>
            <a:lvl3pPr>
              <a:tabLst>
                <a:tab pos="176213" algn="l"/>
                <a:tab pos="1163638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3pPr>
            <a:lvl4pPr>
              <a:tabLst>
                <a:tab pos="176213" algn="l"/>
                <a:tab pos="1163638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4pPr>
            <a:lvl5pPr>
              <a:tabLst>
                <a:tab pos="176213" algn="l"/>
                <a:tab pos="1163638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176213" algn="l"/>
                <a:tab pos="1163638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tabLst>
                <a:tab pos="176213" algn="l"/>
                <a:tab pos="1163638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tabLst>
                <a:tab pos="176213" algn="l"/>
                <a:tab pos="1163638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tabLst>
                <a:tab pos="176213" algn="l"/>
                <a:tab pos="1163638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9pPr>
          </a:lstStyle>
          <a:p>
            <a:pPr>
              <a:spcBef>
                <a:spcPct val="50000"/>
              </a:spcBef>
            </a:pPr>
            <a:r>
              <a:rPr lang="nl-NL" sz="1400" b="1" dirty="0">
                <a:solidFill>
                  <a:srgbClr val="0006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Stappen</a:t>
            </a:r>
            <a:r>
              <a:rPr lang="nl-NL" sz="1200" b="1" dirty="0">
                <a:solidFill>
                  <a:srgbClr val="CCFF33"/>
                </a:solidFill>
              </a:rPr>
              <a:t>			</a:t>
            </a:r>
          </a:p>
          <a:p>
            <a:pPr marL="171450" indent="-171450" eaLnBrk="0" hangingPunct="0">
              <a:buFont typeface="Arial" pitchFamily="34" charset="0"/>
              <a:buChar char="•"/>
              <a:defRPr/>
            </a:pPr>
            <a:r>
              <a:rPr lang="nl-NL" sz="1300" dirty="0">
                <a:ea typeface="Calibri" pitchFamily="34" charset="0"/>
                <a:cs typeface="Arial" charset="0"/>
              </a:rPr>
              <a:t>Ga op zoek naar stedelijke uitdagingen op het gebied van </a:t>
            </a:r>
            <a:r>
              <a:rPr lang="nl-NL" sz="1400" dirty="0"/>
              <a:t>afvalstromen en reststromen in de stad </a:t>
            </a:r>
            <a:r>
              <a:rPr lang="nl-NL" sz="1300" dirty="0">
                <a:ea typeface="Calibri" pitchFamily="34" charset="0"/>
                <a:cs typeface="Arial" charset="0"/>
              </a:rPr>
              <a:t>op dit moment en de nabije toekomst. Dat mogen wereldwijde uitdagingen zijn. </a:t>
            </a:r>
          </a:p>
          <a:p>
            <a:pPr marL="171450" indent="-171450" eaLnBrk="0" hangingPunct="0">
              <a:buFont typeface="Arial" pitchFamily="34" charset="0"/>
              <a:buChar char="•"/>
              <a:defRPr/>
            </a:pPr>
            <a:r>
              <a:rPr lang="nl-NL" sz="1300" dirty="0">
                <a:ea typeface="Calibri" pitchFamily="34" charset="0"/>
                <a:cs typeface="Arial" charset="0"/>
              </a:rPr>
              <a:t>Koppel ontwikkelingen die wereldwijd plaatsvinden op het gebied van steden en jouw specialisatie aan de uitdagingen. </a:t>
            </a:r>
          </a:p>
          <a:p>
            <a:pPr marL="171450" indent="-171450" eaLnBrk="0" hangingPunct="0">
              <a:buFont typeface="Arial" pitchFamily="34" charset="0"/>
              <a:buChar char="•"/>
              <a:defRPr/>
            </a:pPr>
            <a:r>
              <a:rPr lang="nl-NL" sz="1300" dirty="0">
                <a:ea typeface="Calibri" pitchFamily="34" charset="0"/>
                <a:cs typeface="Arial" charset="0"/>
              </a:rPr>
              <a:t>Zoek betrouwbare bronnen die de gevonden ontwikkelingen, uitdagingen en thema’s onderbouwen.</a:t>
            </a:r>
          </a:p>
          <a:p>
            <a:pPr marL="171450" indent="-171450" eaLnBrk="0" hangingPunct="0">
              <a:buFont typeface="Arial" pitchFamily="34" charset="0"/>
              <a:buChar char="•"/>
              <a:defRPr/>
            </a:pPr>
            <a:r>
              <a:rPr lang="nl-NL" sz="1300" dirty="0">
                <a:ea typeface="Calibri" pitchFamily="34" charset="0"/>
                <a:cs typeface="Arial" charset="0"/>
              </a:rPr>
              <a:t>Werk 3 uitdagingen en de daarbij behorende ontwikkelingen uit beargumenteerd met de gevonden bronnen. </a:t>
            </a:r>
          </a:p>
          <a:p>
            <a:pPr marL="171450" indent="-171450" eaLnBrk="0" hangingPunct="0">
              <a:buFont typeface="Arial" pitchFamily="34" charset="0"/>
              <a:buChar char="•"/>
              <a:defRPr/>
            </a:pPr>
            <a:r>
              <a:rPr lang="nl-NL" sz="1300" dirty="0">
                <a:ea typeface="Calibri" pitchFamily="34" charset="0"/>
                <a:cs typeface="Arial" charset="0"/>
              </a:rPr>
              <a:t>Beschrijf per uitdaging waarom het belangrijk is voor de stad van de toekomst</a:t>
            </a:r>
          </a:p>
        </p:txBody>
      </p:sp>
      <p:sp>
        <p:nvSpPr>
          <p:cNvPr id="26" name="Text Box 14"/>
          <p:cNvSpPr txBox="1">
            <a:spLocks noChangeArrowheads="1"/>
          </p:cNvSpPr>
          <p:nvPr/>
        </p:nvSpPr>
        <p:spPr bwMode="auto">
          <a:xfrm>
            <a:off x="7026476" y="3597424"/>
            <a:ext cx="4570157" cy="1107996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>
            <a:lvl1pPr marL="457200" indent="-457200" defTabSz="808038"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1pPr>
            <a:lvl2pPr marL="37931725" indent="-37474525" defTabSz="808038"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9pPr>
          </a:lstStyle>
          <a:p>
            <a:pPr>
              <a:spcBef>
                <a:spcPct val="50000"/>
              </a:spcBef>
            </a:pPr>
            <a:r>
              <a:rPr lang="nl-NL" sz="1400" b="1" dirty="0">
                <a:solidFill>
                  <a:srgbClr val="0006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Bronnen</a:t>
            </a:r>
          </a:p>
          <a:p>
            <a:pPr marL="0" indent="0">
              <a:defRPr/>
            </a:pPr>
            <a:r>
              <a:rPr lang="nl-NL" sz="1300" dirty="0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  <a:hlinkClick r:id="rId3"/>
              </a:rPr>
              <a:t>https://analysenederland.nl/article/circulaire-economie--kansen-en-uitdagingen.html</a:t>
            </a:r>
            <a:r>
              <a:rPr lang="nl-NL" sz="1300" dirty="0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</a:p>
          <a:p>
            <a:pPr marL="0" indent="0">
              <a:defRPr/>
            </a:pPr>
            <a:r>
              <a:rPr lang="nl-NL" sz="1300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  <a:hlinkClick r:id="rId4"/>
              </a:rPr>
              <a:t>https://www.rivm.nl/publicaties/op-weg-naar-veilige-circulaire-economie-successen-kansen-en-uitdagingen</a:t>
            </a:r>
            <a:r>
              <a:rPr lang="nl-NL" sz="1300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endParaRPr lang="nl-NL" sz="1300" dirty="0">
              <a:latin typeface="Arial" panose="020B0604020202020204" pitchFamily="34" charset="0"/>
              <a:ea typeface="Calibri" pitchFamily="34" charset="0"/>
              <a:cs typeface="Arial" panose="020B0604020202020204" pitchFamily="34" charset="0"/>
            </a:endParaRPr>
          </a:p>
        </p:txBody>
      </p:sp>
      <p:sp>
        <p:nvSpPr>
          <p:cNvPr id="27" name="Text Box 14"/>
          <p:cNvSpPr txBox="1">
            <a:spLocks noChangeArrowheads="1"/>
          </p:cNvSpPr>
          <p:nvPr/>
        </p:nvSpPr>
        <p:spPr bwMode="auto">
          <a:xfrm>
            <a:off x="7026476" y="2573447"/>
            <a:ext cx="4570157" cy="707886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>
            <a:lvl1pPr marL="457200" indent="-457200" defTabSz="808038"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1pPr>
            <a:lvl2pPr marL="37931725" indent="-37474525" defTabSz="808038"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9pPr>
          </a:lstStyle>
          <a:p>
            <a:pPr>
              <a:spcBef>
                <a:spcPct val="50000"/>
              </a:spcBef>
            </a:pPr>
            <a:r>
              <a:rPr lang="nl-NL" sz="1400" b="1" dirty="0">
                <a:solidFill>
                  <a:srgbClr val="0006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Bijeenkomsten</a:t>
            </a:r>
          </a:p>
          <a:p>
            <a:pPr marL="171450" indent="-171450">
              <a:buFont typeface="Arial" pitchFamily="34" charset="0"/>
              <a:buChar char="•"/>
              <a:defRPr/>
            </a:pPr>
            <a:r>
              <a:rPr lang="nl-NL" sz="1300" dirty="0">
                <a:ea typeface="Calibri" pitchFamily="34" charset="0"/>
                <a:cs typeface="Arial" charset="0"/>
              </a:rPr>
              <a:t>Bijeenkomsten stad van de toekomst </a:t>
            </a:r>
          </a:p>
          <a:p>
            <a:pPr marL="171450" indent="-171450">
              <a:buFont typeface="Arial" pitchFamily="34" charset="0"/>
              <a:buChar char="•"/>
              <a:defRPr/>
            </a:pPr>
            <a:r>
              <a:rPr lang="nl-NL" sz="1300" dirty="0">
                <a:ea typeface="Calibri" pitchFamily="34" charset="0"/>
                <a:cs typeface="Arial" charset="0"/>
              </a:rPr>
              <a:t>Bijeenkomsten specialisatie</a:t>
            </a:r>
          </a:p>
        </p:txBody>
      </p:sp>
      <p:sp>
        <p:nvSpPr>
          <p:cNvPr id="28" name="Text Box 17"/>
          <p:cNvSpPr txBox="1">
            <a:spLocks noChangeArrowheads="1"/>
          </p:cNvSpPr>
          <p:nvPr/>
        </p:nvSpPr>
        <p:spPr bwMode="auto">
          <a:xfrm>
            <a:off x="7026476" y="925670"/>
            <a:ext cx="4570157" cy="150810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nl-NL" sz="1400" b="1" dirty="0">
                <a:solidFill>
                  <a:srgbClr val="0006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Samenwerking</a:t>
            </a:r>
            <a:r>
              <a:rPr lang="nl-NL" sz="1200" b="1" dirty="0">
                <a:solidFill>
                  <a:srgbClr val="CCFF33"/>
                </a:solidFill>
                <a:latin typeface="Arial" pitchFamily="36" charset="0"/>
                <a:cs typeface="ＭＳ Ｐゴシック" pitchFamily="36" charset="-128"/>
              </a:rPr>
              <a:t>		 </a:t>
            </a:r>
          </a:p>
          <a:p>
            <a:pPr marL="171450" indent="-171450" eaLnBrk="0" hangingPunct="0">
              <a:buFont typeface="Arial" pitchFamily="34" charset="0"/>
              <a:buChar char="•"/>
            </a:pPr>
            <a:r>
              <a:rPr lang="nl-NL" sz="1300" dirty="0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Deze opdracht maak je alleen. </a:t>
            </a:r>
          </a:p>
          <a:p>
            <a:pPr marL="171450" indent="-171450" eaLnBrk="0" hangingPunct="0">
              <a:buFont typeface="Arial" pitchFamily="34" charset="0"/>
              <a:buChar char="•"/>
            </a:pPr>
            <a:r>
              <a:rPr lang="nl-NL" sz="1300" dirty="0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Plaats je product op Teams.</a:t>
            </a:r>
          </a:p>
          <a:p>
            <a:pPr marL="171450" indent="-171450" eaLnBrk="0" hangingPunct="0">
              <a:buFont typeface="Arial" pitchFamily="34" charset="0"/>
              <a:buChar char="•"/>
            </a:pPr>
            <a:r>
              <a:rPr lang="nl-NL" sz="1300" dirty="0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Bekijk leerproducten van anderen en geef feedback tijdens feedback </a:t>
            </a:r>
            <a:r>
              <a:rPr lang="nl-NL" sz="1300" dirty="0" err="1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friends</a:t>
            </a:r>
            <a:endParaRPr lang="nl-NL" sz="1300" dirty="0">
              <a:latin typeface="Arial" panose="020B0604020202020204" pitchFamily="34" charset="0"/>
              <a:ea typeface="Calibri" pitchFamily="34" charset="0"/>
              <a:cs typeface="Arial" panose="020B0604020202020204" pitchFamily="34" charset="0"/>
            </a:endParaRPr>
          </a:p>
          <a:p>
            <a:pPr marL="171450" indent="-171450" eaLnBrk="0" hangingPunct="0">
              <a:buFont typeface="Arial" pitchFamily="34" charset="0"/>
              <a:buChar char="•"/>
            </a:pPr>
            <a:r>
              <a:rPr lang="nl-NL" sz="1300" dirty="0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Deadline product: </a:t>
            </a:r>
            <a:r>
              <a:rPr lang="nl-NL" sz="1300" b="1" dirty="0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25-02-2022</a:t>
            </a:r>
          </a:p>
          <a:p>
            <a:pPr marL="171450" indent="-171450" eaLnBrk="0" hangingPunct="0">
              <a:buFont typeface="Arial" pitchFamily="34" charset="0"/>
              <a:buChar char="•"/>
            </a:pPr>
            <a:r>
              <a:rPr lang="nl-NL" sz="1300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Feedback friends: </a:t>
            </a:r>
            <a:r>
              <a:rPr lang="nl-NL" sz="1300" b="1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10-03-2022</a:t>
            </a:r>
            <a:r>
              <a:rPr lang="nl-NL" sz="1300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endParaRPr lang="nl-NL" sz="1300" dirty="0">
              <a:latin typeface="Arial" panose="020B0604020202020204" pitchFamily="34" charset="0"/>
              <a:ea typeface="Calibri" pitchFamily="34" charset="0"/>
              <a:cs typeface="Arial" panose="020B0604020202020204" pitchFamily="34" charset="0"/>
            </a:endParaRPr>
          </a:p>
        </p:txBody>
      </p:sp>
      <p:pic>
        <p:nvPicPr>
          <p:cNvPr id="29" name="Afbeelding 28"/>
          <p:cNvPicPr>
            <a:picLocks noChangeAspect="1"/>
          </p:cNvPicPr>
          <p:nvPr/>
        </p:nvPicPr>
        <p:blipFill rotWithShape="1">
          <a:blip r:embed="rId5"/>
          <a:srcRect l="21805" r="10840"/>
          <a:stretch/>
        </p:blipFill>
        <p:spPr>
          <a:xfrm>
            <a:off x="746955" y="899590"/>
            <a:ext cx="385812" cy="531573"/>
          </a:xfrm>
          <a:prstGeom prst="rect">
            <a:avLst/>
          </a:prstGeom>
        </p:spPr>
      </p:pic>
      <p:pic>
        <p:nvPicPr>
          <p:cNvPr id="30" name="Afbeelding 29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07130" y="2421220"/>
            <a:ext cx="263290" cy="321303"/>
          </a:xfrm>
          <a:prstGeom prst="rect">
            <a:avLst/>
          </a:prstGeom>
        </p:spPr>
      </p:pic>
      <p:pic>
        <p:nvPicPr>
          <p:cNvPr id="31" name="Afbeelding 30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44478" y="3516662"/>
            <a:ext cx="266283" cy="416301"/>
          </a:xfrm>
          <a:prstGeom prst="rect">
            <a:avLst/>
          </a:prstGeom>
        </p:spPr>
      </p:pic>
      <p:pic>
        <p:nvPicPr>
          <p:cNvPr id="32" name="Afbeelding 31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532833" y="925670"/>
            <a:ext cx="385812" cy="263054"/>
          </a:xfrm>
          <a:prstGeom prst="rect">
            <a:avLst/>
          </a:prstGeom>
        </p:spPr>
      </p:pic>
      <p:pic>
        <p:nvPicPr>
          <p:cNvPr id="33" name="Afbeelding 32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576882" y="3611245"/>
            <a:ext cx="299225" cy="290796"/>
          </a:xfrm>
          <a:prstGeom prst="rect">
            <a:avLst/>
          </a:prstGeom>
        </p:spPr>
      </p:pic>
      <p:pic>
        <p:nvPicPr>
          <p:cNvPr id="34" name="Afbeelding 33"/>
          <p:cNvPicPr>
            <a:picLocks noChangeAspect="1"/>
          </p:cNvPicPr>
          <p:nvPr/>
        </p:nvPicPr>
        <p:blipFill rotWithShape="1">
          <a:blip r:embed="rId10"/>
          <a:srcRect l="17050" t="33024" r="61669" b="30375"/>
          <a:stretch/>
        </p:blipFill>
        <p:spPr>
          <a:xfrm>
            <a:off x="6575370" y="2573447"/>
            <a:ext cx="300737" cy="290796"/>
          </a:xfrm>
          <a:prstGeom prst="rect">
            <a:avLst/>
          </a:prstGeom>
        </p:spPr>
      </p:pic>
      <p:pic>
        <p:nvPicPr>
          <p:cNvPr id="16" name="Picture 8" descr="Afbeeldingsresultaat voor fossiele brandstoffen">
            <a:extLst>
              <a:ext uri="{FF2B5EF4-FFF2-40B4-BE49-F238E27FC236}">
                <a16:creationId xmlns:a16="http://schemas.microsoft.com/office/drawing/2014/main" id="{157679D5-9C4C-4A15-8C7B-808A862A591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26476" y="5124381"/>
            <a:ext cx="1860581" cy="12341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32212741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58E09137C68A74EA55321485504F917" ma:contentTypeVersion="13" ma:contentTypeDescription="Een nieuw document maken." ma:contentTypeScope="" ma:versionID="bd0271150be9f8e9bec974e355b2f8a7">
  <xsd:schema xmlns:xsd="http://www.w3.org/2001/XMLSchema" xmlns:xs="http://www.w3.org/2001/XMLSchema" xmlns:p="http://schemas.microsoft.com/office/2006/metadata/properties" xmlns:ns2="2c4f0c93-2979-4f27-aab2-70de95932352" xmlns:ns3="c6f82ce1-f6df-49a5-8b49-cf8409a27aa4" targetNamespace="http://schemas.microsoft.com/office/2006/metadata/properties" ma:root="true" ma:fieldsID="59377b08247893b8b844217c25199b5d" ns2:_="" ns3:_="">
    <xsd:import namespace="2c4f0c93-2979-4f27-aab2-70de95932352"/>
    <xsd:import namespace="c6f82ce1-f6df-49a5-8b49-cf8409a27aa4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LengthInSeconds" minOccurs="0"/>
                <xsd:element ref="ns3:MediaServiceAutoKeyPoints" minOccurs="0"/>
                <xsd:element ref="ns3:MediaServiceKeyPoints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c4f0c93-2979-4f27-aab2-70de95932352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Gedeeld met" ma:SearchPeopleOnly="false" ma:SharePointGroup="0" ma:internalName="SharedWithUsers" ma:readOnly="true" ma:showField="ImnNam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Gedeeld met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6f82ce1-f6df-49a5-8b49-cf8409a27aa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3" nillable="true" ma:displayName="Length (seconds)" ma:internalName="MediaLengthInSeconds" ma:readOnly="true">
      <xsd:simpleType>
        <xsd:restriction base="dms:Unknown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6" nillable="true" ma:displayName="Tags" ma:internalName="MediaServiceAutoTags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5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48380C10-9588-4ADB-B705-EA26F91FB431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99322576-FFDD-4C01-A585-486ED2601989}">
  <ds:schemaRefs>
    <ds:schemaRef ds:uri="2c4f0c93-2979-4f27-aab2-70de95932352"/>
    <ds:schemaRef ds:uri="c6f82ce1-f6df-49a5-8b49-cf8409a27aa4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368D544E-493A-49DC-8C7E-360155C0D785}">
  <ds:schemaRefs>
    <ds:schemaRef ds:uri="34354c1b-6b8c-435b-ad50-990538c19557"/>
    <ds:schemaRef ds:uri="47a28104-336f-447d-946e-e305ac2bcd47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37</TotalTime>
  <Words>227</Words>
  <Application>Microsoft Office PowerPoint</Application>
  <PresentationFormat>Breedbeeld</PresentationFormat>
  <Paragraphs>24</Paragraphs>
  <Slides>1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Kantoorthema</vt:lpstr>
      <vt:lpstr>PowerPoint-presentatie</vt:lpstr>
    </vt:vector>
  </TitlesOfParts>
  <Company>Helicon Opleidingen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Marieke Drabbe</dc:creator>
  <cp:lastModifiedBy>Thomas Noordeloos</cp:lastModifiedBy>
  <cp:revision>6</cp:revision>
  <dcterms:created xsi:type="dcterms:W3CDTF">2017-04-20T10:37:43Z</dcterms:created>
  <dcterms:modified xsi:type="dcterms:W3CDTF">2022-02-08T13:05:44Z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0x010100858E09137C68A74EA55321485504F917</vt:lpwstr>
  </property>
  <property fmtid="{D5CDD505-2E9C-101B-9397-08002B2CF9AE}" pid="3" name="_ExtendedDescription">
    <vt:lpwstr/>
  </property>
  <property fmtid="{D5CDD505-2E9C-101B-9397-08002B2CF9AE}" pid="4" name="TriggerFlowInfo">
    <vt:lpwstr/>
  </property>
</Properties>
</file>