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74" r:id="rId5"/>
    <p:sldId id="257" r:id="rId6"/>
    <p:sldId id="256" r:id="rId7"/>
    <p:sldId id="272" r:id="rId8"/>
    <p:sldId id="270" r:id="rId9"/>
    <p:sldId id="267" r:id="rId10"/>
    <p:sldId id="268" r:id="rId11"/>
    <p:sldId id="271" r:id="rId12"/>
    <p:sldId id="273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2" d="100"/>
          <a:sy n="92" d="100"/>
        </p:scale>
        <p:origin x="103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 descr="template-startpagin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82" y="0"/>
            <a:ext cx="9329025" cy="6903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0254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4007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Afbeelding 9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81" y="475386"/>
            <a:ext cx="4246474" cy="1693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485671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template-algeme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2" y="-12367"/>
            <a:ext cx="9293282" cy="6877029"/>
          </a:xfrm>
          <a:prstGeom prst="rect">
            <a:avLst/>
          </a:prstGeom>
        </p:spPr>
      </p:pic>
      <p:pic>
        <p:nvPicPr>
          <p:cNvPr id="22" name="Afbeelding 21" descr="logoschil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37" y="6177795"/>
            <a:ext cx="1587944" cy="7373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9046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90461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template-startpagin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82" y="0"/>
            <a:ext cx="9329025" cy="6903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351994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394502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Afbeelding 16" descr="logoschil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37" y="6177795"/>
            <a:ext cx="1587944" cy="7373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485671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991088" y="6485671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85671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template-algeme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2" y="-12367"/>
            <a:ext cx="9293282" cy="6877029"/>
          </a:xfrm>
          <a:prstGeom prst="rect">
            <a:avLst/>
          </a:prstGeom>
        </p:spPr>
      </p:pic>
      <p:pic>
        <p:nvPicPr>
          <p:cNvPr id="14" name="Afbeelding 13" descr="logoschil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37" y="6177795"/>
            <a:ext cx="1587944" cy="73733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template-algeme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2" y="-12367"/>
            <a:ext cx="9293282" cy="6877029"/>
          </a:xfrm>
          <a:prstGeom prst="rect">
            <a:avLst/>
          </a:prstGeom>
        </p:spPr>
      </p:pic>
      <p:pic>
        <p:nvPicPr>
          <p:cNvPr id="17" name="Afbeelding 16" descr="logoschil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37" y="6177795"/>
            <a:ext cx="1587944" cy="73733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template-algeme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2" y="-12367"/>
            <a:ext cx="9293282" cy="6877029"/>
          </a:xfrm>
          <a:prstGeom prst="rect">
            <a:avLst/>
          </a:prstGeom>
        </p:spPr>
      </p:pic>
      <p:pic>
        <p:nvPicPr>
          <p:cNvPr id="17" name="Afbeelding 16" descr="logoschil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37" y="6177795"/>
            <a:ext cx="1587944" cy="737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template-algemeen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2" y="-12367"/>
            <a:ext cx="9293282" cy="68770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485672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485672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10" name="Afbeelding 9" descr="logoschild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37" y="6177795"/>
            <a:ext cx="1587944" cy="7373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.hoekstra@helinium.nl" TargetMode="External"/><Relationship Id="rId2" Type="http://schemas.openxmlformats.org/officeDocument/2006/relationships/hyperlink" Target="mailto:m.aantjes@penta.n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cid:c03f19f1-8c09-4348-9dd1-9a3f83b306c7@EURP195.PROD.OUTLOOK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303285963/1a960a211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419570-3D83-4E2E-A117-D5C0CE973A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Kick-off N2, N3, N4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91BDFE0-4C6A-4270-9208-98D3E427BC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Samen Opleiden</a:t>
            </a:r>
          </a:p>
        </p:txBody>
      </p:sp>
    </p:spTree>
    <p:extLst>
      <p:ext uri="{BB962C8B-B14F-4D97-AF65-F5344CB8AC3E}">
        <p14:creationId xmlns:p14="http://schemas.microsoft.com/office/powerpoint/2010/main" val="180071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02758"/>
            <a:ext cx="7772400" cy="967604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799" y="3562066"/>
            <a:ext cx="7772401" cy="2451205"/>
          </a:xfrm>
        </p:spPr>
        <p:txBody>
          <a:bodyPr>
            <a:normAutofit/>
          </a:bodyPr>
          <a:lstStyle/>
          <a:p>
            <a:r>
              <a:rPr lang="nl-NL" sz="4800" dirty="0"/>
              <a:t>Vragen?</a:t>
            </a:r>
          </a:p>
          <a:p>
            <a:r>
              <a:rPr lang="nl-NL" sz="3500" dirty="0"/>
              <a:t>Marieke: </a:t>
            </a:r>
            <a:r>
              <a:rPr lang="nl-NL" sz="3500" dirty="0">
                <a:hlinkClick r:id="rId2"/>
              </a:rPr>
              <a:t>m.aantjes@penta.nl</a:t>
            </a:r>
            <a:endParaRPr lang="nl-NL" sz="3500" dirty="0"/>
          </a:p>
          <a:p>
            <a:r>
              <a:rPr lang="nl-NL" sz="3500" dirty="0"/>
              <a:t>Sjoerd: </a:t>
            </a:r>
            <a:r>
              <a:rPr lang="nl-NL" sz="3500" dirty="0">
                <a:hlinkClick r:id="rId3"/>
              </a:rPr>
              <a:t>s.hoekstra@helinium.nl</a:t>
            </a:r>
            <a:r>
              <a:rPr lang="nl-NL" sz="3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976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>
                <a:solidFill>
                  <a:srgbClr val="002060"/>
                </a:solidFill>
              </a:rPr>
              <a:t>Delen en informeren:</a:t>
            </a:r>
          </a:p>
          <a:p>
            <a:pPr marL="0" indent="0">
              <a:buNone/>
            </a:pPr>
            <a:endParaRPr lang="nl-NL" sz="2800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rgbClr val="002060"/>
                </a:solidFill>
              </a:rPr>
              <a:t>Kennismaken met de coördinatoren</a:t>
            </a:r>
          </a:p>
          <a:p>
            <a:r>
              <a:rPr lang="nl-NL" sz="2800" dirty="0">
                <a:solidFill>
                  <a:srgbClr val="002060"/>
                </a:solidFill>
              </a:rPr>
              <a:t>Kennismaken met de Instituutsopleiders</a:t>
            </a:r>
          </a:p>
          <a:p>
            <a:r>
              <a:rPr lang="nl-NL" sz="2800" dirty="0">
                <a:solidFill>
                  <a:srgbClr val="002060"/>
                </a:solidFill>
              </a:rPr>
              <a:t>Afspraken niveau 2, 3, 4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982638"/>
            <a:ext cx="8229600" cy="1282890"/>
          </a:xfrm>
        </p:spPr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002060"/>
                </a:solidFill>
              </a:rPr>
              <a:t>Doel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795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90253"/>
            <a:ext cx="7772400" cy="3928301"/>
          </a:xfrm>
        </p:spPr>
        <p:txBody>
          <a:bodyPr>
            <a:normAutofit fontScale="90000"/>
          </a:bodyPr>
          <a:lstStyle/>
          <a:p>
            <a:pPr algn="l"/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sz="3100" dirty="0"/>
              <a:t>Clustercoördinatoren:</a:t>
            </a:r>
            <a:br>
              <a:rPr lang="nl-NL" sz="3100" dirty="0"/>
            </a:br>
            <a:r>
              <a:rPr lang="nl-NL" sz="3100" dirty="0"/>
              <a:t>Marieke Aantjes, Sjoerd Hoekstra</a:t>
            </a:r>
            <a:br>
              <a:rPr lang="nl-NL" dirty="0"/>
            </a:br>
            <a:br>
              <a:rPr lang="nl-NL" sz="3100" dirty="0"/>
            </a:br>
            <a:br>
              <a:rPr lang="nl-NL" sz="3100" dirty="0"/>
            </a:br>
            <a:br>
              <a:rPr lang="nl-NL" sz="3100" dirty="0"/>
            </a:br>
            <a:br>
              <a:rPr lang="nl-NL" sz="3100" dirty="0"/>
            </a:br>
            <a:r>
              <a:rPr lang="nl-NL" sz="3100" dirty="0"/>
              <a:t>Marieke is de opvolger van Joop Grimm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E255854-448F-4F98-A9F6-B13BBF58A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9" name="Afbeelding 8" descr="cid:c03f19f1-8c09-4348-9dd1-9a3f83b306c7@EURP195.PROD.OUTLOOK.COM">
            <a:extLst>
              <a:ext uri="{FF2B5EF4-FFF2-40B4-BE49-F238E27FC236}">
                <a16:creationId xmlns:a16="http://schemas.microsoft.com/office/drawing/2014/main" id="{5F483B02-EBD6-4596-940C-3EF1A53056A0}"/>
              </a:ext>
            </a:extLst>
          </p:cNvPr>
          <p:cNvPicPr/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61156"/>
            <a:ext cx="986255" cy="12406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7805F45-7532-45E1-9EBE-4400E00CC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74575"/>
              </p:ext>
            </p:extLst>
          </p:nvPr>
        </p:nvGraphicFramePr>
        <p:xfrm>
          <a:off x="2340177" y="4361156"/>
          <a:ext cx="1175380" cy="1240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5" imgW="914400" imgH="914400" progId="Unknown">
                  <p:embed/>
                </p:oleObj>
              </mc:Choice>
              <mc:Fallback>
                <p:oleObj r:id="rId5" imgW="914400" imgH="914400" progId="Unknown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E0FDA84-0F96-468F-AF74-520CC2D6A3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177" y="4361156"/>
                        <a:ext cx="1175380" cy="1240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00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134" y="-120334"/>
            <a:ext cx="9384267" cy="639662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169994" y="4735773"/>
            <a:ext cx="2115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>
                <a:solidFill>
                  <a:srgbClr val="002060"/>
                </a:solidFill>
              </a:rPr>
              <a:t>Wellantcollege</a:t>
            </a:r>
            <a:endParaRPr lang="nl-NL" b="1" dirty="0">
              <a:solidFill>
                <a:srgbClr val="002060"/>
              </a:solidFill>
            </a:endParaRPr>
          </a:p>
          <a:p>
            <a:r>
              <a:rPr lang="nl-NL" b="1" dirty="0">
                <a:solidFill>
                  <a:srgbClr val="002060"/>
                </a:solidFill>
              </a:rPr>
              <a:t>Zadkine</a:t>
            </a:r>
          </a:p>
          <a:p>
            <a:r>
              <a:rPr lang="nl-NL" b="1" dirty="0" err="1">
                <a:solidFill>
                  <a:srgbClr val="002060"/>
                </a:solidFill>
              </a:rPr>
              <a:t>Penta</a:t>
            </a:r>
            <a:endParaRPr lang="nl-NL" b="1" dirty="0">
              <a:solidFill>
                <a:srgbClr val="002060"/>
              </a:solidFill>
            </a:endParaRPr>
          </a:p>
          <a:p>
            <a:r>
              <a:rPr lang="nl-NL" b="1" dirty="0">
                <a:solidFill>
                  <a:srgbClr val="002060"/>
                </a:solidFill>
              </a:rPr>
              <a:t>Galilei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639141B-3922-4BCB-B74F-1ECA02917F82}"/>
              </a:ext>
            </a:extLst>
          </p:cNvPr>
          <p:cNvSpPr txBox="1"/>
          <p:nvPr/>
        </p:nvSpPr>
        <p:spPr>
          <a:xfrm>
            <a:off x="-111666" y="2819399"/>
            <a:ext cx="259239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De VPR-scholen binnen RPO Rijnmond </a:t>
            </a:r>
          </a:p>
        </p:txBody>
      </p:sp>
    </p:spTree>
    <p:extLst>
      <p:ext uri="{BB962C8B-B14F-4D97-AF65-F5344CB8AC3E}">
        <p14:creationId xmlns:p14="http://schemas.microsoft.com/office/powerpoint/2010/main" val="150516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5467" y="2675467"/>
            <a:ext cx="8881533" cy="3450696"/>
          </a:xfrm>
        </p:spPr>
        <p:txBody>
          <a:bodyPr>
            <a:normAutofit/>
          </a:bodyPr>
          <a:lstStyle/>
          <a:p>
            <a:pPr marL="914400" lvl="3" indent="0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</a:pPr>
            <a:r>
              <a:rPr lang="nl-NL" sz="2800" dirty="0">
                <a:solidFill>
                  <a:srgbClr val="002060"/>
                </a:solidFill>
              </a:rPr>
              <a:t>Programmaboekje</a:t>
            </a:r>
          </a:p>
          <a:p>
            <a:pPr lvl="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nl-NL" sz="2800" dirty="0">
                <a:solidFill>
                  <a:srgbClr val="002060"/>
                </a:solidFill>
              </a:rPr>
              <a:t>Stage</a:t>
            </a:r>
          </a:p>
          <a:p>
            <a:pPr lvl="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nl-NL" sz="2800" dirty="0">
                <a:solidFill>
                  <a:srgbClr val="002060"/>
                </a:solidFill>
              </a:rPr>
              <a:t>6 Transferdagen (vanaf 09/12) / IO-bijeenkomsten</a:t>
            </a:r>
          </a:p>
          <a:p>
            <a:pPr lvl="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nl-NL" sz="2800" dirty="0">
                <a:solidFill>
                  <a:srgbClr val="002060"/>
                </a:solidFill>
              </a:rPr>
              <a:t>Onderzoek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52281" cy="286889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2060"/>
                </a:solidFill>
              </a:rPr>
              <a:t>40% in de praktijk</a:t>
            </a:r>
            <a:br>
              <a:rPr lang="nl-NL" dirty="0">
                <a:solidFill>
                  <a:srgbClr val="002060"/>
                </a:solidFill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173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1583140"/>
            <a:ext cx="7408333" cy="4543023"/>
          </a:xfrm>
        </p:spPr>
        <p:txBody>
          <a:bodyPr>
            <a:normAutofit/>
          </a:bodyPr>
          <a:lstStyle/>
          <a:p>
            <a:endParaRPr lang="nl-NL" sz="2800" dirty="0"/>
          </a:p>
          <a:p>
            <a:r>
              <a:rPr lang="nl-NL" sz="2800" dirty="0"/>
              <a:t>Begeleiding om jou heen: </a:t>
            </a:r>
          </a:p>
          <a:p>
            <a:pPr marL="0" indent="0">
              <a:buNone/>
            </a:pPr>
            <a:r>
              <a:rPr lang="nl-NL" sz="2800" dirty="0"/>
              <a:t>	- Schoolopleider,</a:t>
            </a:r>
          </a:p>
          <a:p>
            <a:pPr marL="0" indent="0">
              <a:buNone/>
            </a:pPr>
            <a:r>
              <a:rPr lang="nl-NL" sz="2800" dirty="0"/>
              <a:t>	- Werkplekbegeleider </a:t>
            </a:r>
          </a:p>
          <a:p>
            <a:pPr marL="0" indent="0">
              <a:buNone/>
            </a:pPr>
            <a:r>
              <a:rPr lang="nl-NL" sz="2800" dirty="0"/>
              <a:t>	- Instituutsopleider</a:t>
            </a:r>
          </a:p>
          <a:p>
            <a:pPr marL="0" indent="0">
              <a:buNone/>
            </a:pPr>
            <a:r>
              <a:rPr lang="nl-NL" sz="2800" dirty="0"/>
              <a:t>	- Studieloopbaan coach</a:t>
            </a:r>
          </a:p>
          <a:p>
            <a:r>
              <a:rPr lang="nl-NL" sz="2800" dirty="0"/>
              <a:t>Stagehandleiding / Programmaboekje vormen samen het Werkplekleren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4362" y="626427"/>
            <a:ext cx="8229600" cy="1252728"/>
          </a:xfrm>
        </p:spPr>
        <p:txBody>
          <a:bodyPr/>
          <a:lstStyle/>
          <a:p>
            <a:pPr algn="l"/>
            <a:r>
              <a:rPr lang="nl-NL" b="1" dirty="0"/>
              <a:t>Wat mag je van ons verwachten</a:t>
            </a:r>
            <a:r>
              <a:rPr lang="nl-NL" b="1" dirty="0">
                <a:solidFill>
                  <a:srgbClr val="002060"/>
                </a:solidFill>
              </a:rPr>
              <a:t>?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00808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86854" y="1951630"/>
            <a:ext cx="8366077" cy="4187059"/>
          </a:xfrm>
        </p:spPr>
        <p:txBody>
          <a:bodyPr>
            <a:normAutofit/>
          </a:bodyPr>
          <a:lstStyle/>
          <a:p>
            <a:r>
              <a:rPr lang="nl-NL" dirty="0"/>
              <a:t>Twee stagedagen ben je op je stageschool (behalve tijdens </a:t>
            </a:r>
            <a:r>
              <a:rPr lang="nl-NL" dirty="0" err="1"/>
              <a:t>toetsweken</a:t>
            </a:r>
            <a:r>
              <a:rPr lang="nl-NL" dirty="0"/>
              <a:t> / transferdagen)</a:t>
            </a:r>
          </a:p>
          <a:p>
            <a:r>
              <a:rPr lang="nl-NL" dirty="0"/>
              <a:t>Tijden: 1</a:t>
            </a:r>
            <a:r>
              <a:rPr lang="nl-NL" baseline="30000" dirty="0"/>
              <a:t>e</a:t>
            </a:r>
            <a:r>
              <a:rPr lang="nl-NL" dirty="0"/>
              <a:t> t/m laatste lesuur van de dag. </a:t>
            </a:r>
          </a:p>
          <a:p>
            <a:r>
              <a:rPr lang="nl-NL" dirty="0"/>
              <a:t>Afwezigheid tijdig melden bij je WPB</a:t>
            </a:r>
          </a:p>
          <a:p>
            <a:r>
              <a:rPr lang="nl-NL" dirty="0"/>
              <a:t>Een lerende en collegiale houding</a:t>
            </a:r>
          </a:p>
          <a:p>
            <a:r>
              <a:rPr lang="nl-NL" dirty="0"/>
              <a:t>Omgang met leerlingen</a:t>
            </a:r>
          </a:p>
          <a:p>
            <a:r>
              <a:rPr lang="nl-NL" dirty="0"/>
              <a:t>VOG</a:t>
            </a:r>
          </a:p>
          <a:p>
            <a:r>
              <a:rPr lang="nl-NL" dirty="0"/>
              <a:t>Problemen? Communiceren!</a:t>
            </a:r>
          </a:p>
          <a:p>
            <a:endParaRPr lang="nl-NL" dirty="0"/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nl-NL" dirty="0">
              <a:solidFill>
                <a:srgbClr val="002060"/>
              </a:solidFill>
            </a:endParaRP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Wat vragen we van jou?</a:t>
            </a:r>
          </a:p>
        </p:txBody>
      </p:sp>
    </p:spTree>
    <p:extLst>
      <p:ext uri="{BB962C8B-B14F-4D97-AF65-F5344CB8AC3E}">
        <p14:creationId xmlns:p14="http://schemas.microsoft.com/office/powerpoint/2010/main" val="222220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800" dirty="0"/>
              <a:t>Je krijgt of hebt oprechte belangstelling voor de leerlingen.</a:t>
            </a:r>
          </a:p>
          <a:p>
            <a:r>
              <a:rPr lang="nl-NL" sz="2800" dirty="0"/>
              <a:t>Kennismaken en eerste stappen maken met pedagogische en didactische vaardigheden.</a:t>
            </a:r>
          </a:p>
          <a:p>
            <a:r>
              <a:rPr lang="nl-NL" sz="2800" dirty="0"/>
              <a:t>Een stageperiode die positief afgesloten kan worden.</a:t>
            </a:r>
          </a:p>
          <a:p>
            <a:r>
              <a:rPr lang="nl-NL" sz="2800" dirty="0"/>
              <a:t>N2: aan het eind van het jaar ben je klaar om zelfstandig je onderwijs te verzorgen.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678072" cy="1831666"/>
          </a:xfrm>
        </p:spPr>
        <p:txBody>
          <a:bodyPr/>
          <a:lstStyle/>
          <a:p>
            <a:r>
              <a:rPr lang="nl-NL" b="1" dirty="0"/>
              <a:t>Ons doel</a:t>
            </a:r>
          </a:p>
        </p:txBody>
      </p:sp>
    </p:spTree>
    <p:extLst>
      <p:ext uri="{BB962C8B-B14F-4D97-AF65-F5344CB8AC3E}">
        <p14:creationId xmlns:p14="http://schemas.microsoft.com/office/powerpoint/2010/main" val="4626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>
                <a:hlinkClick r:id="rId2"/>
              </a:rPr>
              <a:t>Film RPO Rijnmond</a:t>
            </a:r>
            <a:endParaRPr lang="nl-NL" sz="4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391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7E933E0EF834595D7B8102D578E4E" ma:contentTypeVersion="9" ma:contentTypeDescription="Create a new document." ma:contentTypeScope="" ma:versionID="55e89b493c66657fab7a0bffe925949e">
  <xsd:schema xmlns:xsd="http://www.w3.org/2001/XMLSchema" xmlns:xs="http://www.w3.org/2001/XMLSchema" xmlns:p="http://schemas.microsoft.com/office/2006/metadata/properties" xmlns:ns3="32d9ed51-4d27-4ec2-bad0-591ce3982bcb" xmlns:ns4="7655936c-72b5-45a4-acd1-65865c5377fc" targetNamespace="http://schemas.microsoft.com/office/2006/metadata/properties" ma:root="true" ma:fieldsID="8f4704acd6a5a2a696c7c329a16dca07" ns3:_="" ns4:_="">
    <xsd:import namespace="32d9ed51-4d27-4ec2-bad0-591ce3982bcb"/>
    <xsd:import namespace="7655936c-72b5-45a4-acd1-65865c5377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9ed51-4d27-4ec2-bad0-591ce3982b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55936c-72b5-45a4-acd1-65865c5377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955612-7313-4206-AF75-127DFC9B22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337461-977D-4D6D-AA44-E12901AF4FB9}">
  <ds:schemaRefs>
    <ds:schemaRef ds:uri="http://purl.org/dc/elements/1.1/"/>
    <ds:schemaRef ds:uri="7655936c-72b5-45a4-acd1-65865c5377fc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2d9ed51-4d27-4ec2-bad0-591ce3982bc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921D41-94B0-4396-A2D1-49C29CCAFC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d9ed51-4d27-4ec2-bad0-591ce3982bcb"/>
    <ds:schemaRef ds:uri="7655936c-72b5-45a4-acd1-65865c5377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RPO-template (002)</Template>
  <TotalTime>0</TotalTime>
  <Words>240</Words>
  <Application>Microsoft Office PowerPoint</Application>
  <PresentationFormat>Diavoorstelling (4:3)</PresentationFormat>
  <Paragraphs>50</Paragraphs>
  <Slides>10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Candara</vt:lpstr>
      <vt:lpstr>Symbol</vt:lpstr>
      <vt:lpstr>Wingdings</vt:lpstr>
      <vt:lpstr>Golfvorm</vt:lpstr>
      <vt:lpstr>Unknown</vt:lpstr>
      <vt:lpstr>Kick-off N2, N3, N4</vt:lpstr>
      <vt:lpstr>Doel presentatie</vt:lpstr>
      <vt:lpstr>      Clustercoördinatoren: Marieke Aantjes, Sjoerd Hoekstra     Marieke is de opvolger van Joop Grimm</vt:lpstr>
      <vt:lpstr>PowerPoint-presentatie</vt:lpstr>
      <vt:lpstr>40% in de praktijk </vt:lpstr>
      <vt:lpstr>Wat mag je van ons verwachten?</vt:lpstr>
      <vt:lpstr>Wat vragen we van jou?</vt:lpstr>
      <vt:lpstr>Ons doel</vt:lpstr>
      <vt:lpstr>PowerPoint-presentatie</vt:lpstr>
      <vt:lpstr>   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Sjoerd Hoekstra</dc:creator>
  <cp:lastModifiedBy>Erkelens, N. (Nicolette)</cp:lastModifiedBy>
  <cp:revision>23</cp:revision>
  <dcterms:created xsi:type="dcterms:W3CDTF">2016-10-10T12:59:15Z</dcterms:created>
  <dcterms:modified xsi:type="dcterms:W3CDTF">2020-09-25T11:52:29Z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0x010100BAC7E933E0EF834595D7B8102D578E4E</vt:lpwstr>
  </property>
</Properties>
</file>