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93" r:id="rId5"/>
    <p:sldId id="256" r:id="rId6"/>
    <p:sldId id="259" r:id="rId7"/>
    <p:sldId id="258" r:id="rId8"/>
    <p:sldId id="314" r:id="rId9"/>
    <p:sldId id="315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3" r:id="rId19"/>
    <p:sldId id="268" r:id="rId20"/>
    <p:sldId id="269" r:id="rId21"/>
    <p:sldId id="270" r:id="rId22"/>
    <p:sldId id="272" r:id="rId23"/>
    <p:sldId id="294" r:id="rId24"/>
    <p:sldId id="271" r:id="rId25"/>
    <p:sldId id="296" r:id="rId26"/>
    <p:sldId id="297" r:id="rId27"/>
    <p:sldId id="311" r:id="rId28"/>
    <p:sldId id="312" r:id="rId29"/>
    <p:sldId id="316" r:id="rId30"/>
    <p:sldId id="298" r:id="rId31"/>
    <p:sldId id="300" r:id="rId32"/>
    <p:sldId id="299" r:id="rId33"/>
    <p:sldId id="302" r:id="rId34"/>
    <p:sldId id="308" r:id="rId35"/>
    <p:sldId id="274" r:id="rId36"/>
    <p:sldId id="287" r:id="rId37"/>
    <p:sldId id="288" r:id="rId38"/>
    <p:sldId id="289" r:id="rId39"/>
    <p:sldId id="286" r:id="rId40"/>
    <p:sldId id="290" r:id="rId41"/>
    <p:sldId id="291" r:id="rId42"/>
    <p:sldId id="309" r:id="rId43"/>
    <p:sldId id="306" r:id="rId44"/>
    <p:sldId id="304" r:id="rId45"/>
    <p:sldId id="307" r:id="rId46"/>
    <p:sldId id="310" r:id="rId47"/>
    <p:sldId id="303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2" r:id="rId56"/>
    <p:sldId id="283" r:id="rId57"/>
    <p:sldId id="284" r:id="rId58"/>
    <p:sldId id="285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5E396-9BAB-B6B8-B6D5-D84474CB8482}" v="72" dt="2023-07-12T12:30:14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a Bloem - Swarts" userId="S::ha.swarts@noorderpoort.nl::385082da-7bef-4442-b6c8-f621cd9bf82e" providerId="AD" clId="Web-{6125E396-9BAB-B6B8-B6D5-D84474CB8482}"/>
    <pc:docChg chg="addSld modSld">
      <pc:chgData name="Linda Bloem - Swarts" userId="S::ha.swarts@noorderpoort.nl::385082da-7bef-4442-b6c8-f621cd9bf82e" providerId="AD" clId="Web-{6125E396-9BAB-B6B8-B6D5-D84474CB8482}" dt="2023-07-12T12:30:09.946" v="66" actId="20577"/>
      <pc:docMkLst>
        <pc:docMk/>
      </pc:docMkLst>
      <pc:sldChg chg="modSp">
        <pc:chgData name="Linda Bloem - Swarts" userId="S::ha.swarts@noorderpoort.nl::385082da-7bef-4442-b6c8-f621cd9bf82e" providerId="AD" clId="Web-{6125E396-9BAB-B6B8-B6D5-D84474CB8482}" dt="2023-07-12T12:25:17.470" v="11" actId="20577"/>
        <pc:sldMkLst>
          <pc:docMk/>
          <pc:sldMk cId="608532239" sldId="293"/>
        </pc:sldMkLst>
        <pc:spChg chg="mod">
          <ac:chgData name="Linda Bloem - Swarts" userId="S::ha.swarts@noorderpoort.nl::385082da-7bef-4442-b6c8-f621cd9bf82e" providerId="AD" clId="Web-{6125E396-9BAB-B6B8-B6D5-D84474CB8482}" dt="2023-07-12T12:25:17.470" v="11" actId="20577"/>
          <ac:spMkLst>
            <pc:docMk/>
            <pc:sldMk cId="608532239" sldId="293"/>
            <ac:spMk id="5" creationId="{00000000-0000-0000-0000-000000000000}"/>
          </ac:spMkLst>
        </pc:spChg>
      </pc:sldChg>
      <pc:sldChg chg="modSp">
        <pc:chgData name="Linda Bloem - Swarts" userId="S::ha.swarts@noorderpoort.nl::385082da-7bef-4442-b6c8-f621cd9bf82e" providerId="AD" clId="Web-{6125E396-9BAB-B6B8-B6D5-D84474CB8482}" dt="2023-07-12T12:28:20.866" v="54" actId="20577"/>
        <pc:sldMkLst>
          <pc:docMk/>
          <pc:sldMk cId="1175395302" sldId="314"/>
        </pc:sldMkLst>
        <pc:spChg chg="mod">
          <ac:chgData name="Linda Bloem - Swarts" userId="S::ha.swarts@noorderpoort.nl::385082da-7bef-4442-b6c8-f621cd9bf82e" providerId="AD" clId="Web-{6125E396-9BAB-B6B8-B6D5-D84474CB8482}" dt="2023-07-12T12:27:09.332" v="31" actId="20577"/>
          <ac:spMkLst>
            <pc:docMk/>
            <pc:sldMk cId="1175395302" sldId="314"/>
            <ac:spMk id="2" creationId="{00000000-0000-0000-0000-000000000000}"/>
          </ac:spMkLst>
        </pc:spChg>
        <pc:spChg chg="mod">
          <ac:chgData name="Linda Bloem - Swarts" userId="S::ha.swarts@noorderpoort.nl::385082da-7bef-4442-b6c8-f621cd9bf82e" providerId="AD" clId="Web-{6125E396-9BAB-B6B8-B6D5-D84474CB8482}" dt="2023-07-12T12:28:20.866" v="54" actId="20577"/>
          <ac:spMkLst>
            <pc:docMk/>
            <pc:sldMk cId="1175395302" sldId="314"/>
            <ac:spMk id="3" creationId="{00000000-0000-0000-0000-000000000000}"/>
          </ac:spMkLst>
        </pc:spChg>
      </pc:sldChg>
      <pc:sldChg chg="modSp new">
        <pc:chgData name="Linda Bloem - Swarts" userId="S::ha.swarts@noorderpoort.nl::385082da-7bef-4442-b6c8-f621cd9bf82e" providerId="AD" clId="Web-{6125E396-9BAB-B6B8-B6D5-D84474CB8482}" dt="2023-07-12T12:28:29.428" v="55" actId="20577"/>
        <pc:sldMkLst>
          <pc:docMk/>
          <pc:sldMk cId="4234426081" sldId="315"/>
        </pc:sldMkLst>
        <pc:spChg chg="mod">
          <ac:chgData name="Linda Bloem - Swarts" userId="S::ha.swarts@noorderpoort.nl::385082da-7bef-4442-b6c8-f621cd9bf82e" providerId="AD" clId="Web-{6125E396-9BAB-B6B8-B6D5-D84474CB8482}" dt="2023-07-12T12:27:43.771" v="49" actId="20577"/>
          <ac:spMkLst>
            <pc:docMk/>
            <pc:sldMk cId="4234426081" sldId="315"/>
            <ac:spMk id="2" creationId="{79C5B2CC-CA31-190D-5E52-9DD01C366E83}"/>
          </ac:spMkLst>
        </pc:spChg>
        <pc:spChg chg="mod">
          <ac:chgData name="Linda Bloem - Swarts" userId="S::ha.swarts@noorderpoort.nl::385082da-7bef-4442-b6c8-f621cd9bf82e" providerId="AD" clId="Web-{6125E396-9BAB-B6B8-B6D5-D84474CB8482}" dt="2023-07-12T12:28:29.428" v="55" actId="20577"/>
          <ac:spMkLst>
            <pc:docMk/>
            <pc:sldMk cId="4234426081" sldId="315"/>
            <ac:spMk id="3" creationId="{1224C3BF-733E-044A-5433-2B2F85FF6FDB}"/>
          </ac:spMkLst>
        </pc:spChg>
      </pc:sldChg>
      <pc:sldChg chg="modSp new">
        <pc:chgData name="Linda Bloem - Swarts" userId="S::ha.swarts@noorderpoort.nl::385082da-7bef-4442-b6c8-f621cd9bf82e" providerId="AD" clId="Web-{6125E396-9BAB-B6B8-B6D5-D84474CB8482}" dt="2023-07-12T12:30:09.946" v="66" actId="20577"/>
        <pc:sldMkLst>
          <pc:docMk/>
          <pc:sldMk cId="1032119342" sldId="316"/>
        </pc:sldMkLst>
        <pc:spChg chg="mod">
          <ac:chgData name="Linda Bloem - Swarts" userId="S::ha.swarts@noorderpoort.nl::385082da-7bef-4442-b6c8-f621cd9bf82e" providerId="AD" clId="Web-{6125E396-9BAB-B6B8-B6D5-D84474CB8482}" dt="2023-07-12T12:30:09.946" v="66" actId="20577"/>
          <ac:spMkLst>
            <pc:docMk/>
            <pc:sldMk cId="1032119342" sldId="316"/>
            <ac:spMk id="2" creationId="{7D0399C9-1A06-D659-1216-C40F0500EC89}"/>
          </ac:spMkLst>
        </pc:spChg>
        <pc:spChg chg="mod">
          <ac:chgData name="Linda Bloem - Swarts" userId="S::ha.swarts@noorderpoort.nl::385082da-7bef-4442-b6c8-f621cd9bf82e" providerId="AD" clId="Web-{6125E396-9BAB-B6B8-B6D5-D84474CB8482}" dt="2023-07-12T12:30:04.524" v="58" actId="20577"/>
          <ac:spMkLst>
            <pc:docMk/>
            <pc:sldMk cId="1032119342" sldId="316"/>
            <ac:spMk id="3" creationId="{C8850915-B64F-B12D-8B28-13C9E67ACD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3gKQevsbi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88up-m_1B0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meFmx6OmCW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783772"/>
            <a:ext cx="3854528" cy="862148"/>
          </a:xfrm>
        </p:spPr>
        <p:txBody>
          <a:bodyPr>
            <a:noAutofit/>
          </a:bodyPr>
          <a:lstStyle/>
          <a:p>
            <a:r>
              <a:rPr lang="nl-NL" sz="2400"/>
              <a:t>Gezondheidsproblemen bij het ouder worden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 </a:t>
            </a:r>
            <a:r>
              <a:rPr lang="nl-NL">
                <a:solidFill>
                  <a:srgbClr val="404040"/>
                </a:solidFill>
              </a:rPr>
              <a:t>         </a:t>
            </a:r>
            <a:r>
              <a:rPr lang="nl-NL" sz="2400">
                <a:solidFill>
                  <a:schemeClr val="accent2"/>
                </a:solidFill>
              </a:rPr>
              <a:t> Helpende Plus</a:t>
            </a:r>
          </a:p>
          <a:p>
            <a:endParaRPr lang="nl-NL" sz="2400">
              <a:solidFill>
                <a:schemeClr val="accent2"/>
              </a:solidFill>
            </a:endParaRPr>
          </a:p>
          <a:p>
            <a:r>
              <a:rPr lang="nl-NL" sz="2400">
                <a:solidFill>
                  <a:schemeClr val="accent2"/>
                </a:solidFill>
              </a:rPr>
              <a:t>          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23" y="1968500"/>
            <a:ext cx="2991393" cy="326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53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69818"/>
            <a:ext cx="8596668" cy="692331"/>
          </a:xfrm>
        </p:spPr>
        <p:txBody>
          <a:bodyPr>
            <a:normAutofit fontScale="90000"/>
          </a:bodyPr>
          <a:lstStyle/>
          <a:p>
            <a:r>
              <a:rPr lang="nl-NL" u="sng"/>
              <a:t>Verschijnselen:</a:t>
            </a:r>
            <a:br>
              <a:rPr lang="nl-NL" u="sng"/>
            </a:br>
            <a:br>
              <a:rPr lang="nl-NL" u="sng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862149"/>
            <a:ext cx="8596668" cy="5179213"/>
          </a:xfrm>
        </p:spPr>
        <p:txBody>
          <a:bodyPr/>
          <a:lstStyle/>
          <a:p>
            <a:endParaRPr lang="nl-NL" sz="2800"/>
          </a:p>
          <a:p>
            <a:r>
              <a:rPr lang="nl-NL" sz="2800"/>
              <a:t>vermoeidheid</a:t>
            </a:r>
          </a:p>
          <a:p>
            <a:r>
              <a:rPr lang="nl-NL" sz="2800"/>
              <a:t>veel urineren</a:t>
            </a:r>
          </a:p>
          <a:p>
            <a:r>
              <a:rPr lang="nl-NL" sz="2800"/>
              <a:t>dorst</a:t>
            </a:r>
          </a:p>
          <a:p>
            <a:r>
              <a:rPr lang="nl-NL" sz="2800"/>
              <a:t>vermagering</a:t>
            </a:r>
          </a:p>
          <a:p>
            <a:r>
              <a:rPr lang="nl-NL" sz="2800"/>
              <a:t>infecties</a:t>
            </a:r>
          </a:p>
          <a:p>
            <a:r>
              <a:rPr lang="nl-NL" sz="2800"/>
              <a:t>jeuk</a:t>
            </a:r>
          </a:p>
          <a:p>
            <a:r>
              <a:rPr lang="nl-NL" sz="2800"/>
              <a:t>wazig zien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58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09006"/>
            <a:ext cx="8596668" cy="653143"/>
          </a:xfrm>
        </p:spPr>
        <p:txBody>
          <a:bodyPr/>
          <a:lstStyle/>
          <a:p>
            <a:r>
              <a:rPr lang="nl-NL" u="sng"/>
              <a:t>Voedingsadviezen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862149"/>
            <a:ext cx="8596668" cy="5179213"/>
          </a:xfrm>
        </p:spPr>
        <p:txBody>
          <a:bodyPr/>
          <a:lstStyle/>
          <a:p>
            <a:endParaRPr lang="nl-NL" sz="2000"/>
          </a:p>
          <a:p>
            <a:r>
              <a:rPr lang="nl-NL" sz="2000"/>
              <a:t>Zorg voor voldoende lichaamsbeweging en een gezond gewicht.</a:t>
            </a:r>
          </a:p>
          <a:p>
            <a:pPr marL="82296" indent="0">
              <a:buNone/>
            </a:pPr>
            <a:endParaRPr lang="nl-NL" sz="2000"/>
          </a:p>
          <a:p>
            <a:r>
              <a:rPr lang="nl-NL" sz="2000"/>
              <a:t> Eet gezond en gevarieerd. </a:t>
            </a:r>
          </a:p>
          <a:p>
            <a:pPr marL="82296" indent="0">
              <a:buNone/>
            </a:pPr>
            <a:endParaRPr lang="nl-NL" sz="2000"/>
          </a:p>
          <a:p>
            <a:r>
              <a:rPr lang="nl-NL" sz="2000"/>
              <a:t> Suiker mag, maar wees matig.</a:t>
            </a:r>
          </a:p>
          <a:p>
            <a:pPr marL="82296" indent="0">
              <a:buNone/>
            </a:pPr>
            <a:endParaRPr lang="nl-NL" sz="2000"/>
          </a:p>
          <a:p>
            <a:r>
              <a:rPr lang="nl-NL" sz="2000"/>
              <a:t> Eet regelmatig.</a:t>
            </a:r>
          </a:p>
          <a:p>
            <a:pPr marL="82296" indent="0">
              <a:buNone/>
            </a:pPr>
            <a:endParaRPr lang="nl-NL" sz="2000"/>
          </a:p>
          <a:p>
            <a:r>
              <a:rPr lang="nl-NL" sz="2000"/>
              <a:t>Een glaasje alcoholische drank kan geen kwaad. Maar neem niet         meer dan twee glazen per dag en liefst niet elke dag.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2984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7497"/>
          </a:xfrm>
        </p:spPr>
        <p:txBody>
          <a:bodyPr/>
          <a:lstStyle/>
          <a:p>
            <a:r>
              <a:rPr lang="nl-NL" u="sng"/>
              <a:t>Moderne schijf van vijf!!</a:t>
            </a:r>
            <a:r>
              <a:rPr lang="nl-NL"/>
              <a:t>!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1267098"/>
            <a:ext cx="9117873" cy="4774928"/>
          </a:xfrm>
        </p:spPr>
      </p:pic>
    </p:spTree>
    <p:extLst>
      <p:ext uri="{BB962C8B-B14F-4D97-AF65-F5344CB8AC3E}">
        <p14:creationId xmlns:p14="http://schemas.microsoft.com/office/powerpoint/2010/main" val="75280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/>
              <a:t>        </a:t>
            </a:r>
            <a:r>
              <a:rPr lang="nl-NL" sz="6000" u="sng"/>
              <a:t>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81915" indent="0">
              <a:buNone/>
            </a:pPr>
            <a:r>
              <a:rPr lang="nl-NL" sz="2800"/>
              <a:t>Ten gevolge van diabetes mellitus kunnen er complicaties optreden. Er zijn </a:t>
            </a:r>
            <a:r>
              <a:rPr lang="nl-NL" sz="2800" u="sng"/>
              <a:t>acute</a:t>
            </a:r>
            <a:r>
              <a:rPr lang="nl-NL" sz="2800"/>
              <a:t> en </a:t>
            </a:r>
            <a:r>
              <a:rPr lang="nl-NL" sz="2800" u="sng"/>
              <a:t>late </a:t>
            </a:r>
            <a:r>
              <a:rPr lang="nl-NL" sz="2800"/>
              <a:t>complicaties.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09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82880"/>
            <a:ext cx="8596668" cy="692331"/>
          </a:xfrm>
        </p:spPr>
        <p:txBody>
          <a:bodyPr>
            <a:normAutofit/>
          </a:bodyPr>
          <a:lstStyle/>
          <a:p>
            <a:r>
              <a:rPr lang="nl-NL" u="sng"/>
              <a:t>Acute 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14847"/>
            <a:ext cx="8596668" cy="4826516"/>
          </a:xfrm>
        </p:spPr>
        <p:txBody>
          <a:bodyPr>
            <a:normAutofit fontScale="92500"/>
          </a:bodyPr>
          <a:lstStyle/>
          <a:p>
            <a:endParaRPr lang="nl-NL" sz="2400"/>
          </a:p>
          <a:p>
            <a:r>
              <a:rPr lang="nl-NL" sz="2400"/>
              <a:t>Deze ontstaan bij een te laag of te hoog bloedsuiker gehalte. </a:t>
            </a:r>
            <a:br>
              <a:rPr lang="nl-NL" sz="2400"/>
            </a:br>
            <a:r>
              <a:rPr lang="nl-NL" sz="2400"/>
              <a:t>Ze kunnen ontstaan door bijvoorbeeld: weinig eten, onregelmatig eten, veel lichamelijke beweging , teveel medicatie.</a:t>
            </a:r>
          </a:p>
          <a:p>
            <a:endParaRPr lang="nl-NL" sz="2400"/>
          </a:p>
          <a:p>
            <a:r>
              <a:rPr lang="nl-NL" sz="2400"/>
              <a:t>Er kan sprake zijn van een Hypo( hypoglykemie)</a:t>
            </a:r>
          </a:p>
          <a:p>
            <a:r>
              <a:rPr lang="nl-NL" sz="2400"/>
              <a:t>Er kan sprake zijn van een hyper(hyperglykemie)</a:t>
            </a:r>
          </a:p>
          <a:p>
            <a:endParaRPr lang="nl-NL" sz="2400"/>
          </a:p>
          <a:p>
            <a:endParaRPr lang="nl-NL" sz="2400"/>
          </a:p>
          <a:p>
            <a:pPr marL="0" indent="0">
              <a:buNone/>
            </a:pPr>
            <a:r>
              <a:rPr lang="nl-NL" sz="2400"/>
              <a:t>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9261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264" y="0"/>
            <a:ext cx="8336037" cy="1081885"/>
          </a:xfrm>
        </p:spPr>
        <p:txBody>
          <a:bodyPr>
            <a:noAutofit/>
          </a:bodyPr>
          <a:lstStyle/>
          <a:p>
            <a:r>
              <a:rPr lang="nl-NL" sz="3600" u="sng"/>
              <a:t>Hypoglykemie</a:t>
            </a:r>
            <a:br>
              <a:rPr lang="nl-NL" sz="3600"/>
            </a:br>
            <a:r>
              <a:rPr lang="nl-NL" sz="3600"/>
              <a:t>( te laag bloedsuikergehalte)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677333" y="1290891"/>
            <a:ext cx="4990817" cy="5410355"/>
          </a:xfrm>
        </p:spPr>
        <p:txBody>
          <a:bodyPr/>
          <a:lstStyle/>
          <a:p>
            <a:r>
              <a:rPr lang="nl-NL" sz="1800" b="1"/>
              <a:t>Verschijnselen: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geeuwen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prikkelbaar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zweten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beven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honger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bleekheid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duizelig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wisselend humeur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1800" b="1"/>
              <a:t>hoofdpijn</a:t>
            </a:r>
          </a:p>
          <a:p>
            <a:r>
              <a:rPr lang="nl-NL" sz="1800" b="1">
                <a:solidFill>
                  <a:schemeClr val="accent2"/>
                </a:solidFill>
              </a:rPr>
              <a:t>Wat is jouw rol als helpende wanneer een zorgvrager een hypo heeft?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 sz="1800" b="1">
              <a:solidFill>
                <a:schemeClr val="accent2"/>
              </a:solidFill>
            </a:endParaRPr>
          </a:p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151" y="1136470"/>
            <a:ext cx="3345220" cy="4598124"/>
          </a:xfrm>
        </p:spPr>
      </p:pic>
    </p:spTree>
    <p:extLst>
      <p:ext uri="{BB962C8B-B14F-4D97-AF65-F5344CB8AC3E}">
        <p14:creationId xmlns:p14="http://schemas.microsoft.com/office/powerpoint/2010/main" val="271061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>
            <a:normAutofit fontScale="90000"/>
          </a:bodyPr>
          <a:lstStyle/>
          <a:p>
            <a:r>
              <a:rPr lang="nl-NL" sz="4000" u="sng"/>
              <a:t>Hyperglykemie</a:t>
            </a:r>
            <a:r>
              <a:rPr lang="nl-NL"/>
              <a:t> (te hoog bloedsuikergehalte)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b="1"/>
          </a:p>
          <a:p>
            <a:pPr marL="0" indent="0">
              <a:buNone/>
            </a:pPr>
            <a:r>
              <a:rPr lang="nl-NL" b="1"/>
              <a:t>Verschijnselen: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/>
              <a:t>droge en blozende huid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/>
              <a:t>droge tong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/>
              <a:t>slaperigheid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/>
              <a:t>slechte adem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/>
              <a:t>dorst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/>
              <a:t>overmatig urineren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b="1"/>
              <a:t>diepe ademhaling </a:t>
            </a:r>
          </a:p>
          <a:p>
            <a:pPr marL="81915" indent="0">
              <a:buNone/>
            </a:pPr>
            <a:endParaRPr lang="nl-NL"/>
          </a:p>
          <a:p>
            <a:pPr marL="81915" indent="0">
              <a:buNone/>
            </a:pPr>
            <a:r>
              <a:rPr lang="nl-NL">
                <a:solidFill>
                  <a:srgbClr val="FF0000"/>
                </a:solidFill>
              </a:rPr>
              <a:t>Wat is je rol als helpende bij een hyper?</a:t>
            </a:r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81" y="1306286"/>
            <a:ext cx="2893181" cy="405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82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/>
          <a:lstStyle/>
          <a:p>
            <a:r>
              <a:rPr lang="nl-NL" u="sng"/>
              <a:t>Late 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7097"/>
            <a:ext cx="8596668" cy="4774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1915" indent="0">
              <a:buNone/>
            </a:pPr>
            <a:r>
              <a:rPr lang="nl-NL"/>
              <a:t>Opdracht: </a:t>
            </a:r>
          </a:p>
          <a:p>
            <a:pPr marL="81915" indent="0">
              <a:buNone/>
            </a:pPr>
            <a:endParaRPr lang="nl-NL"/>
          </a:p>
          <a:p>
            <a:pPr>
              <a:buFontTx/>
              <a:buChar char="-"/>
            </a:pPr>
            <a:r>
              <a:rPr lang="nl-NL" sz="2400"/>
              <a:t>Schijf individueel op een papier welke late complicaties je kent van diabetes mellitus? (5 min)</a:t>
            </a:r>
          </a:p>
          <a:p>
            <a:pPr>
              <a:buFontTx/>
              <a:buChar char="-"/>
            </a:pPr>
            <a:endParaRPr lang="nl-NL" sz="2400"/>
          </a:p>
          <a:p>
            <a:pPr>
              <a:buFontTx/>
              <a:buChar char="-"/>
            </a:pPr>
            <a:r>
              <a:rPr lang="nl-NL" sz="2400"/>
              <a:t>Bespreek je antwoord met je buurman/buurvrouw</a:t>
            </a:r>
          </a:p>
          <a:p>
            <a:pPr>
              <a:buFontTx/>
              <a:buChar char="-"/>
            </a:pPr>
            <a:endParaRPr lang="nl-NL" sz="2400"/>
          </a:p>
          <a:p>
            <a:pPr>
              <a:buFontTx/>
              <a:buChar char="-"/>
            </a:pPr>
            <a:r>
              <a:rPr lang="nl-NL" sz="2400"/>
              <a:t>Klassikaal bespreken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u="sng"/>
              <a:t>Lichaamsverzorging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sz="2400"/>
              <a:t>Zorgvuldig</a:t>
            </a:r>
          </a:p>
          <a:p>
            <a:pPr marL="81915" indent="0">
              <a:buNone/>
            </a:pPr>
            <a:endParaRPr lang="nl-NL" sz="2400"/>
          </a:p>
          <a:p>
            <a:r>
              <a:rPr lang="nl-NL" sz="2400"/>
              <a:t>Huid kan gevoelig zijn</a:t>
            </a:r>
          </a:p>
          <a:p>
            <a:pPr marL="81915" indent="0">
              <a:buNone/>
            </a:pPr>
            <a:endParaRPr lang="nl-NL" sz="2400"/>
          </a:p>
          <a:p>
            <a:r>
              <a:rPr lang="nl-NL" sz="2400"/>
              <a:t>Wonden genezen slecht: bloedvaten raken snel beschadigd, toevoer van bouwstoffen en zuurstof wordt belemmerd</a:t>
            </a:r>
            <a:endParaRPr lang="nl-NL" sz="280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03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9952" y="243840"/>
            <a:ext cx="8596668" cy="579120"/>
          </a:xfrm>
        </p:spPr>
        <p:txBody>
          <a:bodyPr>
            <a:noAutofit/>
          </a:bodyPr>
          <a:lstStyle/>
          <a:p>
            <a:r>
              <a:rPr lang="nl-NL" u="sng"/>
              <a:t>Complicatie op langere termijn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917" y="1567112"/>
            <a:ext cx="3657600" cy="27432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4" y="1263967"/>
            <a:ext cx="2257425" cy="28670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8" y="4470627"/>
            <a:ext cx="3136942" cy="190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863737"/>
          </a:xfrm>
        </p:spPr>
        <p:txBody>
          <a:bodyPr>
            <a:normAutofit fontScale="90000"/>
          </a:bodyPr>
          <a:lstStyle/>
          <a:p>
            <a:r>
              <a:rPr lang="nl-NL"/>
              <a:t>Diabetes</a:t>
            </a:r>
            <a:br>
              <a:rPr lang="nl-NL"/>
            </a:br>
            <a:r>
              <a:rPr lang="nl-NL"/>
              <a:t>             Reuma</a:t>
            </a:r>
            <a:br>
              <a:rPr lang="nl-NL"/>
            </a:br>
            <a:r>
              <a:rPr lang="nl-NL"/>
              <a:t>                        COPD</a:t>
            </a:r>
            <a:br>
              <a:rPr lang="nl-NL"/>
            </a:br>
            <a:r>
              <a:rPr lang="nl-NL"/>
              <a:t>                                 Dementie</a:t>
            </a:r>
            <a:br>
              <a:rPr lang="nl-NL"/>
            </a:br>
            <a:r>
              <a:rPr lang="nl-NL"/>
              <a:t>                                               Parkinson</a:t>
            </a:r>
            <a:br>
              <a:rPr lang="nl-NL"/>
            </a:br>
            <a:r>
              <a:rPr lang="nl-NL"/>
              <a:t>                                                              CVA</a:t>
            </a:r>
            <a:br>
              <a:rPr lang="nl-NL"/>
            </a:br>
            <a:br>
              <a:rPr lang="nl-NL"/>
            </a:br>
            <a:br>
              <a:rPr lang="nl-NL"/>
            </a:br>
            <a:r>
              <a:rPr lang="nl-NL"/>
              <a:t>                   </a:t>
            </a:r>
            <a:br>
              <a:rPr lang="nl-NL"/>
            </a:br>
            <a:r>
              <a:rPr lang="nl-NL"/>
              <a:t>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653380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4733109"/>
          </a:xfrm>
        </p:spPr>
        <p:txBody>
          <a:bodyPr/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599"/>
            <a:ext cx="8596668" cy="47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79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/>
              <a:t>  </a:t>
            </a:r>
            <a:r>
              <a:rPr lang="nl-NL" sz="5400" u="sng"/>
              <a:t>Reuma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    gezond          aangetast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2737245"/>
            <a:ext cx="4184650" cy="2897065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/>
              <a:t>Vergroeide gewrichten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45" y="2737245"/>
            <a:ext cx="3834606" cy="2897065"/>
          </a:xfrm>
        </p:spPr>
      </p:pic>
    </p:spTree>
    <p:extLst>
      <p:ext uri="{BB962C8B-B14F-4D97-AF65-F5344CB8AC3E}">
        <p14:creationId xmlns:p14="http://schemas.microsoft.com/office/powerpoint/2010/main" val="3117232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8309"/>
          </a:xfrm>
        </p:spPr>
        <p:txBody>
          <a:bodyPr>
            <a:normAutofit fontScale="90000"/>
          </a:bodyPr>
          <a:lstStyle/>
          <a:p>
            <a:r>
              <a:rPr lang="nl-NL" u="sng"/>
              <a:t>Wat is reuma?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7909"/>
            <a:ext cx="8596668" cy="481345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nl-NL"/>
          </a:p>
          <a:p>
            <a:endParaRPr lang="nl-NL"/>
          </a:p>
          <a:p>
            <a:r>
              <a:rPr lang="nl-NL" sz="2200"/>
              <a:t>Reuma is een verzamelnaam voor ruim 100 chronische ziektebeelden die de pezen, spieren en gewrichten aantasten.</a:t>
            </a:r>
          </a:p>
          <a:p>
            <a:r>
              <a:rPr lang="nl-NL" sz="2200"/>
              <a:t>Reuma komt op alle leeftijden voor. Bijna 2 miljoen mensen leven dagelijks met pijn, stijfheid en vermoeidheid als gevolg van hun ziekte. </a:t>
            </a:r>
          </a:p>
          <a:p>
            <a:endParaRPr lang="nl-NL" sz="2200">
              <a:solidFill>
                <a:schemeClr val="accent2"/>
              </a:solidFill>
            </a:endParaRPr>
          </a:p>
          <a:p>
            <a:r>
              <a:rPr lang="nl-NL" sz="2200" b="1">
                <a:solidFill>
                  <a:schemeClr val="accent2"/>
                </a:solidFill>
              </a:rPr>
              <a:t>Er zijn 3 hoofdcategorieën:</a:t>
            </a:r>
            <a:endParaRPr lang="nl-NL" sz="2200">
              <a:solidFill>
                <a:schemeClr val="accent2"/>
              </a:solidFill>
            </a:endParaRPr>
          </a:p>
          <a:p>
            <a:pPr>
              <a:buFont typeface="+mj-lt"/>
              <a:buAutoNum type="arabicParenR"/>
            </a:pPr>
            <a:r>
              <a:rPr lang="nl-NL" sz="2200" b="1">
                <a:solidFill>
                  <a:schemeClr val="accent2"/>
                </a:solidFill>
              </a:rPr>
              <a:t>artrose</a:t>
            </a:r>
            <a:r>
              <a:rPr lang="nl-NL" sz="2200"/>
              <a:t>, waarbij gewrichten stijf en pijnlijk worden als gevolg van verslechtering    van het kraakbeen.</a:t>
            </a:r>
          </a:p>
          <a:p>
            <a:pPr>
              <a:buFont typeface="+mj-lt"/>
              <a:buAutoNum type="arabicParenR"/>
            </a:pPr>
            <a:r>
              <a:rPr lang="nl-NL" sz="2200" b="1">
                <a:solidFill>
                  <a:schemeClr val="accent2"/>
                </a:solidFill>
              </a:rPr>
              <a:t>wekedelen reuma,</a:t>
            </a:r>
            <a:r>
              <a:rPr lang="nl-NL" sz="2200"/>
              <a:t> waarbij </a:t>
            </a:r>
            <a:r>
              <a:rPr lang="nl-NL" sz="2200" err="1"/>
              <a:t>oa</a:t>
            </a:r>
            <a:r>
              <a:rPr lang="nl-NL" sz="2200"/>
              <a:t> pezen, spieren, banden en </a:t>
            </a:r>
            <a:r>
              <a:rPr lang="nl-NL" sz="2200" err="1"/>
              <a:t>gewrichtskapsels</a:t>
            </a:r>
            <a:r>
              <a:rPr lang="nl-NL" sz="2200"/>
              <a:t> worden aangetast.</a:t>
            </a:r>
          </a:p>
          <a:p>
            <a:pPr>
              <a:buFont typeface="+mj-lt"/>
              <a:buAutoNum type="arabicParenR"/>
            </a:pPr>
            <a:r>
              <a:rPr lang="nl-NL" sz="2200" b="1">
                <a:solidFill>
                  <a:schemeClr val="accent2"/>
                </a:solidFill>
              </a:rPr>
              <a:t>Ontstekingsreuma,  w</a:t>
            </a:r>
            <a:r>
              <a:rPr lang="nl-NL" sz="2200"/>
              <a:t>aarbij door ontstekingsreacties gewrichten en andere lichaamsdelen beschadigen</a:t>
            </a:r>
            <a:r>
              <a:rPr lang="nl-NL" sz="2200">
                <a:solidFill>
                  <a:schemeClr val="accent2"/>
                </a:solidFill>
              </a:rPr>
              <a:t>.</a:t>
            </a:r>
          </a:p>
          <a:p>
            <a:pPr marL="0" indent="0">
              <a:buNone/>
            </a:pPr>
            <a:br>
              <a:rPr lang="nl-NL">
                <a:solidFill>
                  <a:schemeClr val="tx1"/>
                </a:solidFill>
                <a:ea typeface="+mn-lt"/>
                <a:cs typeface="+mn-lt"/>
              </a:rPr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680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91441"/>
            <a:ext cx="8596668" cy="592018"/>
          </a:xfrm>
        </p:spPr>
        <p:txBody>
          <a:bodyPr>
            <a:normAutofit fontScale="90000"/>
          </a:bodyPr>
          <a:lstStyle/>
          <a:p>
            <a:r>
              <a:rPr lang="nl-NL" u="sng"/>
              <a:t>Reuma , wat je moet weten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175657"/>
            <a:ext cx="8596668" cy="486570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nl-NL"/>
          </a:p>
          <a:p>
            <a:endParaRPr lang="nl-NL"/>
          </a:p>
          <a:p>
            <a:r>
              <a:rPr lang="nl-NL"/>
              <a:t>De meeste vormen van reuma zijn behandelbaar maar niet te genezen.</a:t>
            </a:r>
          </a:p>
          <a:p>
            <a:r>
              <a:rPr lang="nl-NL"/>
              <a:t>De lichamelijke gevolgen hebben grote impact op het dagelijks leven van mensen met reuma en hun omgeving. </a:t>
            </a:r>
          </a:p>
          <a:p>
            <a:r>
              <a:rPr lang="nl-NL"/>
              <a:t>Simpele dingen zoals een brief openen of een sms/app sturen lukken vaak niet meer door de pijn en stijfheid. </a:t>
            </a:r>
          </a:p>
          <a:p>
            <a:r>
              <a:rPr lang="nl-NL"/>
              <a:t>Sommige dagen ook weer wel, want reuma is erg grillig. Dit maakt het voor mensen met reuma moeilijk uit te leggen aan de omgeving. </a:t>
            </a:r>
          </a:p>
          <a:p>
            <a:r>
              <a:rPr lang="nl-NL"/>
              <a:t>Mede daardoor verliest een flink aantal mensen met reuma werk en inkomen.</a:t>
            </a:r>
          </a:p>
          <a:p>
            <a:r>
              <a:rPr lang="nl-NL"/>
              <a:t>Reuma hebben betekent ook een kortere levensverwachting dan die van gezonde mensen.</a:t>
            </a:r>
            <a:br>
              <a:rPr lang="nl-NL">
                <a:solidFill>
                  <a:srgbClr val="404040"/>
                </a:solidFill>
                <a:ea typeface="+mn-lt"/>
                <a:cs typeface="+mn-lt"/>
              </a:rPr>
            </a:br>
            <a:br>
              <a:rPr lang="nl-NL">
                <a:solidFill>
                  <a:srgbClr val="404040"/>
                </a:solidFill>
                <a:ea typeface="+mn-lt"/>
                <a:cs typeface="+mn-lt"/>
              </a:rPr>
            </a:br>
            <a:br>
              <a:rPr lang="nl-NL">
                <a:solidFill>
                  <a:srgbClr val="404040"/>
                </a:solidFill>
                <a:ea typeface="+mn-lt"/>
                <a:cs typeface="+mn-lt"/>
              </a:rPr>
            </a:b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003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56754"/>
            <a:ext cx="8596668" cy="548640"/>
          </a:xfrm>
        </p:spPr>
        <p:txBody>
          <a:bodyPr>
            <a:normAutofit fontScale="90000"/>
          </a:bodyPr>
          <a:lstStyle/>
          <a:p>
            <a:r>
              <a:rPr lang="nl-NL" u="sng"/>
              <a:t>Behandelmogelijkheden van reuma: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7909"/>
            <a:ext cx="8596668" cy="481345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1900"/>
              <a:t>medicatie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90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/>
              <a:t>operatie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90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/>
              <a:t>ondersteuning/begeleiding reumaverpleegkundige</a:t>
            </a:r>
          </a:p>
          <a:p>
            <a:pPr marL="0" indent="0">
              <a:buNone/>
            </a:pPr>
            <a:endParaRPr lang="nl-NL" sz="190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/>
              <a:t>ergotherapeut voor aanpassingen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90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/>
              <a:t>fysiotherapeut voor het onderhouden van bewegingen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190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/>
              <a:t>reuma kuur</a:t>
            </a:r>
          </a:p>
          <a:p>
            <a:pPr marL="0" indent="0">
              <a:buNone/>
            </a:pPr>
            <a:endParaRPr lang="nl-NL" sz="1900"/>
          </a:p>
          <a:p>
            <a:pPr>
              <a:buFont typeface="Wingdings" panose="05000000000000000000" pitchFamily="2" charset="2"/>
              <a:buChar char="Ø"/>
            </a:pPr>
            <a:r>
              <a:rPr lang="nl-NL" sz="1900"/>
              <a:t>alternatieve behandeling: altijd in overleg met de behandelende ar</a:t>
            </a:r>
            <a:r>
              <a:rPr lang="nl-NL"/>
              <a:t>ts</a:t>
            </a:r>
          </a:p>
        </p:txBody>
      </p:sp>
    </p:spTree>
    <p:extLst>
      <p:ext uri="{BB962C8B-B14F-4D97-AF65-F5344CB8AC3E}">
        <p14:creationId xmlns:p14="http://schemas.microsoft.com/office/powerpoint/2010/main" val="1425623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nl-NL"/>
              <a:t>   </a:t>
            </a:r>
            <a:r>
              <a:rPr lang="nl-NL" u="sng"/>
              <a:t> 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32411"/>
            <a:ext cx="8596668" cy="470895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400"/>
          </a:p>
          <a:p>
            <a:r>
              <a:rPr lang="nl-NL" sz="2400"/>
              <a:t>Verzamel zoveel mogelijk informatie over de ziekte reuma</a:t>
            </a:r>
          </a:p>
          <a:p>
            <a:endParaRPr lang="nl-NL" sz="2400"/>
          </a:p>
          <a:p>
            <a:r>
              <a:rPr lang="nl-NL" sz="2400"/>
              <a:t>Maak aan de hand van de verzamelde informatie een poster over deze ziekte</a:t>
            </a:r>
          </a:p>
          <a:p>
            <a:endParaRPr lang="nl-NL" sz="2400"/>
          </a:p>
          <a:p>
            <a:r>
              <a:rPr lang="nl-NL" sz="2400"/>
              <a:t>De poster mag digitaal maar ook op een vel papier</a:t>
            </a:r>
          </a:p>
          <a:p>
            <a:endParaRPr lang="nl-NL" sz="2400"/>
          </a:p>
          <a:p>
            <a:r>
              <a:rPr lang="nl-NL" sz="2400"/>
              <a:t>Voeg deze toe aan je </a:t>
            </a:r>
            <a:r>
              <a:rPr lang="nl-NL" sz="2400">
                <a:solidFill>
                  <a:srgbClr val="404040"/>
                </a:solidFill>
                <a:ea typeface="+mn-lt"/>
                <a:cs typeface="+mn-lt"/>
              </a:rPr>
              <a:t>verslag</a:t>
            </a:r>
            <a:br>
              <a:rPr lang="nl-NL" sz="240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855426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399C9-1A06-D659-1216-C40F0500E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BPV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850915-B64F-B12D-8B28-13C9E67A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rial"/>
                <a:cs typeface="Arial"/>
              </a:rPr>
              <a:t>Onderzoek bij twee cliënten met reuma op je BPV welke verzorging zij vragen en wat staat er in het zorgplan vermeld? Bespreek dit met je werkbegeleider.</a:t>
            </a:r>
          </a:p>
          <a:p>
            <a:r>
              <a:rPr lang="nl-NL">
                <a:latin typeface="Arial"/>
                <a:cs typeface="Arial"/>
              </a:rPr>
              <a:t>Je kunt vertellen en in dien mogelijk laten zien tijdens het zorgmoment waar je op let tijdens de verzorging van een cliënt met reuma en waarom? 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119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/>
              <a:t>        </a:t>
            </a:r>
            <a:r>
              <a:rPr lang="nl-NL" sz="4800" u="sng"/>
              <a:t>COPD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>
                <a:solidFill>
                  <a:schemeClr val="accent2"/>
                </a:solidFill>
              </a:rPr>
              <a:t>afkorting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19" y="2847703"/>
            <a:ext cx="3217183" cy="3193926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sz="3200">
                <a:solidFill>
                  <a:schemeClr val="accent2"/>
                </a:solidFill>
              </a:rPr>
              <a:t>verzamelnaam</a:t>
            </a: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6" y="2847703"/>
            <a:ext cx="4186237" cy="2889678"/>
          </a:xfrm>
        </p:spPr>
      </p:pic>
    </p:spTree>
    <p:extLst>
      <p:ext uri="{BB962C8B-B14F-4D97-AF65-F5344CB8AC3E}">
        <p14:creationId xmlns:p14="http://schemas.microsoft.com/office/powerpoint/2010/main" val="1188656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530105"/>
          </a:xfrm>
        </p:spPr>
        <p:txBody>
          <a:bodyPr>
            <a:noAutofit/>
          </a:bodyPr>
          <a:lstStyle/>
          <a:p>
            <a:r>
              <a:rPr lang="nl-NL" sz="3200"/>
              <a:t>COPD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>
                <a:solidFill>
                  <a:schemeClr val="accent2"/>
                </a:solidFill>
              </a:rPr>
              <a:t>Chronische bronchitis</a:t>
            </a:r>
            <a:r>
              <a:rPr lang="nl-NL"/>
              <a:t>: ontsteking van de luchtwegen die hoofdzakelijk wordt veroorzaakt door roken. Deze aandoening ontstaat meestal na het 40</a:t>
            </a:r>
            <a:r>
              <a:rPr lang="nl-NL" baseline="30000"/>
              <a:t>e</a:t>
            </a:r>
            <a:r>
              <a:rPr lang="nl-NL"/>
              <a:t> levensjaar</a:t>
            </a:r>
          </a:p>
          <a:p>
            <a:r>
              <a:rPr lang="nl-NL">
                <a:solidFill>
                  <a:schemeClr val="accent2"/>
                </a:solidFill>
              </a:rPr>
              <a:t>Astma</a:t>
            </a:r>
            <a:r>
              <a:rPr lang="nl-NL"/>
              <a:t>: Aanvallen van benauwdheid door een chronische ontsteking van de luchtwegen. Aanleg speelt een rol en deze aanleg kan erfelijk zijn. Oorzaak van de aanvallen: verkoudheid, wanneer iemand in aanraking komt met stoffen waar hij allergisch voor is of na hevige inspanning.</a:t>
            </a:r>
          </a:p>
          <a:p>
            <a:r>
              <a:rPr lang="nl-NL">
                <a:solidFill>
                  <a:schemeClr val="accent2"/>
                </a:solidFill>
              </a:rPr>
              <a:t>Longemfyseem</a:t>
            </a:r>
            <a:r>
              <a:rPr lang="nl-NL"/>
              <a:t>: de elasticiteit van de longblaasjes is verloren gegaan waardoor de longen minder zuurstof op kunnen nemen</a:t>
            </a:r>
          </a:p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6732"/>
            <a:ext cx="3854528" cy="375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66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nl-NL" u="sng"/>
              <a:t>COPD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7909"/>
            <a:ext cx="8596668" cy="48134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>
                <a:solidFill>
                  <a:schemeClr val="accent2"/>
                </a:solidFill>
              </a:rPr>
              <a:t>Klachten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/>
              <a:t>benauwdheid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/>
              <a:t>vergrote slijmproductie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/>
              <a:t>kortademigheid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/>
              <a:t>piepende ademhaling, hoesten</a:t>
            </a:r>
          </a:p>
          <a:p>
            <a:pPr marL="0" indent="0">
              <a:buNone/>
            </a:pPr>
            <a:endParaRPr lang="nl-NL" sz="2000"/>
          </a:p>
          <a:p>
            <a:r>
              <a:rPr lang="nl-NL" sz="2000">
                <a:solidFill>
                  <a:schemeClr val="accent2"/>
                </a:solidFill>
              </a:rPr>
              <a:t>Behandeling: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/>
              <a:t>stoppen met roken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/>
              <a:t>voldoende bewegen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/>
              <a:t>medicatie goed innemen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000"/>
              <a:t>prikkels vermijden die de luchtwegen vernauwen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3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52698"/>
            <a:ext cx="8596668" cy="914400"/>
          </a:xfrm>
        </p:spPr>
        <p:txBody>
          <a:bodyPr>
            <a:normAutofit fontScale="90000"/>
          </a:bodyPr>
          <a:lstStyle/>
          <a:p>
            <a:r>
              <a:rPr lang="nl-NL" sz="6000"/>
              <a:t>           Doelen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7099"/>
            <a:ext cx="8596668" cy="4774264"/>
          </a:xfrm>
        </p:spPr>
        <p:txBody>
          <a:bodyPr>
            <a:normAutofit lnSpcReduction="10000"/>
          </a:bodyPr>
          <a:lstStyle/>
          <a:p>
            <a:endParaRPr lang="nl-NL"/>
          </a:p>
          <a:p>
            <a:r>
              <a:rPr lang="nl-NL"/>
              <a:t>Leerling weet wat diabetes mellitus is.</a:t>
            </a:r>
          </a:p>
          <a:p>
            <a:endParaRPr lang="nl-NL"/>
          </a:p>
          <a:p>
            <a:r>
              <a:rPr lang="nl-NL"/>
              <a:t>De leerling weet wat de ziekte reuma inhoud. </a:t>
            </a:r>
          </a:p>
          <a:p>
            <a:endParaRPr lang="nl-NL"/>
          </a:p>
          <a:p>
            <a:r>
              <a:rPr lang="nl-NL"/>
              <a:t>De leerling weet wat COPD  is en kan hier mee omgaan</a:t>
            </a:r>
          </a:p>
          <a:p>
            <a:endParaRPr lang="nl-NL"/>
          </a:p>
          <a:p>
            <a:r>
              <a:rPr lang="nl-NL"/>
              <a:t>De Leerling weet wat dementie is en weet hier mee om te gaan. </a:t>
            </a:r>
          </a:p>
          <a:p>
            <a:endParaRPr lang="nl-NL"/>
          </a:p>
          <a:p>
            <a:r>
              <a:rPr lang="nl-NL"/>
              <a:t>De leerling weet wat de ziekte van Parkinson inhoud en kan hier mee omgaan</a:t>
            </a:r>
          </a:p>
          <a:p>
            <a:endParaRPr lang="nl-NL"/>
          </a:p>
          <a:p>
            <a:r>
              <a:rPr lang="nl-NL"/>
              <a:t>De leerling weet wat CVA is en kan hier mee omgaan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77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7335" y="274321"/>
            <a:ext cx="8596668" cy="1240970"/>
          </a:xfrm>
        </p:spPr>
        <p:txBody>
          <a:bodyPr>
            <a:normAutofit/>
          </a:bodyPr>
          <a:lstStyle/>
          <a:p>
            <a:r>
              <a:rPr lang="nl-NL" u="sng"/>
              <a:t>Medicatie</a:t>
            </a:r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11" y="1776549"/>
            <a:ext cx="6779623" cy="44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82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74320"/>
            <a:ext cx="3854528" cy="731520"/>
          </a:xfrm>
        </p:spPr>
        <p:txBody>
          <a:bodyPr>
            <a:normAutofit fontScale="90000"/>
          </a:bodyPr>
          <a:lstStyle/>
          <a:p>
            <a:r>
              <a:rPr lang="nl-NL" sz="4400" u="sng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nl-NL" sz="200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Geef aan wat jouw rol is bij het ondersteunen van de zorgvrager bij ademhalingsmoeilijkheden?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Denk hierbij aan lichamelijke- en geestelijke ondersteuning.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000"/>
              <a:t>Werk dit uit en voeg dit toe aan je verslag.</a:t>
            </a:r>
          </a:p>
          <a:p>
            <a:pPr>
              <a:buFont typeface="+mj-lt"/>
              <a:buAutoNum type="arabicPeriod"/>
            </a:pPr>
            <a:endParaRPr lang="nl-NL" sz="280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7334" y="1110343"/>
            <a:ext cx="3854528" cy="4251175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1828799"/>
            <a:ext cx="3004458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49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69844"/>
            <a:ext cx="8596668" cy="609600"/>
          </a:xfrm>
        </p:spPr>
        <p:txBody>
          <a:bodyPr>
            <a:normAutofit fontScale="90000"/>
          </a:bodyPr>
          <a:lstStyle/>
          <a:p>
            <a:r>
              <a:rPr lang="nl-NL">
                <a:hlinkClick r:id="rId2"/>
              </a:rPr>
              <a:t>CVA(</a:t>
            </a:r>
            <a:r>
              <a:rPr lang="nl-NL">
                <a:solidFill>
                  <a:schemeClr val="tx1"/>
                </a:solidFill>
                <a:hlinkClick r:id="rId2"/>
              </a:rPr>
              <a:t>C</a:t>
            </a:r>
            <a:r>
              <a:rPr lang="nl-NL">
                <a:hlinkClick r:id="rId2"/>
              </a:rPr>
              <a:t>erebro Vasculair Accident)</a:t>
            </a:r>
            <a:br>
              <a:rPr lang="nl-NL">
                <a:hlinkClick r:id="rId2"/>
              </a:rPr>
            </a:br>
            <a:r>
              <a:rPr lang="nl-NL" sz="2800">
                <a:solidFill>
                  <a:schemeClr val="tx1"/>
                </a:solidFill>
                <a:hlinkClick r:id="rId2"/>
              </a:rPr>
              <a:t>dit is de medische term voor een probleem in de vaten van de hersenen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2027583"/>
            <a:ext cx="8596668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/>
              <a:t>Door aderverkalking kunnen er drie aandoeningen in de hersenen optreden:</a:t>
            </a:r>
          </a:p>
          <a:p>
            <a:pPr marL="82296" indent="0">
              <a:buNone/>
            </a:pPr>
            <a:endParaRPr lang="nl-NL" sz="2000"/>
          </a:p>
          <a:p>
            <a:pPr>
              <a:buFont typeface="+mj-lt"/>
              <a:buAutoNum type="arabicParenR"/>
            </a:pPr>
            <a:r>
              <a:rPr lang="nl-NL" sz="2000"/>
              <a:t>hersentrombose : in een bloedvat vormt zich een stolsel.</a:t>
            </a:r>
          </a:p>
          <a:p>
            <a:pPr marL="425196">
              <a:buFont typeface="+mj-lt"/>
              <a:buAutoNum type="arabicParenR"/>
            </a:pPr>
            <a:endParaRPr lang="nl-NL" sz="2000"/>
          </a:p>
          <a:p>
            <a:pPr>
              <a:buFont typeface="+mj-lt"/>
              <a:buAutoNum type="arabicParenR"/>
            </a:pPr>
            <a:r>
              <a:rPr lang="nl-NL" sz="2000"/>
              <a:t>hersenembolie: een stolsel dat in een ander deel van lichaam ontstaat, wordt via het bloed meegevoerd naar de hersenen. </a:t>
            </a:r>
          </a:p>
          <a:p>
            <a:pPr>
              <a:buFont typeface="+mj-lt"/>
              <a:buAutoNum type="arabicParenR"/>
            </a:pPr>
            <a:endParaRPr lang="nl-NL" sz="2000"/>
          </a:p>
          <a:p>
            <a:pPr>
              <a:buFont typeface="+mj-lt"/>
              <a:buAutoNum type="arabicParenR"/>
            </a:pPr>
            <a:r>
              <a:rPr lang="nl-NL" sz="2000"/>
              <a:t>hersenbloeding: hersenvaten zijn stug geworden waardoor er een hersenvat kapotgaat.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62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22069"/>
            <a:ext cx="8596668" cy="757645"/>
          </a:xfrm>
        </p:spPr>
        <p:txBody>
          <a:bodyPr>
            <a:normAutofit fontScale="90000"/>
          </a:bodyPr>
          <a:lstStyle/>
          <a:p>
            <a:r>
              <a:rPr lang="nl-NL" sz="3200" u="sng"/>
              <a:t>Linker en een rechter CVA </a:t>
            </a:r>
            <a:br>
              <a:rPr lang="nl-NL" sz="3200" u="sng"/>
            </a:br>
            <a:r>
              <a:rPr lang="nl-NL" sz="2200" u="sng"/>
              <a:t> (een CVA kan aan de linker kant of aan de rechterkant van de hersenen   </a:t>
            </a:r>
            <a:br>
              <a:rPr lang="nl-NL" sz="2200" u="sng"/>
            </a:br>
            <a:r>
              <a:rPr lang="nl-NL" sz="2200" u="sng"/>
              <a:t>  ontstaan)</a:t>
            </a:r>
            <a:br>
              <a:rPr lang="nl-NL" sz="2200"/>
            </a:br>
            <a:br>
              <a:rPr lang="nl-NL" sz="2200"/>
            </a:br>
            <a:br>
              <a:rPr lang="nl-NL" sz="2200"/>
            </a:br>
            <a:br>
              <a:rPr lang="nl-NL" sz="3200"/>
            </a:br>
            <a:endParaRPr lang="nl-NL" sz="320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643269"/>
            <a:ext cx="8596668" cy="43980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nl-NL" sz="3200"/>
          </a:p>
          <a:p>
            <a:r>
              <a:rPr lang="nl-NL" sz="3200"/>
              <a:t>De zenuwbanen van beide hersenhelften kruisen elkaar. </a:t>
            </a:r>
          </a:p>
          <a:p>
            <a:r>
              <a:rPr lang="nl-NL" sz="3200"/>
              <a:t>De zenuwen van de rechterhersenhelft zijn verbonden met de linkerhelft van het lichaam. </a:t>
            </a:r>
          </a:p>
          <a:p>
            <a:r>
              <a:rPr lang="nl-NL" sz="3200"/>
              <a:t>Dat betekent dat een CVA in de rechterkant van de hersenen gevolgen heeft voor de linkerkant van het lichaam ( en andersom)</a:t>
            </a:r>
          </a:p>
          <a:p>
            <a:endParaRPr lang="nl-NL" sz="3200"/>
          </a:p>
        </p:txBody>
      </p:sp>
    </p:spTree>
    <p:extLst>
      <p:ext uri="{BB962C8B-B14F-4D97-AF65-F5344CB8AC3E}">
        <p14:creationId xmlns:p14="http://schemas.microsoft.com/office/powerpoint/2010/main" val="2718411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9749"/>
          </a:xfrm>
        </p:spPr>
        <p:txBody>
          <a:bodyPr>
            <a:normAutofit/>
          </a:bodyPr>
          <a:lstStyle/>
          <a:p>
            <a:r>
              <a:rPr lang="nl-NL" sz="3200" u="sng"/>
              <a:t>CVA verschijnselen: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4722013"/>
          </a:xfrm>
        </p:spPr>
        <p:txBody>
          <a:bodyPr/>
          <a:lstStyle/>
          <a:p>
            <a:pPr marL="82296" indent="0">
              <a:buNone/>
            </a:pPr>
            <a:r>
              <a:rPr lang="nl-NL" sz="2800"/>
              <a:t>Bijvoorbeeld:</a:t>
            </a:r>
          </a:p>
          <a:p>
            <a:pPr>
              <a:buFontTx/>
              <a:buChar char="-"/>
            </a:pPr>
            <a:r>
              <a:rPr lang="nl-NL" sz="2800"/>
              <a:t>halfzijdig verlamming</a:t>
            </a:r>
          </a:p>
          <a:p>
            <a:pPr>
              <a:buFontTx/>
              <a:buChar char="-"/>
            </a:pPr>
            <a:r>
              <a:rPr lang="nl-NL" sz="2800"/>
              <a:t>gezichtsstoornis</a:t>
            </a:r>
          </a:p>
          <a:p>
            <a:pPr>
              <a:buFontTx/>
              <a:buChar char="-"/>
            </a:pPr>
            <a:r>
              <a:rPr lang="nl-NL" sz="2800"/>
              <a:t>spraakstoornis of afasie</a:t>
            </a:r>
          </a:p>
          <a:p>
            <a:pPr>
              <a:buFontTx/>
              <a:buChar char="-"/>
            </a:pPr>
            <a:r>
              <a:rPr lang="nl-NL" sz="2800"/>
              <a:t>geheugenstoornis</a:t>
            </a:r>
          </a:p>
          <a:p>
            <a:pPr>
              <a:buFontTx/>
              <a:buChar char="-"/>
            </a:pPr>
            <a:r>
              <a:rPr lang="nl-NL" sz="2800"/>
              <a:t>verandering in gedrag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5817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1891" y="463825"/>
            <a:ext cx="8596668" cy="579121"/>
          </a:xfrm>
        </p:spPr>
        <p:txBody>
          <a:bodyPr>
            <a:normAutofit fontScale="90000"/>
          </a:bodyPr>
          <a:lstStyle/>
          <a:p>
            <a:r>
              <a:rPr lang="nl-NL" u="sng"/>
              <a:t>Verzorging bij een CVA, de NDT-methode (</a:t>
            </a:r>
            <a:r>
              <a:rPr lang="nl-NL" sz="2700" u="sng"/>
              <a:t>Neuro Development Treatment</a:t>
            </a:r>
            <a:r>
              <a:rPr lang="nl-NL" u="sng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042946"/>
            <a:ext cx="8596668" cy="5530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/>
              <a:t> </a:t>
            </a:r>
          </a:p>
          <a:p>
            <a:pPr marL="0" indent="0">
              <a:buNone/>
            </a:pPr>
            <a:r>
              <a:rPr lang="nl-NL" sz="2400"/>
              <a:t>Bij deze methode wordt geprobeerd het verlamde lichaamsdeel zoveel mogelijk te betrekken bij handelingen.</a:t>
            </a:r>
          </a:p>
          <a:p>
            <a:r>
              <a:rPr lang="nl-NL" sz="2400" u="sng"/>
              <a:t>Aandachtspunten: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benader de zorgvrager zoveel mogelijk aan de verlamde zijde.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zorg dat de zorgvrager regelmatig op de verlamde zijde ligt.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zoveel mogelijk bewegen volgens normale manier.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hanteer de volgorde van aankleden zoals de zorgvrager gewend 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sz="2400"/>
              <a:t>benader de zorgvrager positief</a:t>
            </a:r>
          </a:p>
        </p:txBody>
      </p:sp>
    </p:spTree>
    <p:extLst>
      <p:ext uri="{BB962C8B-B14F-4D97-AF65-F5344CB8AC3E}">
        <p14:creationId xmlns:p14="http://schemas.microsoft.com/office/powerpoint/2010/main" val="736655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3108" y="27829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sz="4800"/>
              <a:t>  </a:t>
            </a:r>
            <a:r>
              <a:rPr lang="nl-NL" sz="4000" u="sng"/>
              <a:t>TIA(</a:t>
            </a:r>
            <a:r>
              <a:rPr lang="nl-NL" sz="4000" u="sng" err="1"/>
              <a:t>Transient</a:t>
            </a:r>
            <a:r>
              <a:rPr lang="nl-NL" sz="4000" u="sng"/>
              <a:t> </a:t>
            </a:r>
            <a:r>
              <a:rPr lang="nl-NL" sz="4000" u="sng" err="1"/>
              <a:t>Ischemic</a:t>
            </a:r>
            <a:r>
              <a:rPr lang="nl-NL" sz="4000" u="sng"/>
              <a:t> Attack)</a:t>
            </a:r>
            <a:br>
              <a:rPr lang="nl-NL" sz="4000" u="sng"/>
            </a:br>
            <a:r>
              <a:rPr lang="nl-NL" sz="2700" u="sng"/>
              <a:t>kortdurende verstopping van een bloedvat in de hersenen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nl-NL">
                <a:solidFill>
                  <a:prstClr val="black"/>
                </a:solidFill>
              </a:rPr>
              <a:t>Een TIA is een voorbijgaande beroerte .De verschijnselen zijn snel weg waardoor het niet zo ernstig lijkt. Maar een TIA kan een voorbode zijn van een herseninfarct met blijvende gevolgen. </a:t>
            </a:r>
          </a:p>
          <a:p>
            <a:pPr marL="368046" lvl="0" indent="-285750">
              <a:buClr>
                <a:srgbClr val="3891A7"/>
              </a:buClr>
              <a:buFont typeface="Wingdings" panose="05000000000000000000" pitchFamily="2" charset="2"/>
              <a:buChar char="Ø"/>
            </a:pPr>
            <a:endParaRPr lang="nl-NL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nl-NL">
                <a:solidFill>
                  <a:prstClr val="black"/>
                </a:solidFill>
              </a:rPr>
              <a:t>Als een bloedvat tijdelijk wordt afgesloten ontstaan er uitvalsverschijnselen. Bij een TIA duren ze soms maar enkele minuten. Meestal verdwijnen ze binnen 20 minuten. </a:t>
            </a:r>
          </a:p>
          <a:p>
            <a:pPr lvl="0">
              <a:buClr>
                <a:srgbClr val="3891A7"/>
              </a:buClr>
              <a:buFont typeface="Wingdings" panose="05000000000000000000" pitchFamily="2" charset="2"/>
              <a:buChar char="Ø"/>
            </a:pPr>
            <a:endParaRPr lang="nl-NL">
              <a:solidFill>
                <a:prstClr val="black"/>
              </a:solidFill>
            </a:endParaRPr>
          </a:p>
          <a:p>
            <a:pPr lvl="0">
              <a:buClr>
                <a:srgbClr val="3891A7"/>
              </a:buClr>
              <a:buFont typeface="Wingdings" panose="05000000000000000000" pitchFamily="2" charset="2"/>
              <a:buChar char="Ø"/>
            </a:pPr>
            <a:r>
              <a:rPr lang="nl-NL">
                <a:solidFill>
                  <a:prstClr val="black"/>
                </a:solidFill>
              </a:rPr>
              <a:t>Een enkele keer duren de verschijnselen wat langer maar ze zijn uiterlijk binnen 24 uur verdwenen. </a:t>
            </a:r>
          </a:p>
        </p:txBody>
      </p:sp>
    </p:spTree>
    <p:extLst>
      <p:ext uri="{BB962C8B-B14F-4D97-AF65-F5344CB8AC3E}">
        <p14:creationId xmlns:p14="http://schemas.microsoft.com/office/powerpoint/2010/main" val="2860842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11965"/>
          </a:xfrm>
        </p:spPr>
        <p:txBody>
          <a:bodyPr>
            <a:normAutofit fontScale="90000"/>
          </a:bodyPr>
          <a:lstStyle/>
          <a:p>
            <a:r>
              <a:rPr lang="nl-NL"/>
              <a:t> </a:t>
            </a:r>
            <a:r>
              <a:rPr lang="nl-NL" u="sng"/>
              <a:t>Afasie</a:t>
            </a:r>
            <a:br>
              <a:rPr lang="nl-NL"/>
            </a:br>
            <a:r>
              <a:rPr lang="nl-NL"/>
              <a:t>(</a:t>
            </a:r>
            <a:r>
              <a:rPr lang="nl-NL" sz="2700"/>
              <a:t>stoornissen in het taalgebruik</a:t>
            </a:r>
            <a:r>
              <a:rPr lang="nl-NL"/>
              <a:t>) </a:t>
            </a: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21565"/>
            <a:ext cx="8596668" cy="4119797"/>
          </a:xfrm>
        </p:spPr>
        <p:txBody>
          <a:bodyPr>
            <a:normAutofit/>
          </a:bodyPr>
          <a:lstStyle/>
          <a:p>
            <a:r>
              <a:rPr lang="nl-NL" sz="2400"/>
              <a:t>Afasie ontstaat doordat in het linkerdeel van de hersenen een deel niet meer goed werkt. Dat is het stuk dat onze mogelijkheid om taal te spreken en te begrijpen aanstuurt.</a:t>
            </a:r>
          </a:p>
          <a:p>
            <a:pPr marL="82296" indent="0">
              <a:buNone/>
            </a:pPr>
            <a:r>
              <a:rPr lang="nl-NL" sz="2400">
                <a:solidFill>
                  <a:schemeClr val="accent2"/>
                </a:solidFill>
              </a:rPr>
              <a:t>Volgende problemen kunnen ontstaan:</a:t>
            </a:r>
          </a:p>
          <a:p>
            <a:pPr>
              <a:buFontTx/>
              <a:buChar char="-"/>
            </a:pPr>
            <a:r>
              <a:rPr lang="nl-NL" sz="2400"/>
              <a:t>iemand kan niet meer praten of kan wel praten maar gebruikt de verkeerde woorden</a:t>
            </a:r>
          </a:p>
          <a:p>
            <a:pPr>
              <a:buFontTx/>
              <a:buChar char="-"/>
            </a:pPr>
            <a:r>
              <a:rPr lang="nl-NL" sz="2400"/>
              <a:t>taal wordt niet meer begrepen</a:t>
            </a:r>
            <a:endParaRPr lang="nl-NL" sz="1600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2352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78824"/>
            <a:ext cx="3854528" cy="574766"/>
          </a:xfrm>
        </p:spPr>
        <p:txBody>
          <a:bodyPr>
            <a:noAutofit/>
          </a:bodyPr>
          <a:lstStyle/>
          <a:p>
            <a:r>
              <a:rPr lang="nl-NL" sz="4000" u="sng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9496" indent="-457200">
              <a:buFont typeface="Wingdings" panose="05000000000000000000" pitchFamily="2" charset="2"/>
              <a:buChar char="Ø"/>
            </a:pPr>
            <a:r>
              <a:rPr lang="nl-NL" sz="2800"/>
              <a:t>Benoem aandachtspunten die van belang zijn bij de omgang met een zorgvrager met een afasie.</a:t>
            </a:r>
          </a:p>
          <a:p>
            <a:pPr marL="82296" indent="0">
              <a:buNone/>
            </a:pPr>
            <a:endParaRPr lang="nl-NL" sz="2800"/>
          </a:p>
          <a:p>
            <a:pPr marL="539496" indent="-457200">
              <a:buFont typeface="Wingdings" panose="05000000000000000000" pitchFamily="2" charset="2"/>
              <a:buChar char="Ø"/>
            </a:pPr>
            <a:r>
              <a:rPr lang="nl-NL" sz="2800"/>
              <a:t>Bespreek dit samen met je buurman/ buurvrouw. Daarna gezamenlijk bespreken (5 minuten). </a:t>
            </a:r>
          </a:p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1635" y="2414451"/>
            <a:ext cx="3854528" cy="3064633"/>
          </a:xfrm>
        </p:spPr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4" y="2414451"/>
            <a:ext cx="3854528" cy="30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58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       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half" idx="2"/>
          </p:nvPr>
        </p:nvSpPr>
        <p:spPr>
          <a:xfrm>
            <a:off x="677334" y="496389"/>
            <a:ext cx="3854528" cy="4865129"/>
          </a:xfrm>
        </p:spPr>
        <p:txBody>
          <a:bodyPr>
            <a:normAutofit/>
          </a:bodyPr>
          <a:lstStyle/>
          <a:p>
            <a:r>
              <a:rPr lang="nl-NL" sz="6000">
                <a:solidFill>
                  <a:schemeClr val="accent2"/>
                </a:solidFill>
              </a:rPr>
              <a:t>Ziekte </a:t>
            </a:r>
          </a:p>
          <a:p>
            <a:r>
              <a:rPr lang="nl-NL" sz="6000">
                <a:solidFill>
                  <a:schemeClr val="accent2"/>
                </a:solidFill>
              </a:rPr>
              <a:t>van Parkinson</a:t>
            </a:r>
          </a:p>
        </p:txBody>
      </p:sp>
      <p:pic>
        <p:nvPicPr>
          <p:cNvPr id="13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44" y="877887"/>
            <a:ext cx="4445000" cy="4800600"/>
          </a:xfrm>
        </p:spPr>
      </p:pic>
    </p:spTree>
    <p:extLst>
      <p:ext uri="{BB962C8B-B14F-4D97-AF65-F5344CB8AC3E}">
        <p14:creationId xmlns:p14="http://schemas.microsoft.com/office/powerpoint/2010/main" val="981784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r>
              <a:rPr lang="nl-NL"/>
              <a:t>                  Diabetes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377" y="4127862"/>
            <a:ext cx="3177926" cy="214131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502" y="1332411"/>
            <a:ext cx="4276997" cy="27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9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2863" y="275672"/>
            <a:ext cx="7605275" cy="611828"/>
          </a:xfrm>
        </p:spPr>
        <p:txBody>
          <a:bodyPr>
            <a:noAutofit/>
          </a:bodyPr>
          <a:lstStyle/>
          <a:p>
            <a:r>
              <a:rPr lang="nl-NL" sz="2800" u="sng"/>
              <a:t>Parkinson</a:t>
            </a:r>
            <a:r>
              <a:rPr lang="nl-NL" sz="2400" u="sng"/>
              <a:t>: hersenaandoening waarbij een kleine groep cellen in de hersenen beschadigt en afsterft 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3" y="955593"/>
            <a:ext cx="4513262" cy="4645188"/>
          </a:xfrm>
        </p:spPr>
      </p:pic>
      <p:sp>
        <p:nvSpPr>
          <p:cNvPr id="6" name="Tijdelijke aanduiding voor tekst 5"/>
          <p:cNvSpPr>
            <a:spLocks noGrp="1"/>
          </p:cNvSpPr>
          <p:nvPr>
            <p:ph type="body" sz="half" idx="2"/>
          </p:nvPr>
        </p:nvSpPr>
        <p:spPr>
          <a:xfrm>
            <a:off x="677333" y="1431235"/>
            <a:ext cx="4252475" cy="3930284"/>
          </a:xfrm>
        </p:spPr>
        <p:txBody>
          <a:bodyPr>
            <a:normAutofit/>
          </a:bodyPr>
          <a:lstStyle/>
          <a:p>
            <a:endParaRPr lang="nl-NL" sz="20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/>
              <a:t>De hersenen kunnen geen dopamine meer aanmaken.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l-NL" sz="2000"/>
              <a:t>Dopamine hebben we juist nodig om soepel te kunnen bewegen en onze lichaamsbewegingen onder controle te houden.</a:t>
            </a:r>
          </a:p>
          <a:p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996725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686"/>
          </a:xfrm>
        </p:spPr>
        <p:txBody>
          <a:bodyPr/>
          <a:lstStyle/>
          <a:p>
            <a:r>
              <a:rPr lang="nl-NL" u="sng"/>
              <a:t>Verschijnselen: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idx="1"/>
          </p:nvPr>
        </p:nvSpPr>
        <p:spPr>
          <a:xfrm>
            <a:off x="677334" y="1306287"/>
            <a:ext cx="8596668" cy="47350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>
              <a:solidFill>
                <a:schemeClr val="accent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/>
              <a:t>star gelaat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/>
              <a:t>beven van het hoofd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/>
              <a:t>zwak stemvolume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/>
              <a:t>voorover buigen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/>
              <a:t>verminderd arm zwaaien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/>
              <a:t>rigiditeit en beven in de ledematen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 sz="2400"/>
              <a:t>schuifelende gang, korte paslengte</a:t>
            </a:r>
          </a:p>
        </p:txBody>
      </p:sp>
    </p:spTree>
    <p:extLst>
      <p:ext uri="{BB962C8B-B14F-4D97-AF65-F5344CB8AC3E}">
        <p14:creationId xmlns:p14="http://schemas.microsoft.com/office/powerpoint/2010/main" val="39506927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77334" y="130630"/>
            <a:ext cx="8596668" cy="744582"/>
          </a:xfrm>
        </p:spPr>
        <p:txBody>
          <a:bodyPr/>
          <a:lstStyle/>
          <a:p>
            <a:r>
              <a:rPr lang="nl-NL" u="sng"/>
              <a:t>Behandeling Parkinson: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677334" y="783771"/>
            <a:ext cx="8596668" cy="525759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/>
          </a:p>
          <a:p>
            <a:endParaRPr lang="nl-NL"/>
          </a:p>
          <a:p>
            <a:r>
              <a:rPr lang="nl-NL" sz="2400"/>
              <a:t>Parkinson is jammer genoeg nog niet te genezen</a:t>
            </a:r>
            <a:endParaRPr lang="nl-NL" sz="2400">
              <a:solidFill>
                <a:schemeClr val="tx1"/>
              </a:solidFill>
            </a:endParaRPr>
          </a:p>
          <a:p>
            <a:endParaRPr lang="nl-NL" sz="2400"/>
          </a:p>
          <a:p>
            <a:r>
              <a:rPr lang="nl-NL" sz="2400"/>
              <a:t>Het is een progressieve ziekte. Dit betekent dat de klachten steeds erger worden</a:t>
            </a:r>
            <a:br>
              <a:rPr lang="nl-NL" sz="240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/>
          </a:p>
          <a:p>
            <a:r>
              <a:rPr lang="nl-NL" sz="2400"/>
              <a:t>De behandeling richt zich vooral op het verminderen van de symptomen en het verlichten van de klachten</a:t>
            </a:r>
            <a:br>
              <a:rPr lang="nl-NL" sz="240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/>
          </a:p>
          <a:p>
            <a:r>
              <a:rPr lang="nl-NL" sz="2400"/>
              <a:t>Belangrijk in de behandeling is een combinatie van medicijnen, voldoende   beweging en gezonde voeding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293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313509"/>
            <a:ext cx="8596668" cy="692331"/>
          </a:xfrm>
        </p:spPr>
        <p:txBody>
          <a:bodyPr>
            <a:normAutofit fontScale="90000"/>
          </a:bodyPr>
          <a:lstStyle/>
          <a:p>
            <a:r>
              <a:rPr lang="nl-NL" sz="4000" u="sng"/>
              <a:t>opdracht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005841"/>
            <a:ext cx="8596668" cy="50355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2000"/>
          </a:p>
          <a:p>
            <a:endParaRPr lang="nl-NL" sz="2000"/>
          </a:p>
          <a:p>
            <a:r>
              <a:rPr lang="nl-NL" sz="2000"/>
              <a:t>Wat is jouw rol als Helpende bij een zorgvrager met de ziekte van </a:t>
            </a:r>
            <a:r>
              <a:rPr lang="nl-NL" sz="2000" err="1"/>
              <a:t>Parkinson.Beschrijf</a:t>
            </a:r>
            <a:r>
              <a:rPr lang="nl-NL" sz="2000"/>
              <a:t> dit voor de volgende 3 gebieden:</a:t>
            </a:r>
            <a:endParaRPr lang="nl-NL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nl-NL" sz="2000"/>
              <a:t>Lichamelijk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/>
              <a:t>Geestelijk</a:t>
            </a:r>
          </a:p>
          <a:p>
            <a:pPr marL="457200" indent="-457200">
              <a:buFont typeface="+mj-lt"/>
              <a:buAutoNum type="arabicParenR"/>
            </a:pPr>
            <a:r>
              <a:rPr lang="nl-NL" sz="2000"/>
              <a:t>Sociaal</a:t>
            </a:r>
          </a:p>
          <a:p>
            <a:pPr marL="457200" indent="-457200">
              <a:buFont typeface="+mj-lt"/>
              <a:buAutoNum type="arabicParenR"/>
            </a:pPr>
            <a:endParaRPr lang="nl-NL" sz="2000"/>
          </a:p>
          <a:p>
            <a:pPr>
              <a:buFont typeface="Wingdings" panose="05000000000000000000" pitchFamily="2" charset="2"/>
              <a:buChar char="ü"/>
            </a:pPr>
            <a:endParaRPr lang="nl-NL" sz="2000"/>
          </a:p>
          <a:p>
            <a:pPr>
              <a:buFont typeface="Wingdings" panose="05000000000000000000" pitchFamily="2" charset="2"/>
              <a:buChar char="ü"/>
            </a:pPr>
            <a:r>
              <a:rPr lang="nl-NL" sz="2000"/>
              <a:t>Voeg de opdracht toe aan je verslag.</a:t>
            </a:r>
          </a:p>
        </p:txBody>
      </p:sp>
    </p:spTree>
    <p:extLst>
      <p:ext uri="{BB962C8B-B14F-4D97-AF65-F5344CB8AC3E}">
        <p14:creationId xmlns:p14="http://schemas.microsoft.com/office/powerpoint/2010/main" val="26213238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    </a:t>
            </a:r>
            <a:r>
              <a:rPr lang="nl-NL" u="sng"/>
              <a:t>Dementie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69" y="2160588"/>
            <a:ext cx="3697449" cy="3881437"/>
          </a:xfrm>
        </p:spPr>
      </p:pic>
      <p:pic>
        <p:nvPicPr>
          <p:cNvPr id="2050" name="Picture 2" descr="Afbeeldingsresultaten voor afbeelding dement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31" y="2160588"/>
            <a:ext cx="3881437" cy="3881437"/>
          </a:xfrm>
        </p:spPr>
      </p:pic>
    </p:spTree>
    <p:extLst>
      <p:ext uri="{BB962C8B-B14F-4D97-AF65-F5344CB8AC3E}">
        <p14:creationId xmlns:p14="http://schemas.microsoft.com/office/powerpoint/2010/main" val="11272719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56754"/>
            <a:ext cx="8596668" cy="822960"/>
          </a:xfrm>
        </p:spPr>
        <p:txBody>
          <a:bodyPr>
            <a:normAutofit/>
          </a:bodyPr>
          <a:lstStyle/>
          <a:p>
            <a:r>
              <a:rPr lang="nl-NL" sz="4800" u="sng"/>
              <a:t>  </a:t>
            </a:r>
            <a:r>
              <a:rPr lang="nl-NL" u="sng"/>
              <a:t>Dementie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2800"/>
              <a:t>Dementie is geen ziekte, maar een syndroom.</a:t>
            </a:r>
          </a:p>
          <a:p>
            <a:r>
              <a:rPr lang="nl-NL" sz="2800"/>
              <a:t>Het is een verzamelnaam voor ruim 50 ziektes.</a:t>
            </a:r>
          </a:p>
          <a:p>
            <a:r>
              <a:rPr lang="nl-NL" sz="2800"/>
              <a:t>Het is een verzameling van verschijnselen/symptomen. Er kunnen verschillende oorzaken zijn.</a:t>
            </a:r>
          </a:p>
          <a:p>
            <a:r>
              <a:rPr lang="nl-NL" sz="2800"/>
              <a:t>Dementie ontstaat doordat denkprocessen niet meer goed verlopen.  </a:t>
            </a:r>
          </a:p>
          <a:p>
            <a:pPr marL="82296" indent="0">
              <a:buNone/>
            </a:pPr>
            <a:endParaRPr lang="nl-NL" sz="2800"/>
          </a:p>
          <a:p>
            <a:r>
              <a:rPr lang="nl-NL" sz="2800">
                <a:hlinkClick r:id="rId2"/>
              </a:rPr>
              <a:t>Dementie herkennen</a:t>
            </a:r>
            <a:endParaRPr lang="nl-NL" sz="2800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1133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r>
              <a:rPr lang="nl-NL" u="sng"/>
              <a:t>Verschijnselen van dementie: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5"/>
            <a:ext cx="8596668" cy="4695888"/>
          </a:xfrm>
        </p:spPr>
        <p:txBody>
          <a:bodyPr>
            <a:noAutofit/>
          </a:bodyPr>
          <a:lstStyle/>
          <a:p>
            <a:r>
              <a:rPr lang="nl-NL" sz="2400"/>
              <a:t>vergeetachtigheid</a:t>
            </a:r>
          </a:p>
          <a:p>
            <a:r>
              <a:rPr lang="nl-NL" sz="2400"/>
              <a:t>moeite met oriëntatie</a:t>
            </a:r>
          </a:p>
          <a:p>
            <a:r>
              <a:rPr lang="nl-NL" sz="2400"/>
              <a:t>moeite om plannen te maken en vooruit te denken.</a:t>
            </a:r>
          </a:p>
          <a:p>
            <a:r>
              <a:rPr lang="nl-NL" sz="2400"/>
              <a:t>moeite met bepaalde handelingen</a:t>
            </a:r>
          </a:p>
          <a:p>
            <a:r>
              <a:rPr lang="nl-NL" sz="2400"/>
              <a:t>denkstoornissen (taalstoornissen)</a:t>
            </a:r>
          </a:p>
          <a:p>
            <a:r>
              <a:rPr lang="nl-NL" sz="2400"/>
              <a:t>veranderde karaktereigenschappen</a:t>
            </a:r>
          </a:p>
          <a:p>
            <a:endParaRPr lang="nl-NL" sz="2400"/>
          </a:p>
          <a:p>
            <a:pPr marL="82296" indent="0">
              <a:buNone/>
            </a:pPr>
            <a:r>
              <a:rPr lang="nl-NL" sz="2400"/>
              <a:t>Naarmate de ziekte </a:t>
            </a:r>
            <a:r>
              <a:rPr lang="nl-NL" sz="2400" err="1"/>
              <a:t>vordert,wordt</a:t>
            </a:r>
            <a:r>
              <a:rPr lang="nl-NL" sz="2400"/>
              <a:t> de patiënt steeds meer afhankelijk van anderen. 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848701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056" y="384313"/>
            <a:ext cx="8596668" cy="670560"/>
          </a:xfrm>
        </p:spPr>
        <p:txBody>
          <a:bodyPr>
            <a:normAutofit fontScale="90000"/>
          </a:bodyPr>
          <a:lstStyle/>
          <a:p>
            <a:r>
              <a:rPr lang="nl-NL"/>
              <a:t>            </a:t>
            </a:r>
            <a:r>
              <a:rPr lang="nl-NL" u="sng"/>
              <a:t>Ziekte van Alzheimer</a:t>
            </a:r>
            <a:br>
              <a:rPr lang="nl-NL" u="sng"/>
            </a:br>
            <a:r>
              <a:rPr lang="nl-NL"/>
              <a:t>            ( een </a:t>
            </a:r>
            <a:r>
              <a:rPr lang="nl-NL" sz="3100"/>
              <a:t>vorm van dementie</a:t>
            </a:r>
            <a:r>
              <a:rPr lang="nl-NL"/>
              <a:t>)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/>
              <a:t>60 procent van mensen met dementie heeft de ziekte van Alzheimer. Het is dus de meest voorkomende vorm van dementie.</a:t>
            </a:r>
          </a:p>
          <a:p>
            <a:endParaRPr lang="nl-NL" sz="3200"/>
          </a:p>
          <a:p>
            <a:r>
              <a:rPr lang="nl-NL" sz="3200"/>
              <a:t>Er is medicatie beschikbaar die het proces kan vertragen</a:t>
            </a:r>
            <a:r>
              <a:rPr lang="nl-NL"/>
              <a:t>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6001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95944"/>
            <a:ext cx="8596668" cy="522514"/>
          </a:xfrm>
        </p:spPr>
        <p:txBody>
          <a:bodyPr>
            <a:normAutofit fontScale="90000"/>
          </a:bodyPr>
          <a:lstStyle/>
          <a:p>
            <a:r>
              <a:rPr lang="nl-NL" u="sng"/>
              <a:t>Verschijnselen Alzheimer: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966651"/>
            <a:ext cx="8596668" cy="5074711"/>
          </a:xfrm>
        </p:spPr>
        <p:txBody>
          <a:bodyPr>
            <a:normAutofit/>
          </a:bodyPr>
          <a:lstStyle/>
          <a:p>
            <a:r>
              <a:rPr lang="nl-NL" sz="2000"/>
              <a:t>desoriëntatie in tijd, plaats en persoon.</a:t>
            </a:r>
          </a:p>
          <a:p>
            <a:r>
              <a:rPr lang="nl-NL" sz="2000"/>
              <a:t>confabuleren (vult gaten met verzinsel).</a:t>
            </a:r>
          </a:p>
          <a:p>
            <a:r>
              <a:rPr lang="nl-NL" sz="2000"/>
              <a:t>apraxie: stoornis in doe- geheugen.</a:t>
            </a:r>
          </a:p>
          <a:p>
            <a:r>
              <a:rPr lang="nl-NL" sz="2000"/>
              <a:t>stoornis in taalgebruik.</a:t>
            </a:r>
          </a:p>
          <a:p>
            <a:r>
              <a:rPr lang="nl-NL" sz="2000"/>
              <a:t>achteruitgang verstandelijke vermogens.</a:t>
            </a:r>
          </a:p>
          <a:p>
            <a:r>
              <a:rPr lang="nl-NL" sz="2000"/>
              <a:t>oordeel-kritiekstoornissen (opeens boos, in tranen of heel blij. </a:t>
            </a:r>
          </a:p>
          <a:p>
            <a:r>
              <a:rPr lang="nl-NL" sz="2000"/>
              <a:t>decorumverlies </a:t>
            </a:r>
          </a:p>
          <a:p>
            <a:r>
              <a:rPr lang="nl-NL" sz="2000"/>
              <a:t>buien van plotseling onrust</a:t>
            </a:r>
          </a:p>
          <a:p>
            <a:r>
              <a:rPr lang="nl-NL" sz="2000"/>
              <a:t>verminderd inzicht in besef</a:t>
            </a:r>
          </a:p>
          <a:p>
            <a:r>
              <a:rPr lang="nl-NL" sz="2000"/>
              <a:t>perseveratie: herhalen van woorden of bewegingen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25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04504"/>
            <a:ext cx="8596668" cy="666206"/>
          </a:xfrm>
        </p:spPr>
        <p:txBody>
          <a:bodyPr>
            <a:normAutofit fontScale="90000"/>
          </a:bodyPr>
          <a:lstStyle/>
          <a:p>
            <a:r>
              <a:rPr lang="nl-NL" u="sng"/>
              <a:t>Vasculaire dementie</a:t>
            </a:r>
            <a:br>
              <a:rPr lang="nl-NL" u="sng"/>
            </a:br>
            <a:r>
              <a:rPr lang="nl-NL"/>
              <a:t> </a:t>
            </a:r>
            <a:r>
              <a:rPr lang="nl-NL" sz="2400"/>
              <a:t>(</a:t>
            </a:r>
            <a:r>
              <a:rPr lang="nl-NL" sz="2200"/>
              <a:t>een vorm van dementie)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031967"/>
            <a:ext cx="8596668" cy="5009396"/>
          </a:xfrm>
        </p:spPr>
        <p:txBody>
          <a:bodyPr>
            <a:normAutofit lnSpcReduction="10000"/>
          </a:bodyPr>
          <a:lstStyle/>
          <a:p>
            <a:endParaRPr lang="nl-NL"/>
          </a:p>
          <a:p>
            <a:r>
              <a:rPr lang="nl-NL"/>
              <a:t>10-15% van de mensen met dementie hebben deze vorm door een probleem in de doorbloeding van de hersenen. Er ontstaat daardoor vaatschade.</a:t>
            </a:r>
          </a:p>
          <a:p>
            <a:endParaRPr lang="nl-NL"/>
          </a:p>
          <a:p>
            <a:r>
              <a:rPr lang="nl-NL" u="sng"/>
              <a:t>Verschijnselen: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een wisselend beeld :patiënten zijn s’ morgens veel helderder dan ‘s avonds.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een lang aanwezig ziektebesef.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het lang intact blijven van het lange termijn geheugen.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angstig en dwangmatig.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trage reacties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slikproblemen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houterige motoriek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soms halfzijdig verlamd (hemianopsie). </a:t>
            </a:r>
          </a:p>
          <a:p>
            <a:pPr>
              <a:buFontTx/>
              <a:buChar char="-"/>
            </a:pP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940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/>
              <a:t>Opdracht diabetes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67961"/>
            <a:ext cx="10501667" cy="545920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l-NL" sz="1400">
              <a:solidFill>
                <a:srgbClr val="FFC000"/>
              </a:solidFill>
              <a:latin typeface="Arial"/>
              <a:cs typeface="Arial"/>
            </a:endParaRPr>
          </a:p>
          <a:p>
            <a:r>
              <a:rPr lang="nl-NL">
                <a:latin typeface="Arial"/>
                <a:cs typeface="Arial"/>
              </a:rPr>
              <a:t>Beantwoord de volgende vragen en zet dat in een verslag:</a:t>
            </a:r>
          </a:p>
          <a:p>
            <a:endParaRPr lang="nl-NL">
              <a:latin typeface="Arial"/>
              <a:cs typeface="Arial"/>
            </a:endParaRPr>
          </a:p>
          <a:p>
            <a:r>
              <a:rPr lang="nl-NL">
                <a:latin typeface="Arial"/>
                <a:cs typeface="Arial"/>
              </a:rPr>
              <a:t>Wat is diabetes?</a:t>
            </a:r>
          </a:p>
          <a:p>
            <a:r>
              <a:rPr lang="nl-NL">
                <a:latin typeface="Arial"/>
                <a:cs typeface="Arial"/>
              </a:rPr>
              <a:t>Hoe vaak komt het voor?</a:t>
            </a:r>
          </a:p>
          <a:p>
            <a:r>
              <a:rPr lang="nl-NL">
                <a:latin typeface="Arial"/>
                <a:cs typeface="Arial"/>
              </a:rPr>
              <a:t>Wat gebeurt er in je lichaam?</a:t>
            </a:r>
          </a:p>
          <a:p>
            <a:r>
              <a:rPr lang="nl-NL">
                <a:latin typeface="Arial"/>
                <a:cs typeface="Arial"/>
              </a:rPr>
              <a:t>Wat zijn de oorzaken van Diabetes?</a:t>
            </a:r>
          </a:p>
          <a:p>
            <a:r>
              <a:rPr lang="nl-NL">
                <a:latin typeface="Arial"/>
                <a:cs typeface="Arial"/>
              </a:rPr>
              <a:t>Symptomen: wat kan je merken aan iemand met Diabetes?</a:t>
            </a:r>
          </a:p>
          <a:p>
            <a:r>
              <a:rPr lang="nl-NL">
                <a:latin typeface="Arial"/>
                <a:cs typeface="Arial"/>
              </a:rPr>
              <a:t>Hoe wordt de diagnose gesteld?</a:t>
            </a:r>
          </a:p>
          <a:p>
            <a:r>
              <a:rPr lang="nl-NL">
                <a:latin typeface="Arial"/>
                <a:cs typeface="Arial"/>
              </a:rPr>
              <a:t>Hoe wordt Diabetes behandeld?</a:t>
            </a:r>
          </a:p>
          <a:p>
            <a:r>
              <a:rPr lang="nl-NL">
                <a:latin typeface="Arial"/>
                <a:cs typeface="Arial"/>
              </a:rPr>
              <a:t>Wat zijn mogelijke complicaties van Diabetes.</a:t>
            </a:r>
          </a:p>
          <a:p>
            <a:r>
              <a:rPr lang="nl-NL">
                <a:latin typeface="Arial"/>
                <a:cs typeface="Arial"/>
              </a:rPr>
              <a:t>Waar let je op bij ( tijdens) de verzorging?</a:t>
            </a:r>
          </a:p>
          <a:p>
            <a:endParaRPr lang="nl-NL" sz="1100">
              <a:latin typeface="Arial"/>
              <a:cs typeface="Arial"/>
            </a:endParaRPr>
          </a:p>
          <a:p>
            <a:r>
              <a:rPr lang="nl-NL" sz="1100">
                <a:latin typeface="Arial"/>
                <a:cs typeface="Arial"/>
              </a:rPr>
              <a:t>.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953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27314"/>
          </a:xfrm>
        </p:spPr>
        <p:txBody>
          <a:bodyPr>
            <a:normAutofit/>
          </a:bodyPr>
          <a:lstStyle/>
          <a:p>
            <a:r>
              <a:rPr lang="nl-NL" sz="3200" u="sng"/>
              <a:t>Mogelijke oorzaken vasculaire dementie: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40971"/>
            <a:ext cx="8596668" cy="4800391"/>
          </a:xfrm>
        </p:spPr>
        <p:txBody>
          <a:bodyPr>
            <a:noAutofit/>
          </a:bodyPr>
          <a:lstStyle/>
          <a:p>
            <a:endParaRPr lang="nl-NL" sz="2400"/>
          </a:p>
          <a:p>
            <a:r>
              <a:rPr lang="nl-NL" sz="2400"/>
              <a:t>hoge bloeddruk</a:t>
            </a:r>
          </a:p>
          <a:p>
            <a:r>
              <a:rPr lang="nl-NL" sz="2400"/>
              <a:t>diabetes mellitus</a:t>
            </a:r>
          </a:p>
          <a:p>
            <a:r>
              <a:rPr lang="nl-NL" sz="2400"/>
              <a:t>hoog cholesterol</a:t>
            </a:r>
          </a:p>
          <a:p>
            <a:r>
              <a:rPr lang="nl-NL" sz="2400"/>
              <a:t>geschiedenis van </a:t>
            </a:r>
            <a:r>
              <a:rPr lang="nl-NL" sz="2400" err="1"/>
              <a:t>TIA’s</a:t>
            </a:r>
            <a:endParaRPr lang="nl-NL" sz="2400"/>
          </a:p>
          <a:p>
            <a:r>
              <a:rPr lang="nl-NL" sz="2400"/>
              <a:t>aandoening slagaders</a:t>
            </a:r>
          </a:p>
          <a:p>
            <a:r>
              <a:rPr lang="nl-NL" sz="2400"/>
              <a:t>hartritme stoornissen</a:t>
            </a:r>
          </a:p>
          <a:p>
            <a:endParaRPr lang="nl-NL" sz="2400"/>
          </a:p>
          <a:p>
            <a:pPr marL="82296" indent="0">
              <a:buNone/>
            </a:pPr>
            <a:r>
              <a:rPr lang="nl-NL" sz="2400"/>
              <a:t>Behandeling: deze richt zich op het voorkomen van nieuwe herseninfarcten. </a:t>
            </a:r>
          </a:p>
        </p:txBody>
      </p:sp>
    </p:spTree>
    <p:extLst>
      <p:ext uri="{BB962C8B-B14F-4D97-AF65-F5344CB8AC3E}">
        <p14:creationId xmlns:p14="http://schemas.microsoft.com/office/powerpoint/2010/main" val="1154336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731520"/>
          </a:xfrm>
        </p:spPr>
        <p:txBody>
          <a:bodyPr>
            <a:normAutofit/>
          </a:bodyPr>
          <a:lstStyle/>
          <a:p>
            <a:r>
              <a:rPr lang="nl-NL" u="sng"/>
              <a:t>Realiteit </a:t>
            </a:r>
            <a:r>
              <a:rPr lang="nl-NL" u="sng" err="1"/>
              <a:t>OriëntatieTraining</a:t>
            </a:r>
            <a:r>
              <a:rPr lang="nl-NL" u="sng"/>
              <a:t> (ROT</a:t>
            </a:r>
            <a:r>
              <a:rPr lang="nl-NL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731521"/>
            <a:ext cx="8596668" cy="5309841"/>
          </a:xfrm>
        </p:spPr>
        <p:txBody>
          <a:bodyPr>
            <a:normAutofit/>
          </a:bodyPr>
          <a:lstStyle/>
          <a:p>
            <a:r>
              <a:rPr lang="nl-NL"/>
              <a:t>Richt zich op de desoriëntatie (tijd, plaats en persoon) bij een dementerende.</a:t>
            </a:r>
            <a:br>
              <a:rPr lang="nl-NL"/>
            </a:br>
            <a:endParaRPr lang="nl-NL"/>
          </a:p>
          <a:p>
            <a:r>
              <a:rPr lang="nl-NL" u="sng"/>
              <a:t>Hoofddoel</a:t>
            </a:r>
            <a:r>
              <a:rPr lang="nl-NL"/>
              <a:t>:  het stimuleren en activeren van verwarde mensen om het verloren contact met werkelijkheid terug te dringen. </a:t>
            </a:r>
          </a:p>
          <a:p>
            <a:r>
              <a:rPr lang="nl-NL" u="sng"/>
              <a:t>Andere doelen</a:t>
            </a:r>
            <a:r>
              <a:rPr lang="nl-NL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Zelfstandigheid en welbevinden bevorderen.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Angst verminderen.</a:t>
            </a:r>
            <a:br>
              <a:rPr lang="nl-NL"/>
            </a:br>
            <a:endParaRPr lang="nl-NL"/>
          </a:p>
          <a:p>
            <a:r>
              <a:rPr lang="nl-NL"/>
              <a:t>ROT is een goede benaderingsmethode bij licht dementeerden.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Wanneer er positieve ervaringen zijn dan kan het verder toegepast worden.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Groeps- ROT: agenda., weer, krant, dagindeling.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ROT over 24 uur..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Geduld 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4122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623"/>
          </a:xfrm>
        </p:spPr>
        <p:txBody>
          <a:bodyPr/>
          <a:lstStyle/>
          <a:p>
            <a:r>
              <a:rPr lang="nl-NL" err="1"/>
              <a:t>Validation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93223"/>
            <a:ext cx="8596668" cy="4748139"/>
          </a:xfrm>
        </p:spPr>
        <p:txBody>
          <a:bodyPr>
            <a:normAutofit/>
          </a:bodyPr>
          <a:lstStyle/>
          <a:p>
            <a:r>
              <a:rPr lang="nl-NL" sz="2200"/>
              <a:t>Het herkennen en bevestigen van de vragen en gevoelens van de psychogeriatrische ouderen. </a:t>
            </a:r>
          </a:p>
          <a:p>
            <a:r>
              <a:rPr lang="nl-NL" sz="2200"/>
              <a:t>De oudere leeft in een eigen werkelijkheid en het heeft geen zin om hem of haar in onze werkelijkheid te willen  brengen.</a:t>
            </a:r>
          </a:p>
          <a:p>
            <a:endParaRPr lang="nl-NL" sz="2200"/>
          </a:p>
          <a:p>
            <a:r>
              <a:rPr lang="nl-NL" sz="2200" u="sng"/>
              <a:t>Wat is van belang daarbij: </a:t>
            </a:r>
            <a:endParaRPr lang="nl-NL" sz="2200"/>
          </a:p>
          <a:p>
            <a:r>
              <a:rPr lang="nl-NL" sz="2200"/>
              <a:t>enthousiasme van hulpverleners voor de </a:t>
            </a:r>
            <a:r>
              <a:rPr lang="nl-NL" sz="2200" err="1"/>
              <a:t>Validation</a:t>
            </a:r>
            <a:r>
              <a:rPr lang="nl-NL" sz="2200"/>
              <a:t>. </a:t>
            </a:r>
          </a:p>
          <a:p>
            <a:r>
              <a:rPr lang="nl-NL" sz="2200"/>
              <a:t>uitgaan van de belevingswereld van de dementerende. </a:t>
            </a:r>
          </a:p>
          <a:p>
            <a:r>
              <a:rPr lang="nl-NL" sz="2200"/>
              <a:t>empathie en vaardigheden</a:t>
            </a:r>
          </a:p>
          <a:p>
            <a:r>
              <a:rPr lang="nl-NL" sz="2200"/>
              <a:t>lichamelijk contact en oogcontact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251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"/>
          </a:xfrm>
        </p:spPr>
        <p:txBody>
          <a:bodyPr>
            <a:normAutofit/>
          </a:bodyPr>
          <a:lstStyle/>
          <a:p>
            <a:r>
              <a:rPr lang="nl-NL" sz="3200" u="sng"/>
              <a:t>Fasen dementie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188721"/>
            <a:ext cx="8596668" cy="48526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l-NL" sz="2400"/>
              <a:t>Eerste stadium: lichte verwardheid.</a:t>
            </a:r>
            <a:br>
              <a:rPr lang="nl-NL" sz="240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/>
          </a:p>
          <a:p>
            <a:r>
              <a:rPr lang="nl-NL" sz="2400"/>
              <a:t>Tweede stadium: verwardheid in tijd, het heden en de toekomst lopen door elkaar.</a:t>
            </a:r>
            <a:br>
              <a:rPr lang="nl-NL" sz="240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/>
          </a:p>
          <a:p>
            <a:r>
              <a:rPr lang="nl-NL" sz="2400"/>
              <a:t>Derde stadium: voortdurende beweging (herhalingen). Het verbale vermogen is verminderd. De dementerende is steeds meer afhankelijk van prikkels.  </a:t>
            </a:r>
            <a:br>
              <a:rPr lang="nl-NL" sz="2400">
                <a:solidFill>
                  <a:srgbClr val="404040"/>
                </a:solidFill>
                <a:ea typeface="+mn-lt"/>
                <a:cs typeface="+mn-lt"/>
              </a:rPr>
            </a:br>
            <a:endParaRPr lang="nl-NL" sz="2400"/>
          </a:p>
          <a:p>
            <a:r>
              <a:rPr lang="nl-NL" sz="2400"/>
              <a:t>Vierde stadium: vegeteren, de omgeving dringt niet meer door. Er is reactie op aanraking en gevoeligheid voor warmte</a:t>
            </a:r>
          </a:p>
        </p:txBody>
      </p:sp>
    </p:spTree>
    <p:extLst>
      <p:ext uri="{BB962C8B-B14F-4D97-AF65-F5344CB8AC3E}">
        <p14:creationId xmlns:p14="http://schemas.microsoft.com/office/powerpoint/2010/main" val="28645155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811"/>
          </a:xfrm>
        </p:spPr>
        <p:txBody>
          <a:bodyPr/>
          <a:lstStyle/>
          <a:p>
            <a:r>
              <a:rPr lang="nl-NL" u="sng" err="1"/>
              <a:t>Snoezelen</a:t>
            </a:r>
            <a:r>
              <a:rPr lang="nl-NL" u="sng"/>
              <a:t>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32411"/>
            <a:ext cx="8596668" cy="4708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/>
              <a:t>Is gericht op :</a:t>
            </a:r>
          </a:p>
          <a:p>
            <a:r>
              <a:rPr lang="nl-NL" sz="2000"/>
              <a:t>het leggen van contact met ernstig demente oude mensen</a:t>
            </a:r>
          </a:p>
          <a:p>
            <a:r>
              <a:rPr lang="nl-NL" sz="2000"/>
              <a:t>het creëren van een veilig leefklimaat, en het teweegbrengen van gevoelens van eigenwaarde, ontspanning en rust bij patiënten</a:t>
            </a:r>
          </a:p>
          <a:p>
            <a:endParaRPr lang="nl-NL" sz="2000"/>
          </a:p>
          <a:p>
            <a:pPr marL="0" indent="0">
              <a:buNone/>
            </a:pPr>
            <a:r>
              <a:rPr lang="nl-NL" sz="2000"/>
              <a:t>Een </a:t>
            </a:r>
            <a:r>
              <a:rPr lang="nl-NL" sz="2000" err="1"/>
              <a:t>snoezel</a:t>
            </a:r>
            <a:r>
              <a:rPr lang="nl-NL" sz="2000"/>
              <a:t> ruimte kenmerkt zich door een rustige, gedempte     atmosfeer, die wordt bereikt met lichteffecten, kleuren en zachte muziek. In deze ruimte zijn materialen aanwezig die zintuigprikkeling stimuleren</a:t>
            </a:r>
          </a:p>
          <a:p>
            <a:pPr marL="0" indent="0">
              <a:buNone/>
            </a:pPr>
            <a:endParaRPr lang="nl-NL" sz="2000"/>
          </a:p>
          <a:p>
            <a:pPr marL="0" indent="0">
              <a:buNone/>
            </a:pPr>
            <a:r>
              <a:rPr lang="nl-NL" sz="2000"/>
              <a:t>Individueel: als onderdeel van een  andere activiteit (wassen). Zeep laten ruiken. </a:t>
            </a:r>
          </a:p>
          <a:p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527018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"/>
          </a:xfrm>
        </p:spPr>
        <p:txBody>
          <a:bodyPr>
            <a:normAutofit fontScale="90000"/>
          </a:bodyPr>
          <a:lstStyle/>
          <a:p>
            <a:r>
              <a:rPr lang="nl-NL" u="sng"/>
              <a:t>Rollenspel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188721"/>
            <a:ext cx="8596668" cy="4852642"/>
          </a:xfrm>
        </p:spPr>
        <p:txBody>
          <a:bodyPr>
            <a:normAutofit/>
          </a:bodyPr>
          <a:lstStyle/>
          <a:p>
            <a:r>
              <a:rPr lang="nl-NL" sz="2400"/>
              <a:t>Situatie: Jos werkt als helpende bij de thuiszorg. </a:t>
            </a:r>
            <a:br>
              <a:rPr lang="nl-NL" sz="2400"/>
            </a:br>
            <a:r>
              <a:rPr lang="nl-NL" sz="2400"/>
              <a:t>‘s Morgens komt hij bij meneer </a:t>
            </a:r>
            <a:r>
              <a:rPr lang="nl-NL" sz="2400" err="1"/>
              <a:t>Jaarsma</a:t>
            </a:r>
            <a:r>
              <a:rPr lang="nl-NL" sz="2400"/>
              <a:t> om hem te helpen bij het wassen en aankleden. Meneer </a:t>
            </a:r>
            <a:r>
              <a:rPr lang="nl-NL" sz="2400" err="1"/>
              <a:t>Jaarsma</a:t>
            </a:r>
            <a:r>
              <a:rPr lang="nl-NL" sz="2400"/>
              <a:t> is vergeten wie Jos is en wat hij komt doen. Hij kijkt Jos angstig aan en begint door zijn huis te lopen. Hij weigert zich door Jos te laten helpen. </a:t>
            </a:r>
          </a:p>
          <a:p>
            <a:endParaRPr lang="nl-NL" sz="2400"/>
          </a:p>
          <a:p>
            <a:r>
              <a:rPr lang="nl-NL" sz="2400"/>
              <a:t>Hoe ga je om met deze situatie? Graag via een rollenspel dit duidelijk maken. 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37908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5B2CC-CA31-190D-5E52-9DD01C366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 BPV: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24C3BF-733E-044A-5433-2B2F85FF6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1400">
              <a:latin typeface="Calibri"/>
              <a:ea typeface="Calibri"/>
              <a:cs typeface="Arial"/>
            </a:endParaRPr>
          </a:p>
          <a:p>
            <a:r>
              <a:rPr lang="nl-NL">
                <a:latin typeface="Calibri"/>
                <a:ea typeface="Calibri"/>
                <a:cs typeface="Arial"/>
              </a:rPr>
              <a:t>Onderzoek bij twee cliënten met diabetes op je BPV welke verzorging zij vragen en wat staat er vermeld in het zorgplan? Bespreek dit met je werkbegeleider.</a:t>
            </a:r>
            <a:endParaRPr lang="en-US">
              <a:latin typeface="Calibri"/>
              <a:ea typeface="Calibri"/>
              <a:cs typeface="Arial"/>
            </a:endParaRPr>
          </a:p>
          <a:p>
            <a:r>
              <a:rPr lang="nl-NL">
                <a:latin typeface="Calibri"/>
                <a:ea typeface="Calibri"/>
                <a:cs typeface="Arial"/>
              </a:rPr>
              <a:t>Je bespreekt met de collega wat de complicaties kunnen zijn en waar je op observeert tijdens de zorgmoment </a:t>
            </a:r>
            <a:endParaRPr lang="nl-NL"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42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/>
              <a:t>Diabetes mellitus(suikerziekte</a:t>
            </a:r>
            <a:r>
              <a:rPr lang="nl-NL"/>
              <a:t>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/>
              <a:t>Uit onderzoek is gebleken dat in Nederland al 1 miljoen mensen last hebben van diabetes.</a:t>
            </a:r>
          </a:p>
          <a:p>
            <a:endParaRPr lang="nl-NL"/>
          </a:p>
          <a:p>
            <a:r>
              <a:rPr lang="nl-NL"/>
              <a:t>Suiker in het bloed (glucose).</a:t>
            </a:r>
            <a:br>
              <a:rPr lang="nl-NL"/>
            </a:br>
            <a:endParaRPr lang="nl-NL"/>
          </a:p>
          <a:p>
            <a:r>
              <a:rPr lang="nl-NL"/>
              <a:t>Hoeveelheid suiker in bloed: bloedsuikergehalte.</a:t>
            </a:r>
          </a:p>
          <a:p>
            <a:endParaRPr lang="nl-NL"/>
          </a:p>
          <a:p>
            <a:pPr marL="82296" indent="0">
              <a:buNone/>
            </a:pPr>
            <a:r>
              <a:rPr lang="nl-NL" u="sng"/>
              <a:t>Normale omstandigheden: </a:t>
            </a:r>
          </a:p>
          <a:p>
            <a:pPr marL="82296" indent="0">
              <a:buNone/>
            </a:pPr>
            <a:r>
              <a:rPr lang="nl-NL"/>
              <a:t>Wanneer het bloedsuikergehalte stijgt, dan reageert de alvleesklier meteen door insuline af te geven aan het bloed. Hierdoor daalt het bloedsuikergehalte. </a:t>
            </a:r>
          </a:p>
          <a:p>
            <a:pPr marL="82296" indent="0">
              <a:buNone/>
            </a:pPr>
            <a:br>
              <a:rPr lang="nl-NL"/>
            </a:br>
            <a:r>
              <a:rPr lang="nl-NL"/>
              <a:t>Bij gezonde mensen ligt het bloedsuikergehalte tussen 4 tot 6 (nuchter). </a:t>
            </a:r>
          </a:p>
        </p:txBody>
      </p:sp>
    </p:spTree>
    <p:extLst>
      <p:ext uri="{BB962C8B-B14F-4D97-AF65-F5344CB8AC3E}">
        <p14:creationId xmlns:p14="http://schemas.microsoft.com/office/powerpoint/2010/main" val="101287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05246"/>
          </a:xfrm>
        </p:spPr>
        <p:txBody>
          <a:bodyPr>
            <a:normAutofit fontScale="90000"/>
          </a:bodyPr>
          <a:lstStyle/>
          <a:p>
            <a:r>
              <a:rPr lang="nl-NL" u="sng"/>
              <a:t>Diabetes mellitus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14847"/>
            <a:ext cx="8596668" cy="48265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l-NL" sz="2100"/>
              <a:t>De alvleesklier maakt te weinig of geen insuline aan</a:t>
            </a:r>
            <a:br>
              <a:rPr lang="nl-NL" sz="2100"/>
            </a:br>
            <a:endParaRPr lang="nl-NL" sz="2100"/>
          </a:p>
          <a:p>
            <a:pPr marL="0" indent="0">
              <a:buNone/>
            </a:pPr>
            <a:r>
              <a:rPr lang="nl-NL" sz="2100"/>
              <a:t>Er zijn 2 soorten diabetes mellitus:</a:t>
            </a:r>
          </a:p>
          <a:p>
            <a:pPr marL="82296" indent="0">
              <a:buNone/>
            </a:pPr>
            <a:r>
              <a:rPr lang="nl-NL" b="1" u="sng"/>
              <a:t>1) insuline afhankelijke diabetes: </a:t>
            </a:r>
          </a:p>
          <a:p>
            <a:pPr marL="81915" indent="0">
              <a:buNone/>
            </a:pPr>
            <a:r>
              <a:rPr lang="nl-NL"/>
              <a:t> - ontstaat op jonge leeftijd. </a:t>
            </a:r>
            <a:br>
              <a:rPr lang="nl-NL"/>
            </a:br>
            <a:r>
              <a:rPr lang="nl-NL"/>
              <a:t>  -patiënten</a:t>
            </a:r>
            <a:r>
              <a:rPr lang="nl-NL" b="1"/>
              <a:t> </a:t>
            </a:r>
            <a:r>
              <a:rPr lang="nl-NL"/>
              <a:t>moeten</a:t>
            </a:r>
            <a:r>
              <a:rPr lang="nl-NL" b="1"/>
              <a:t> </a:t>
            </a:r>
            <a:r>
              <a:rPr lang="nl-NL"/>
              <a:t>insuline spuiten      </a:t>
            </a:r>
          </a:p>
          <a:p>
            <a:pPr marL="81915" indent="0">
              <a:buNone/>
            </a:pPr>
            <a:r>
              <a:rPr lang="nl-NL"/>
              <a:t> </a:t>
            </a:r>
            <a:br>
              <a:rPr lang="nl-NL"/>
            </a:br>
            <a:br>
              <a:rPr lang="nl-NL"/>
            </a:br>
            <a:r>
              <a:rPr lang="nl-NL" b="1" u="sng"/>
              <a:t>2) insuline onafhankelijke diabetes</a:t>
            </a:r>
            <a:r>
              <a:rPr lang="nl-NL" b="1"/>
              <a:t>: </a:t>
            </a:r>
          </a:p>
          <a:p>
            <a:pPr marL="82296" indent="0">
              <a:buNone/>
            </a:pPr>
            <a:r>
              <a:rPr lang="nl-NL"/>
              <a:t>-ontstaat op latere leeftijd ,meestal na je veertigste…. </a:t>
            </a:r>
          </a:p>
          <a:p>
            <a:pPr marL="82296" indent="0">
              <a:buNone/>
            </a:pPr>
            <a:r>
              <a:rPr lang="nl-NL"/>
              <a:t>-de alvleesklier maakt wel insuline aan maar niet voldoende </a:t>
            </a:r>
          </a:p>
          <a:p>
            <a:pPr marL="82296" indent="0">
              <a:buNone/>
            </a:pPr>
            <a:r>
              <a:rPr lang="nl-NL"/>
              <a:t>-patiënten hebben medicijnen nodig om</a:t>
            </a:r>
          </a:p>
          <a:p>
            <a:pPr marL="82296" indent="0">
              <a:buNone/>
            </a:pPr>
            <a:r>
              <a:rPr lang="nl-NL"/>
              <a:t> de alvleesklier te stimuleren om insuline aan te maken. </a:t>
            </a:r>
          </a:p>
          <a:p>
            <a:pPr marL="82296" indent="0">
              <a:buNone/>
            </a:pPr>
            <a:endParaRPr lang="nl-NL"/>
          </a:p>
          <a:p>
            <a:pPr marL="82296" indent="0">
              <a:buNone/>
            </a:pPr>
            <a:r>
              <a:rPr lang="nl-NL">
                <a:hlinkClick r:id="rId2"/>
              </a:rPr>
              <a:t>Film </a:t>
            </a:r>
            <a:endParaRPr lang="nl-NL"/>
          </a:p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228" y="397564"/>
            <a:ext cx="27783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811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208817"/>
            <a:ext cx="8596668" cy="679268"/>
          </a:xfrm>
        </p:spPr>
        <p:txBody>
          <a:bodyPr>
            <a:noAutofit/>
          </a:bodyPr>
          <a:lstStyle/>
          <a:p>
            <a:r>
              <a:rPr lang="nl-NL" sz="4400" u="sng"/>
              <a:t>Oorzaken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27909"/>
            <a:ext cx="8596668" cy="4813453"/>
          </a:xfrm>
        </p:spPr>
        <p:txBody>
          <a:bodyPr/>
          <a:lstStyle/>
          <a:p>
            <a:r>
              <a:rPr lang="nl-NL"/>
              <a:t>De precieze oorzaak is onduidelijk. Mogelijke oorzaken: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op jonge leeftijd maakt het lichaam waarschijnlijk antistoffen tegen de alvleesklier.</a:t>
            </a:r>
          </a:p>
          <a:p>
            <a:r>
              <a:rPr lang="nl-NL"/>
              <a:t>erfelijkheid    </a:t>
            </a:r>
          </a:p>
          <a:p>
            <a:r>
              <a:rPr lang="nl-NL"/>
              <a:t>ouderdom.</a:t>
            </a:r>
          </a:p>
          <a:p>
            <a:r>
              <a:rPr lang="nl-NL"/>
              <a:t>roken</a:t>
            </a:r>
          </a:p>
          <a:p>
            <a:r>
              <a:rPr lang="nl-NL"/>
              <a:t>overgewicht</a:t>
            </a:r>
          </a:p>
          <a:p>
            <a:r>
              <a:rPr lang="nl-NL"/>
              <a:t>zwangerschap</a:t>
            </a:r>
          </a:p>
          <a:p>
            <a:endParaRPr lang="nl-N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5" y="3056426"/>
            <a:ext cx="2808312" cy="298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236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c5ec088f-14fe-4aaf-aea7-9313a4d643aa" xsi:nil="true"/>
    <SharedWithUsers xmlns="c5ec088f-14fe-4aaf-aea7-9313a4d643aa">
      <UserInfo>
        <DisplayName/>
        <AccountId xsi:nil="true"/>
        <AccountType/>
      </UserInfo>
    </SharedWithUsers>
    <LastSharedByTime xmlns="c5ec088f-14fe-4aaf-aea7-9313a4d643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787D772952241B80A0987E0DB8C97" ma:contentTypeVersion="6" ma:contentTypeDescription="Een nieuw document maken." ma:contentTypeScope="" ma:versionID="caf2b65c0eb9eb02d3208b495a991543">
  <xsd:schema xmlns:xsd="http://www.w3.org/2001/XMLSchema" xmlns:xs="http://www.w3.org/2001/XMLSchema" xmlns:p="http://schemas.microsoft.com/office/2006/metadata/properties" xmlns:ns2="c5ec088f-14fe-4aaf-aea7-9313a4d643aa" xmlns:ns3="cb8fc49e-25b0-4af0-a73b-89bb7ffb62a0" targetNamespace="http://schemas.microsoft.com/office/2006/metadata/properties" ma:root="true" ma:fieldsID="d8ae6d46a3774f4974ba2428b0ddf679" ns2:_="" ns3:_="">
    <xsd:import namespace="c5ec088f-14fe-4aaf-aea7-9313a4d643aa"/>
    <xsd:import namespace="cb8fc49e-25b0-4af0-a73b-89bb7ffb62a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Time" minOccurs="0"/>
                <xsd:element ref="ns2:LastSharedByUser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c088f-14fe-4aaf-aea7-9313a4d643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atst gedeeld, per tijdstip" ma:description="" ma:internalName="LastSharedByTime" ma:readOnly="true">
      <xsd:simpleType>
        <xsd:restriction base="dms:DateTime"/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fc49e-25b0-4af0-a73b-89bb7ffb6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F9A9E5-0EAD-45B2-9DE9-BF341B7CD192}">
  <ds:schemaRefs>
    <ds:schemaRef ds:uri="c5ec088f-14fe-4aaf-aea7-9313a4d643aa"/>
    <ds:schemaRef ds:uri="cb8fc49e-25b0-4af0-a73b-89bb7ffb62a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9DDFA3-3C8E-45B8-A6BF-7B572D7F04CE}">
  <ds:schemaRefs>
    <ds:schemaRef ds:uri="c5ec088f-14fe-4aaf-aea7-9313a4d643aa"/>
    <ds:schemaRef ds:uri="cb8fc49e-25b0-4af0-a73b-89bb7ffb62a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4EC204-91D7-441D-8D52-BE25031CC1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55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Facet</vt:lpstr>
      <vt:lpstr>Gezondheidsproblemen bij het ouder worden</vt:lpstr>
      <vt:lpstr>Diabetes              Reuma                         COPD                                  Dementie                                                Parkinson                                                               CVA                                                          </vt:lpstr>
      <vt:lpstr>           Doelen</vt:lpstr>
      <vt:lpstr>                  Diabetes</vt:lpstr>
      <vt:lpstr>Opdracht diabetes</vt:lpstr>
      <vt:lpstr>Opdracht BPV:</vt:lpstr>
      <vt:lpstr>Diabetes mellitus(suikerziekte)</vt:lpstr>
      <vt:lpstr>Diabetes mellitus</vt:lpstr>
      <vt:lpstr>Oorzaken</vt:lpstr>
      <vt:lpstr>Verschijnselen:  </vt:lpstr>
      <vt:lpstr>Voedingsadviezen</vt:lpstr>
      <vt:lpstr>Moderne schijf van vijf!!!</vt:lpstr>
      <vt:lpstr>        Complicaties</vt:lpstr>
      <vt:lpstr>Acute complicaties</vt:lpstr>
      <vt:lpstr>Hypoglykemie ( te laag bloedsuikergehalte)</vt:lpstr>
      <vt:lpstr>Hyperglykemie (te hoog bloedsuikergehalte)  </vt:lpstr>
      <vt:lpstr>Late complicaties</vt:lpstr>
      <vt:lpstr>Lichaamsverzorging</vt:lpstr>
      <vt:lpstr>Complicatie op langere termijn</vt:lpstr>
      <vt:lpstr>PowerPoint Presentation</vt:lpstr>
      <vt:lpstr>  Reuma</vt:lpstr>
      <vt:lpstr>Wat is reuma?</vt:lpstr>
      <vt:lpstr>Reuma , wat je moet weten</vt:lpstr>
      <vt:lpstr>Behandelmogelijkheden van reuma:</vt:lpstr>
      <vt:lpstr>    Opdracht</vt:lpstr>
      <vt:lpstr>Opdracht BPV</vt:lpstr>
      <vt:lpstr>        COPD</vt:lpstr>
      <vt:lpstr>COPD</vt:lpstr>
      <vt:lpstr>COPD</vt:lpstr>
      <vt:lpstr>Medicatie</vt:lpstr>
      <vt:lpstr>opdracht</vt:lpstr>
      <vt:lpstr>CVA(Cerebro Vasculair Accident) dit is de medische term voor een probleem in de vaten van de hersenen</vt:lpstr>
      <vt:lpstr>Linker en een rechter CVA   (een CVA kan aan de linker kant of aan de rechterkant van de hersenen      ontstaan)    </vt:lpstr>
      <vt:lpstr>CVA verschijnselen:</vt:lpstr>
      <vt:lpstr>Verzorging bij een CVA, de NDT-methode (Neuro Development Treatment)</vt:lpstr>
      <vt:lpstr>  TIA(Transient Ischemic Attack) kortdurende verstopping van een bloedvat in de hersenen</vt:lpstr>
      <vt:lpstr> Afasie (stoornissen in het taalgebruik)   </vt:lpstr>
      <vt:lpstr>Opdracht</vt:lpstr>
      <vt:lpstr>           </vt:lpstr>
      <vt:lpstr>Parkinson: hersenaandoening waarbij een kleine groep cellen in de hersenen beschadigt en afsterft </vt:lpstr>
      <vt:lpstr>Verschijnselen:</vt:lpstr>
      <vt:lpstr>Behandeling Parkinson:</vt:lpstr>
      <vt:lpstr>opdracht</vt:lpstr>
      <vt:lpstr>    Dementie</vt:lpstr>
      <vt:lpstr>  Dementie</vt:lpstr>
      <vt:lpstr>Verschijnselen van dementie:</vt:lpstr>
      <vt:lpstr>            Ziekte van Alzheimer             ( een vorm van dementie) </vt:lpstr>
      <vt:lpstr>Verschijnselen Alzheimer:</vt:lpstr>
      <vt:lpstr>Vasculaire dementie  (een vorm van dementie)</vt:lpstr>
      <vt:lpstr>Mogelijke oorzaken vasculaire dementie:</vt:lpstr>
      <vt:lpstr>Realiteit OriëntatieTraining (ROT)</vt:lpstr>
      <vt:lpstr>Validation</vt:lpstr>
      <vt:lpstr>Fasen dementie</vt:lpstr>
      <vt:lpstr>Snoezelen:</vt:lpstr>
      <vt:lpstr>Rollenspel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Ziekteleer  opleiding Helpende +</dc:title>
  <dc:creator>Yvonne Menting</dc:creator>
  <cp:revision>1</cp:revision>
  <dcterms:created xsi:type="dcterms:W3CDTF">2018-05-13T14:05:16Z</dcterms:created>
  <dcterms:modified xsi:type="dcterms:W3CDTF">2023-07-12T12:30:40Z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0x0101006D5787D772952241B80A0987E0DB8C97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Order">
    <vt:r8>34500</vt:r8>
  </property>
</Properties>
</file>