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64" r:id="rId8"/>
    <p:sldId id="259" r:id="rId9"/>
    <p:sldId id="260" r:id="rId10"/>
    <p:sldId id="261" r:id="rId11"/>
    <p:sldId id="265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E1DE3-EAE9-444E-A84A-2CA9DB3C8552}" v="13" dt="2020-03-25T10:52:14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tableStyles" Target="tableStyles.xml" Id="rId1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theme" Target="theme/theme1.xml" Id="rId17" /><Relationship Type="http://schemas.openxmlformats.org/officeDocument/2006/relationships/customXml" Target="../customXml/item2.xml" Id="rId2" /><Relationship Type="http://schemas.openxmlformats.org/officeDocument/2006/relationships/viewProps" Target="viewProps.xml" Id="rId16" /><Relationship Type="http://schemas.microsoft.com/office/2015/10/relationships/revisionInfo" Target="revisionInfo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presProps" Target="presProp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kunstmest-wat-is-kunstmest-en-wie-heeft-het-ontdekt/#q=kunstmest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D8310-C8D7-420F-8FBF-EA05D5105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2.4 Meststoffen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2226FE-969A-415D-B5E1-FA4DA13EB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iedere plant het juiste dieet</a:t>
            </a:r>
          </a:p>
        </p:txBody>
      </p:sp>
    </p:spTree>
    <p:extLst>
      <p:ext uri="{BB962C8B-B14F-4D97-AF65-F5344CB8AC3E}">
        <p14:creationId xmlns:p14="http://schemas.microsoft.com/office/powerpoint/2010/main" val="269965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511" y="1557042"/>
            <a:ext cx="5762977" cy="374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82352-2463-424E-9B55-0459C7DC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Mineralen/voedingselementen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4C9222-7B39-427E-B21A-69AF58ABA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bouwstenen die de plant nodig heeft:</a:t>
            </a:r>
          </a:p>
          <a:p>
            <a:endParaRPr lang="nl-NL" dirty="0"/>
          </a:p>
          <a:p>
            <a:r>
              <a:rPr lang="nl-NL" dirty="0"/>
              <a:t>N = Stikstof</a:t>
            </a:r>
          </a:p>
          <a:p>
            <a:r>
              <a:rPr lang="nl-NL" dirty="0"/>
              <a:t>P = Fosfor</a:t>
            </a:r>
          </a:p>
          <a:p>
            <a:r>
              <a:rPr lang="nl-NL" dirty="0"/>
              <a:t>K = Kalium</a:t>
            </a:r>
          </a:p>
          <a:p>
            <a:endParaRPr lang="nl-NL" dirty="0"/>
          </a:p>
          <a:p>
            <a:r>
              <a:rPr lang="nl-NL" dirty="0"/>
              <a:t>Ca = Calcium (kalk)</a:t>
            </a:r>
          </a:p>
          <a:p>
            <a:r>
              <a:rPr lang="nl-NL" dirty="0"/>
              <a:t>Mg = Magnesium</a:t>
            </a:r>
          </a:p>
        </p:txBody>
      </p:sp>
    </p:spTree>
    <p:extLst>
      <p:ext uri="{BB962C8B-B14F-4D97-AF65-F5344CB8AC3E}">
        <p14:creationId xmlns:p14="http://schemas.microsoft.com/office/powerpoint/2010/main" val="120127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CB07D-B0BD-478A-8219-C88D4F21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Twee groepen meststoffen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37925C-5F60-40CC-AC6D-E51F4082A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9373" y="1972702"/>
            <a:ext cx="3992732" cy="779375"/>
          </a:xfrm>
        </p:spPr>
        <p:txBody>
          <a:bodyPr/>
          <a:lstStyle/>
          <a:p>
            <a:r>
              <a:rPr lang="nl-NL" b="1" dirty="0"/>
              <a:t>Organische meststoffen</a:t>
            </a:r>
          </a:p>
          <a:p>
            <a:r>
              <a:rPr lang="nl-NL" dirty="0"/>
              <a:t>(Natuurlijke meststoffen)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E23472-D5BA-4CAB-B45F-E09F01A5B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885242"/>
            <a:ext cx="4342893" cy="3017783"/>
          </a:xfrm>
        </p:spPr>
        <p:txBody>
          <a:bodyPr>
            <a:normAutofit fontScale="92500"/>
          </a:bodyPr>
          <a:lstStyle/>
          <a:p>
            <a:r>
              <a:rPr lang="nl-NL" dirty="0"/>
              <a:t>Dierlijke meststoffen (poep)</a:t>
            </a:r>
          </a:p>
          <a:p>
            <a:r>
              <a:rPr lang="nl-NL" dirty="0"/>
              <a:t>Plantaardige meststoffen (compost)</a:t>
            </a:r>
          </a:p>
          <a:p>
            <a:endParaRPr lang="nl-NL" dirty="0"/>
          </a:p>
          <a:p>
            <a:r>
              <a:rPr lang="nl-NL" dirty="0"/>
              <a:t>Verbeteren ook de grond met organisch materiaal</a:t>
            </a:r>
          </a:p>
          <a:p>
            <a:r>
              <a:rPr lang="nl-NL" dirty="0"/>
              <a:t>Mag alleen in groeiseizoen toegediend worden (februari – september). Anders spoelen de mineralen uit naar het grondwater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A2AA79-E7E7-4740-9BD8-A998C5F16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3977" y="1905000"/>
            <a:ext cx="4101653" cy="843849"/>
          </a:xfrm>
        </p:spPr>
        <p:txBody>
          <a:bodyPr/>
          <a:lstStyle/>
          <a:p>
            <a:r>
              <a:rPr lang="nl-NL" b="1" dirty="0"/>
              <a:t>Anorganische meststoffen</a:t>
            </a:r>
          </a:p>
          <a:p>
            <a:r>
              <a:rPr lang="nl-NL" dirty="0"/>
              <a:t>(Kunstmatige meststoffen)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8A61CC-E6C7-4063-82BD-AE0173928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882014"/>
            <a:ext cx="4338674" cy="301778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Kunstmest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Je kunt precies die mineralen toedienen, die de plant op dat moment nodig heeft</a:t>
            </a:r>
          </a:p>
          <a:p>
            <a:r>
              <a:rPr lang="nl-NL" dirty="0">
                <a:hlinkClick r:id="rId2"/>
              </a:rPr>
              <a:t>https://schooltv.nl/video/kunstmest-wat-is-kunstmest-en-wie-heeft-het-ontdekt/#q=kunstmest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941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2D72F-DCC3-4112-B5F6-4A491FE5A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Meststoffen en milieu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6DD017-5719-4F68-8215-44EEF9C0B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Uitspoelen:</a:t>
            </a:r>
          </a:p>
          <a:p>
            <a:pPr marL="0" indent="0">
              <a:buNone/>
            </a:pPr>
            <a:r>
              <a:rPr lang="nl-NL" dirty="0"/>
              <a:t>	Als er meer meststoffen worden toegediend dan de plant kan opnemen, 	dan spoelen de mineralen uit naar het grondwater.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u="sng" dirty="0"/>
              <a:t>Gevolg</a:t>
            </a:r>
            <a:r>
              <a:rPr lang="nl-NL" dirty="0"/>
              <a:t>: te hoge concentratie meststoffen in het (sloot)water, overmatige 	plantengroei, tekort zuurstof in het water: waterleven sterft (dood water).</a:t>
            </a:r>
          </a:p>
          <a:p>
            <a:pPr marL="0" indent="0">
              <a:buNone/>
            </a:pPr>
            <a:endParaRPr lang="nl-NL" dirty="0"/>
          </a:p>
          <a:p>
            <a:pPr lvl="0">
              <a:buClr>
                <a:srgbClr val="A53010"/>
              </a:buClr>
            </a:pPr>
            <a:r>
              <a:rPr lang="nl-NL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Overbemesting:</a:t>
            </a:r>
          </a:p>
          <a:p>
            <a:pPr marL="0" indent="0">
              <a:buNone/>
            </a:pPr>
            <a:r>
              <a:rPr lang="nl-NL" dirty="0"/>
              <a:t>	Er komen meer mineralen in de grond dan de plant op kan nemen. De 	zouten in de mest onttrekken water aan de plant, waardoor de plant 	uitdroogt: je noemt dat </a:t>
            </a:r>
            <a:r>
              <a:rPr lang="nl-NL" u="sng" dirty="0"/>
              <a:t>verbranden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02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35438-3B6B-44E1-87EA-9BB20B03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nl-NL" dirty="0"/>
              <a:t>Mengmeststoffen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472DEB-E1A5-410D-9113-21F57D68C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NPK-meststoffen zijn </a:t>
            </a:r>
            <a:r>
              <a:rPr lang="nl-NL" b="1" dirty="0"/>
              <a:t>mengmeststoffen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Bijvoorbeeld:</a:t>
            </a:r>
          </a:p>
          <a:p>
            <a:pPr marL="0" indent="0">
              <a:buNone/>
            </a:pPr>
            <a:r>
              <a:rPr lang="nl-NL" dirty="0"/>
              <a:t>Een zak van 20 kg mengmeststof NPK 12-10-18 bevat:</a:t>
            </a:r>
          </a:p>
          <a:p>
            <a:pPr>
              <a:buFontTx/>
              <a:buChar char="-"/>
            </a:pPr>
            <a:r>
              <a:rPr lang="nl-NL" dirty="0"/>
              <a:t>12% N (stikstof)</a:t>
            </a:r>
          </a:p>
          <a:p>
            <a:pPr>
              <a:buFontTx/>
              <a:buChar char="-"/>
            </a:pPr>
            <a:r>
              <a:rPr lang="nl-NL" dirty="0"/>
              <a:t>10% P (Fosfor)</a:t>
            </a:r>
          </a:p>
          <a:p>
            <a:pPr>
              <a:buFontTx/>
              <a:buChar char="-"/>
            </a:pPr>
            <a:r>
              <a:rPr lang="nl-NL" dirty="0"/>
              <a:t>18% K (kalium)</a:t>
            </a:r>
          </a:p>
          <a:p>
            <a:pPr marL="0" indent="0">
              <a:buNone/>
            </a:pPr>
            <a:r>
              <a:rPr lang="nl-NL" dirty="0"/>
              <a:t>Totaal dus 40% mineralen. </a:t>
            </a:r>
          </a:p>
          <a:p>
            <a:pPr marL="0" indent="0">
              <a:buNone/>
            </a:pPr>
            <a:r>
              <a:rPr lang="nl-NL" dirty="0"/>
              <a:t>Waaruit bestaat de overige 60% van deze kunstmest?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E0F20A9-85A5-4BCD-8964-9F0D84F64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948" y="2129586"/>
            <a:ext cx="2364167" cy="373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6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D58AD-30D0-449E-9513-B20D8761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 met meststoffen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D2CD7B-F766-43C1-8FED-901173FA6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2435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1 zak van 20 kg NPK 12-10-18</a:t>
            </a:r>
          </a:p>
          <a:p>
            <a:pPr marL="0" indent="0">
              <a:buNone/>
            </a:pPr>
            <a:r>
              <a:rPr lang="nl-NL" dirty="0"/>
              <a:t>Hoeveel kilogram fosfor bevat deze zak?</a:t>
            </a:r>
          </a:p>
          <a:p>
            <a:pPr marL="0" indent="0">
              <a:buNone/>
            </a:pPr>
            <a:r>
              <a:rPr lang="nl-NL" dirty="0"/>
              <a:t>Fosfor = P = 10% van de zak mest</a:t>
            </a:r>
          </a:p>
          <a:p>
            <a:pPr marL="0" indent="0">
              <a:buNone/>
            </a:pPr>
            <a:r>
              <a:rPr lang="nl-NL" dirty="0"/>
              <a:t>De hele zak weegt 20 kg = 100%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Hoeveel kilogram stikstof bevat deze zak?</a:t>
            </a:r>
          </a:p>
          <a:p>
            <a:pPr marL="0" indent="0">
              <a:buNone/>
            </a:pPr>
            <a:r>
              <a:rPr lang="nl-NL" dirty="0"/>
              <a:t>En hoeveel kilogram kalium?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6503E25-07C5-4282-9C55-E46BB7524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29517"/>
              </p:ext>
            </p:extLst>
          </p:nvPr>
        </p:nvGraphicFramePr>
        <p:xfrm>
          <a:off x="2589212" y="3640419"/>
          <a:ext cx="535422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161">
                  <a:extLst>
                    <a:ext uri="{9D8B030D-6E8A-4147-A177-3AD203B41FA5}">
                      <a16:colId xmlns:a16="http://schemas.microsoft.com/office/drawing/2014/main" val="731272911"/>
                    </a:ext>
                  </a:extLst>
                </a:gridCol>
                <a:gridCol w="3343062">
                  <a:extLst>
                    <a:ext uri="{9D8B030D-6E8A-4147-A177-3AD203B41FA5}">
                      <a16:colId xmlns:a16="http://schemas.microsoft.com/office/drawing/2014/main" val="2098067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kilogram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69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    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: 100 = 0,2 kilogram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39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   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0,2 x 10 = 2 kilogram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19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28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2300AC5-E610-4286-B415-54676C3F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nl-NL" dirty="0"/>
              <a:t>Vragen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C0FCBA9-621D-47E4-BF4E-C62B6ACFC7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50" r="15538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01A85E-8436-4252-B170-E2E2A7FCE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b="1" dirty="0"/>
              <a:t>gram</a:t>
            </a:r>
            <a:r>
              <a:rPr lang="en-US" dirty="0"/>
              <a:t> </a:t>
            </a:r>
            <a:r>
              <a:rPr lang="en-US" dirty="0" err="1"/>
              <a:t>stikstof</a:t>
            </a:r>
            <a:r>
              <a:rPr lang="en-US" dirty="0"/>
              <a:t>, </a:t>
            </a:r>
            <a:r>
              <a:rPr lang="en-US" dirty="0" err="1"/>
              <a:t>fosfor</a:t>
            </a:r>
            <a:r>
              <a:rPr lang="en-US" dirty="0"/>
              <a:t> en kalium </a:t>
            </a:r>
            <a:r>
              <a:rPr lang="en-US" dirty="0" err="1"/>
              <a:t>bevat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meststof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Behalve</a:t>
            </a:r>
            <a:r>
              <a:rPr lang="en-US" dirty="0"/>
              <a:t> NPK </a:t>
            </a:r>
            <a:r>
              <a:rPr lang="en-US" dirty="0" err="1"/>
              <a:t>bevat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mest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mineraal</a:t>
            </a:r>
            <a:r>
              <a:rPr lang="en-US" dirty="0"/>
              <a:t>. </a:t>
            </a:r>
            <a:r>
              <a:rPr lang="en-US" dirty="0" err="1"/>
              <a:t>Welke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mest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kunstmest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768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6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0522BB-C045-4FEF-B1D8-8544CC1F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215" y="1318590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>
                <a:solidFill>
                  <a:srgbClr val="FFFFFF"/>
                </a:solidFill>
              </a:rPr>
              <a:t>Maak nu opdracht </a:t>
            </a:r>
            <a:br>
              <a:rPr lang="en-US" sz="4200">
                <a:solidFill>
                  <a:srgbClr val="FFFFFF"/>
                </a:solidFill>
              </a:rPr>
            </a:br>
            <a:r>
              <a:rPr lang="en-US" sz="4200" b="1">
                <a:solidFill>
                  <a:srgbClr val="FFFFFF"/>
                </a:solidFill>
              </a:rPr>
              <a:t>4.3 Bemestingsadvies geven</a:t>
            </a:r>
            <a:r>
              <a:rPr lang="en-US" sz="4200">
                <a:solidFill>
                  <a:srgbClr val="FFFFFF"/>
                </a:solidFill>
              </a:rPr>
              <a:t/>
            </a:r>
            <a:br>
              <a:rPr lang="en-US" sz="4200">
                <a:solidFill>
                  <a:srgbClr val="FFFFFF"/>
                </a:solidFill>
              </a:rPr>
            </a:br>
            <a:r>
              <a:rPr lang="en-US" sz="4200">
                <a:solidFill>
                  <a:srgbClr val="FFFFFF"/>
                </a:solidFill>
              </a:rPr>
              <a:t>(Bestanden)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966CCF-04FF-4E04-8E12-0AEB49CC9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091" y="3174832"/>
            <a:ext cx="5257800" cy="447675"/>
          </a:xfrm>
          <a:prstGeom prst="rect">
            <a:avLst/>
          </a:prstGeom>
        </p:spPr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6C8328-508A-44EF-B303-D599F417F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65451" y="2327564"/>
            <a:ext cx="1422214" cy="379750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4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359" y="163547"/>
            <a:ext cx="7407282" cy="65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8714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0" ma:contentTypeDescription="Create a new document." ma:contentTypeScope="" ma:versionID="5d66912670ca67b2dfbd6f4e3e640489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d7c12b811e035c2a6496f25f925e8451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BA6A8-8621-4341-AE78-B4B6E59A7E67}">
  <ds:schemaRefs>
    <ds:schemaRef ds:uri="bf9c0505-a1f6-4bef-9fef-2158d512bf79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8ab30030-6625-4d8d-b230-0e4cc816e12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0AC942-0631-48C0-8F0E-AD63E9774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01768C-3792-4CFB-9E94-9E0C77BC6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368</Words>
  <Application>Microsoft Office PowerPoint</Application>
  <PresentationFormat>Breedbeeld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Sliert</vt:lpstr>
      <vt:lpstr>2.4 Meststoffen</vt:lpstr>
      <vt:lpstr>Mineralen/voedingselementen</vt:lpstr>
      <vt:lpstr>Twee groepen meststoffen</vt:lpstr>
      <vt:lpstr>Meststoffen en milieu</vt:lpstr>
      <vt:lpstr>Mengmeststoffen</vt:lpstr>
      <vt:lpstr>Rekenen met meststoffen</vt:lpstr>
      <vt:lpstr>Vragen</vt:lpstr>
      <vt:lpstr>Maak nu opdracht  4.3 Bemestingsadvies geven (Bestanden)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Meststoffen</dc:title>
  <dc:creator>Yrina Res-Drost</dc:creator>
  <cp:lastModifiedBy>Yrina Res-Drost</cp:lastModifiedBy>
  <cp:revision>3</cp:revision>
  <dcterms:created xsi:type="dcterms:W3CDTF">2020-03-25T10:50:13Z</dcterms:created>
  <dcterms:modified xsi:type="dcterms:W3CDTF">2020-03-26T16:32:16Z</dcterms:modified>
</cp:coreProperties>
</file>