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7" r:id="rId6"/>
    <p:sldId id="288" r:id="rId7"/>
    <p:sldId id="289" r:id="rId8"/>
    <p:sldId id="290" r:id="rId9"/>
    <p:sldId id="296" r:id="rId10"/>
    <p:sldId id="293" r:id="rId11"/>
    <p:sldId id="301" r:id="rId12"/>
    <p:sldId id="300" r:id="rId13"/>
    <p:sldId id="297" r:id="rId14"/>
    <p:sldId id="298" r:id="rId15"/>
    <p:sldId id="299" r:id="rId16"/>
    <p:sldId id="273" r:id="rId17"/>
    <p:sldId id="274" r:id="rId18"/>
    <p:sldId id="286" r:id="rId19"/>
    <p:sldId id="294" r:id="rId20"/>
    <p:sldId id="291"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0975"/>
    <a:srgbClr val="6C0000"/>
    <a:srgbClr val="946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3092759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32355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18410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17927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786F575C-7A37-49EC-90DD-5D94B4B8DFA2}" type="datetimeFigureOut">
              <a:rPr lang="nl-NL" smtClean="0"/>
              <a:t>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84547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86F575C-7A37-49EC-90DD-5D94B4B8DFA2}" type="datetimeFigureOut">
              <a:rPr lang="nl-NL" smtClean="0"/>
              <a:t>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28615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86F575C-7A37-49EC-90DD-5D94B4B8DFA2}" type="datetimeFigureOut">
              <a:rPr lang="nl-NL" smtClean="0"/>
              <a:t>7-10-2015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51743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86F575C-7A37-49EC-90DD-5D94B4B8DFA2}" type="datetimeFigureOut">
              <a:rPr lang="nl-NL" smtClean="0"/>
              <a:t>7-10-2015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44161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F575C-7A37-49EC-90DD-5D94B4B8DFA2}" type="datetimeFigureOut">
              <a:rPr lang="nl-NL" smtClean="0"/>
              <a:t>7-10-2015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40911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86F575C-7A37-49EC-90DD-5D94B4B8DFA2}" type="datetimeFigureOut">
              <a:rPr lang="nl-NL" smtClean="0"/>
              <a:t>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431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86F575C-7A37-49EC-90DD-5D94B4B8DFA2}" type="datetimeFigureOut">
              <a:rPr lang="nl-NL" smtClean="0"/>
              <a:t>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97556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alpha val="30000"/>
                <a:lumMod val="16000"/>
              </a:schemeClr>
            </a:gs>
            <a:gs pos="0">
              <a:schemeClr val="accent1">
                <a:lumMod val="45000"/>
                <a:lumOff val="55000"/>
              </a:schemeClr>
            </a:gs>
            <a:gs pos="4000">
              <a:schemeClr val="accent1">
                <a:lumMod val="45000"/>
                <a:lumOff val="55000"/>
              </a:schemeClr>
            </a:gs>
            <a:gs pos="28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F575C-7A37-49EC-90DD-5D94B4B8DFA2}" type="datetimeFigureOut">
              <a:rPr lang="nl-NL" smtClean="0"/>
              <a:t>7-10-2015</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BF25B-BFDF-4FF5-A432-617C163C7E1C}" type="slidenum">
              <a:rPr lang="nl-NL" smtClean="0"/>
              <a:t>‹nr.›</a:t>
            </a:fld>
            <a:endParaRPr lang="nl-NL"/>
          </a:p>
        </p:txBody>
      </p:sp>
    </p:spTree>
    <p:extLst>
      <p:ext uri="{BB962C8B-B14F-4D97-AF65-F5344CB8AC3E}">
        <p14:creationId xmlns:p14="http://schemas.microsoft.com/office/powerpoint/2010/main" val="391856276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6600" dirty="0" smtClean="0">
                <a:solidFill>
                  <a:schemeClr val="accent6">
                    <a:lumMod val="75000"/>
                  </a:schemeClr>
                </a:solidFill>
                <a:latin typeface="Aharoni" panose="02010803020104030203" pitchFamily="2" charset="-79"/>
                <a:cs typeface="Aharoni" panose="02010803020104030203" pitchFamily="2" charset="-79"/>
              </a:rPr>
              <a:t>LOB</a:t>
            </a:r>
            <a:br>
              <a:rPr lang="nl-NL" sz="6600" dirty="0" smtClean="0">
                <a:solidFill>
                  <a:schemeClr val="accent6">
                    <a:lumMod val="75000"/>
                  </a:schemeClr>
                </a:solidFill>
                <a:latin typeface="Aharoni" panose="02010803020104030203" pitchFamily="2" charset="-79"/>
                <a:cs typeface="Aharoni" panose="02010803020104030203" pitchFamily="2" charset="-79"/>
              </a:rPr>
            </a:br>
            <a:r>
              <a:rPr lang="nl-NL" sz="6600" dirty="0" smtClean="0">
                <a:solidFill>
                  <a:schemeClr val="accent6">
                    <a:lumMod val="75000"/>
                  </a:schemeClr>
                </a:solidFill>
                <a:latin typeface="Aharoni" panose="02010803020104030203" pitchFamily="2" charset="-79"/>
                <a:cs typeface="Aharoni" panose="02010803020104030203" pitchFamily="2" charset="-79"/>
              </a:rPr>
              <a:t>normen en waarden</a:t>
            </a:r>
            <a:endParaRPr lang="nl-NL" sz="6600" dirty="0">
              <a:solidFill>
                <a:schemeClr val="accent6">
                  <a:lumMod val="75000"/>
                </a:schemeClr>
              </a:solidFill>
              <a:latin typeface="Aharoni" panose="02010803020104030203" pitchFamily="2" charset="-79"/>
              <a:cs typeface="Aharoni" panose="02010803020104030203" pitchFamily="2" charset="-79"/>
            </a:endParaRPr>
          </a:p>
        </p:txBody>
      </p:sp>
      <p:sp>
        <p:nvSpPr>
          <p:cNvPr id="3" name="Ondertitel 2"/>
          <p:cNvSpPr>
            <a:spLocks noGrp="1"/>
          </p:cNvSpPr>
          <p:nvPr>
            <p:ph type="subTitle" idx="1"/>
          </p:nvPr>
        </p:nvSpPr>
        <p:spPr/>
        <p:txBody>
          <a:bodyPr/>
          <a:lstStyle/>
          <a:p>
            <a:r>
              <a:rPr lang="nl-NL" dirty="0" smtClean="0">
                <a:solidFill>
                  <a:srgbClr val="002060"/>
                </a:solidFill>
              </a:rPr>
              <a:t>Wat wil ik?</a:t>
            </a:r>
          </a:p>
          <a:p>
            <a:endParaRPr lang="nl-NL" dirty="0">
              <a:solidFill>
                <a:srgbClr val="002060"/>
              </a:solidFill>
            </a:endParaRPr>
          </a:p>
        </p:txBody>
      </p:sp>
    </p:spTree>
    <p:extLst>
      <p:ext uri="{BB962C8B-B14F-4D97-AF65-F5344CB8AC3E}">
        <p14:creationId xmlns:p14="http://schemas.microsoft.com/office/powerpoint/2010/main" val="2323996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321972"/>
            <a:ext cx="10515600" cy="5854991"/>
          </a:xfrm>
        </p:spPr>
        <p:txBody>
          <a:bodyPr>
            <a:normAutofit/>
          </a:bodyPr>
          <a:lstStyle/>
          <a:p>
            <a:pPr marL="0" indent="0">
              <a:buNone/>
            </a:pPr>
            <a:r>
              <a:rPr lang="nl-NL" dirty="0" smtClean="0">
                <a:solidFill>
                  <a:srgbClr val="BF0975"/>
                </a:solidFill>
              </a:rPr>
              <a:t>1.	Beschrijf </a:t>
            </a:r>
            <a:r>
              <a:rPr lang="nl-NL" dirty="0">
                <a:solidFill>
                  <a:srgbClr val="BF0975"/>
                </a:solidFill>
              </a:rPr>
              <a:t>de volgende punten: </a:t>
            </a:r>
          </a:p>
          <a:p>
            <a:pPr marL="0" indent="0">
              <a:buNone/>
            </a:pPr>
            <a:r>
              <a:rPr lang="nl-NL" dirty="0"/>
              <a:t>* Welke normen en waarden heb je meegekregen van je ouders/verzorgers? </a:t>
            </a:r>
          </a:p>
          <a:p>
            <a:pPr marL="0" indent="0">
              <a:buNone/>
            </a:pPr>
            <a:r>
              <a:rPr lang="nl-NL" dirty="0"/>
              <a:t>* Welke normen en waarden vindt je zelf belangrijk (mag ook uit de vorige lijst zijn)?  </a:t>
            </a:r>
          </a:p>
          <a:p>
            <a:pPr marL="0" indent="0">
              <a:buNone/>
            </a:pPr>
            <a:r>
              <a:rPr lang="nl-NL" dirty="0"/>
              <a:t>* Maak een totale lijst van normen en waarden die voor jouw belangrijk zijn, dus waar ga en sta je </a:t>
            </a:r>
          </a:p>
          <a:p>
            <a:pPr marL="0" indent="0">
              <a:buNone/>
            </a:pPr>
            <a:r>
              <a:rPr lang="nl-NL" dirty="0"/>
              <a:t>voor? </a:t>
            </a:r>
          </a:p>
          <a:p>
            <a:pPr marL="0" indent="0">
              <a:buNone/>
            </a:pPr>
            <a:r>
              <a:rPr lang="nl-NL" dirty="0"/>
              <a:t>* Verdeel deze lijst in de volgende onderwerpen: school, werk/stage, vrienden/familie verdeel je </a:t>
            </a:r>
            <a:r>
              <a:rPr lang="nl-NL" dirty="0" smtClean="0"/>
              <a:t>normen </a:t>
            </a:r>
            <a:r>
              <a:rPr lang="nl-NL" dirty="0"/>
              <a:t>en waarden over deze drie onderwerpen en maak je lijst compleet.  </a:t>
            </a:r>
          </a:p>
          <a:p>
            <a:pPr marL="0" indent="0">
              <a:buNone/>
            </a:pPr>
            <a:r>
              <a:rPr lang="nl-NL" dirty="0" smtClean="0"/>
              <a:t>*Bespreek </a:t>
            </a:r>
            <a:r>
              <a:rPr lang="nl-NL" dirty="0"/>
              <a:t>met een medestudent je normen en waarden. </a:t>
            </a:r>
          </a:p>
        </p:txBody>
      </p:sp>
    </p:spTree>
    <p:extLst>
      <p:ext uri="{BB962C8B-B14F-4D97-AF65-F5344CB8AC3E}">
        <p14:creationId xmlns:p14="http://schemas.microsoft.com/office/powerpoint/2010/main" val="3240267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244699"/>
            <a:ext cx="10515600" cy="5932264"/>
          </a:xfrm>
        </p:spPr>
        <p:txBody>
          <a:bodyPr/>
          <a:lstStyle/>
          <a:p>
            <a:pPr marL="0" indent="0">
              <a:buNone/>
            </a:pPr>
            <a:r>
              <a:rPr lang="nl-NL" dirty="0" smtClean="0">
                <a:solidFill>
                  <a:srgbClr val="BF0975"/>
                </a:solidFill>
              </a:rPr>
              <a:t>2.	Bespreek </a:t>
            </a:r>
            <a:r>
              <a:rPr lang="nl-NL" dirty="0">
                <a:solidFill>
                  <a:srgbClr val="BF0975"/>
                </a:solidFill>
              </a:rPr>
              <a:t>klassikaal een norm en waarde van een student. </a:t>
            </a:r>
          </a:p>
          <a:p>
            <a:r>
              <a:rPr lang="nl-NL" dirty="0" smtClean="0"/>
              <a:t>Een </a:t>
            </a:r>
            <a:r>
              <a:rPr lang="nl-NL" dirty="0"/>
              <a:t>medestudent mag bij </a:t>
            </a:r>
            <a:r>
              <a:rPr lang="nl-NL" dirty="0" smtClean="0"/>
              <a:t>een </a:t>
            </a:r>
            <a:r>
              <a:rPr lang="nl-NL" dirty="0"/>
              <a:t>norm en waarde van een ander één vraag stellen, dus bijvoorbeeld </a:t>
            </a:r>
          </a:p>
          <a:p>
            <a:pPr marL="0" indent="0">
              <a:buNone/>
            </a:pPr>
            <a:r>
              <a:rPr lang="nl-NL" dirty="0" smtClean="0"/>
              <a:t>	waarom </a:t>
            </a:r>
            <a:r>
              <a:rPr lang="nl-NL" dirty="0"/>
              <a:t>vind je dit zo belangrijk</a:t>
            </a:r>
            <a:r>
              <a:rPr lang="nl-NL" dirty="0" smtClean="0"/>
              <a:t>?</a:t>
            </a:r>
            <a:endParaRPr lang="nl-NL" dirty="0"/>
          </a:p>
          <a:p>
            <a:pPr marL="0" indent="0">
              <a:buNone/>
            </a:pPr>
            <a:r>
              <a:rPr lang="nl-NL" dirty="0" smtClean="0"/>
              <a:t>	waarom </a:t>
            </a:r>
            <a:r>
              <a:rPr lang="nl-NL" dirty="0"/>
              <a:t>past deze bij jouw</a:t>
            </a:r>
            <a:r>
              <a:rPr lang="nl-NL" dirty="0" smtClean="0"/>
              <a:t>? </a:t>
            </a:r>
          </a:p>
          <a:p>
            <a:pPr marL="0" indent="0">
              <a:buNone/>
            </a:pPr>
            <a:r>
              <a:rPr lang="nl-NL" dirty="0"/>
              <a:t>	</a:t>
            </a:r>
            <a:r>
              <a:rPr lang="nl-NL" dirty="0" smtClean="0"/>
              <a:t>hoe </a:t>
            </a:r>
            <a:r>
              <a:rPr lang="nl-NL" dirty="0"/>
              <a:t>ga je hiermee om? Hoe wil je dat </a:t>
            </a:r>
            <a:r>
              <a:rPr lang="nl-NL" dirty="0" smtClean="0"/>
              <a:t>anderen </a:t>
            </a:r>
            <a:r>
              <a:rPr lang="nl-NL" dirty="0"/>
              <a:t>hiermee omgaan? </a:t>
            </a:r>
          </a:p>
          <a:p>
            <a:pPr marL="0" indent="0">
              <a:buNone/>
            </a:pPr>
            <a:r>
              <a:rPr lang="nl-NL" dirty="0"/>
              <a:t>Zo </a:t>
            </a:r>
            <a:r>
              <a:rPr lang="nl-NL" dirty="0" smtClean="0"/>
              <a:t>komt je </a:t>
            </a:r>
            <a:r>
              <a:rPr lang="nl-NL" dirty="0"/>
              <a:t>meer te weten </a:t>
            </a:r>
            <a:r>
              <a:rPr lang="nl-NL" dirty="0" smtClean="0"/>
              <a:t>over je </a:t>
            </a:r>
            <a:r>
              <a:rPr lang="nl-NL" dirty="0"/>
              <a:t>medestudenten en hun normen en waarden. </a:t>
            </a:r>
          </a:p>
          <a:p>
            <a:endParaRPr lang="nl-NL" dirty="0"/>
          </a:p>
        </p:txBody>
      </p:sp>
    </p:spTree>
    <p:extLst>
      <p:ext uri="{BB962C8B-B14F-4D97-AF65-F5344CB8AC3E}">
        <p14:creationId xmlns:p14="http://schemas.microsoft.com/office/powerpoint/2010/main" val="468804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dirty="0" smtClean="0">
                <a:solidFill>
                  <a:srgbClr val="BF0975"/>
                </a:solidFill>
              </a:rPr>
              <a:t>3. Voor de toekomst:</a:t>
            </a:r>
            <a:endParaRPr lang="nl-NL" sz="3200" dirty="0">
              <a:solidFill>
                <a:srgbClr val="BF0975"/>
              </a:solidFill>
            </a:endParaRPr>
          </a:p>
        </p:txBody>
      </p:sp>
      <p:sp>
        <p:nvSpPr>
          <p:cNvPr id="3" name="Tijdelijke aanduiding voor inhoud 2"/>
          <p:cNvSpPr>
            <a:spLocks noGrp="1"/>
          </p:cNvSpPr>
          <p:nvPr>
            <p:ph idx="1"/>
          </p:nvPr>
        </p:nvSpPr>
        <p:spPr/>
        <p:txBody>
          <a:bodyPr/>
          <a:lstStyle/>
          <a:p>
            <a:pPr marL="0" indent="0">
              <a:buNone/>
            </a:pPr>
            <a:r>
              <a:rPr lang="nl-NL" dirty="0" smtClean="0"/>
              <a:t>Beschrijf </a:t>
            </a:r>
            <a:r>
              <a:rPr lang="nl-NL" dirty="0"/>
              <a:t>hoe belangrijk je normen en waarden zijn in je toekomst. </a:t>
            </a:r>
            <a:endParaRPr lang="nl-NL" dirty="0" smtClean="0"/>
          </a:p>
          <a:p>
            <a:pPr marL="0" indent="0">
              <a:buNone/>
            </a:pPr>
            <a:r>
              <a:rPr lang="nl-NL" dirty="0" smtClean="0"/>
              <a:t>Hoe </a:t>
            </a:r>
            <a:r>
              <a:rPr lang="nl-NL" dirty="0"/>
              <a:t>ziet jouw ideale baan/werkplek of schoolloopbaan eruit? </a:t>
            </a:r>
          </a:p>
          <a:p>
            <a:endParaRPr lang="nl-NL" dirty="0"/>
          </a:p>
          <a:p>
            <a:endParaRPr lang="nl-NL" dirty="0"/>
          </a:p>
        </p:txBody>
      </p:sp>
    </p:spTree>
    <p:extLst>
      <p:ext uri="{BB962C8B-B14F-4D97-AF65-F5344CB8AC3E}">
        <p14:creationId xmlns:p14="http://schemas.microsoft.com/office/powerpoint/2010/main" val="9219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8000" dirty="0" smtClean="0"/>
              <a:t/>
            </a:r>
            <a:br>
              <a:rPr lang="nl-NL" sz="8000" dirty="0" smtClean="0"/>
            </a:br>
            <a:r>
              <a:rPr lang="nl-NL" sz="8000" dirty="0"/>
              <a:t/>
            </a:r>
            <a:br>
              <a:rPr lang="nl-NL" sz="8000" dirty="0"/>
            </a:br>
            <a:r>
              <a:rPr lang="nl-NL" sz="8000" dirty="0" smtClean="0"/>
              <a:t/>
            </a:r>
            <a:br>
              <a:rPr lang="nl-NL" sz="8000" dirty="0" smtClean="0"/>
            </a:br>
            <a:r>
              <a:rPr lang="nl-NL" sz="8000" dirty="0" smtClean="0"/>
              <a:t>De uitwerking stuur je naar </a:t>
            </a:r>
            <a:br>
              <a:rPr lang="nl-NL" sz="8000" dirty="0" smtClean="0"/>
            </a:br>
            <a:r>
              <a:rPr lang="nl-NL" sz="8000" dirty="0" smtClean="0">
                <a:solidFill>
                  <a:schemeClr val="accent2">
                    <a:lumMod val="75000"/>
                  </a:schemeClr>
                </a:solidFill>
              </a:rPr>
              <a:t>kwant@groenewelle.nl</a:t>
            </a:r>
            <a:endParaRPr lang="nl-NL" sz="8000" dirty="0">
              <a:solidFill>
                <a:schemeClr val="accent2">
                  <a:lumMod val="75000"/>
                </a:schemeClr>
              </a:solidFill>
            </a:endParaRPr>
          </a:p>
        </p:txBody>
      </p:sp>
    </p:spTree>
    <p:extLst>
      <p:ext uri="{BB962C8B-B14F-4D97-AF65-F5344CB8AC3E}">
        <p14:creationId xmlns:p14="http://schemas.microsoft.com/office/powerpoint/2010/main" val="3801410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6000" b="1" dirty="0" smtClean="0">
                <a:solidFill>
                  <a:srgbClr val="FF0000"/>
                </a:solidFill>
              </a:rPr>
              <a:t>Succes!</a:t>
            </a:r>
            <a:endParaRPr lang="nl-NL" sz="6000" b="1" dirty="0">
              <a:solidFill>
                <a:srgbClr val="FF0000"/>
              </a:solidFill>
            </a:endParaRPr>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1" y="1825625"/>
            <a:ext cx="4351338" cy="4351338"/>
          </a:xfrm>
        </p:spPr>
      </p:pic>
    </p:spTree>
    <p:extLst>
      <p:ext uri="{BB962C8B-B14F-4D97-AF65-F5344CB8AC3E}">
        <p14:creationId xmlns:p14="http://schemas.microsoft.com/office/powerpoint/2010/main" val="317582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p:cNvPicPr>
            <a:picLocks noGrp="1" noChangeAspect="1"/>
          </p:cNvPicPr>
          <p:nvPr>
            <p:ph idx="1"/>
          </p:nvPr>
        </p:nvPicPr>
        <p:blipFill>
          <a:blip r:embed="rId2"/>
          <a:stretch>
            <a:fillRect/>
          </a:stretch>
        </p:blipFill>
        <p:spPr>
          <a:xfrm>
            <a:off x="1287888" y="450760"/>
            <a:ext cx="9356977" cy="5603028"/>
          </a:xfrm>
          <a:prstGeom prst="rect">
            <a:avLst/>
          </a:prstGeom>
        </p:spPr>
      </p:pic>
    </p:spTree>
    <p:extLst>
      <p:ext uri="{BB962C8B-B14F-4D97-AF65-F5344CB8AC3E}">
        <p14:creationId xmlns:p14="http://schemas.microsoft.com/office/powerpoint/2010/main" val="24582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838200" y="1027906"/>
            <a:ext cx="10848005" cy="5112913"/>
          </a:xfrm>
          <a:prstGeom prst="rect">
            <a:avLst/>
          </a:prstGeom>
        </p:spPr>
      </p:pic>
    </p:spTree>
    <p:extLst>
      <p:ext uri="{BB962C8B-B14F-4D97-AF65-F5344CB8AC3E}">
        <p14:creationId xmlns:p14="http://schemas.microsoft.com/office/powerpoint/2010/main" val="442150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599706" y="480074"/>
            <a:ext cx="11065545" cy="3160875"/>
          </a:xfrm>
          <a:prstGeom prst="rect">
            <a:avLst/>
          </a:prstGeom>
        </p:spPr>
      </p:pic>
    </p:spTree>
    <p:extLst>
      <p:ext uri="{BB962C8B-B14F-4D97-AF65-F5344CB8AC3E}">
        <p14:creationId xmlns:p14="http://schemas.microsoft.com/office/powerpoint/2010/main" val="4294930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0919" y="639020"/>
            <a:ext cx="3915178" cy="5530966"/>
          </a:xfrm>
        </p:spPr>
      </p:pic>
    </p:spTree>
    <p:extLst>
      <p:ext uri="{BB962C8B-B14F-4D97-AF65-F5344CB8AC3E}">
        <p14:creationId xmlns:p14="http://schemas.microsoft.com/office/powerpoint/2010/main" val="143797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6214" y="365125"/>
            <a:ext cx="11057586" cy="6492875"/>
          </a:xfrm>
        </p:spPr>
        <p:txBody>
          <a:bodyPr>
            <a:normAutofit fontScale="90000"/>
          </a:bodyPr>
          <a:lstStyle/>
          <a:p>
            <a:r>
              <a:rPr lang="nl-NL" sz="6000" b="1" dirty="0" smtClean="0">
                <a:solidFill>
                  <a:srgbClr val="FF0000"/>
                </a:solidFill>
              </a:rPr>
              <a:t>Norm = wat is normaal?</a:t>
            </a:r>
            <a:br>
              <a:rPr lang="nl-NL" sz="6000" b="1" dirty="0" smtClean="0">
                <a:solidFill>
                  <a:srgbClr val="FF0000"/>
                </a:solidFill>
              </a:rPr>
            </a:br>
            <a:r>
              <a:rPr lang="nl-NL" sz="6000" b="1" dirty="0" smtClean="0">
                <a:solidFill>
                  <a:srgbClr val="FF0000"/>
                </a:solidFill>
              </a:rPr>
              <a:t>Waarde = waarom vind je iets normaal?</a:t>
            </a:r>
            <a:br>
              <a:rPr lang="nl-NL" sz="6000" b="1" dirty="0" smtClean="0">
                <a:solidFill>
                  <a:srgbClr val="FF0000"/>
                </a:solidFill>
              </a:rPr>
            </a:br>
            <a:r>
              <a:rPr lang="nl-NL" dirty="0" smtClean="0"/>
              <a:t>	Bijv. </a:t>
            </a:r>
            <a:r>
              <a:rPr lang="nl-NL" altLang="nl-NL" i="1" dirty="0">
                <a:solidFill>
                  <a:srgbClr val="333333"/>
                </a:solidFill>
                <a:latin typeface="Georgia" panose="02040502050405020303" pitchFamily="18" charset="0"/>
              </a:rPr>
              <a:t>Dat je afstand houdt bij het pinnen is de norm, de waarde erachter is het respecteren van elkaars privacy.</a:t>
            </a:r>
            <a:r>
              <a:rPr lang="nl-NL" altLang="nl-NL" sz="5400" i="1" dirty="0">
                <a:solidFill>
                  <a:srgbClr val="666666"/>
                </a:solidFill>
                <a:latin typeface="Georgia" panose="02040502050405020303" pitchFamily="18" charset="0"/>
              </a:rPr>
              <a:t/>
            </a:r>
            <a:br>
              <a:rPr lang="nl-NL" altLang="nl-NL" sz="5400" i="1" dirty="0">
                <a:solidFill>
                  <a:srgbClr val="666666"/>
                </a:solidFill>
                <a:latin typeface="Georgia" panose="02040502050405020303" pitchFamily="18" charset="0"/>
              </a:rPr>
            </a:br>
            <a:r>
              <a:rPr lang="nl-NL" altLang="nl-NL" i="1" dirty="0">
                <a:solidFill>
                  <a:srgbClr val="333333"/>
                </a:solidFill>
                <a:latin typeface="Georgia" panose="02040502050405020303" pitchFamily="18" charset="0"/>
              </a:rPr>
              <a:t>Of dat je voorzichtig bent met de grasmaaier van de buren is de norm, met respect voor andermans spullen als waarde</a:t>
            </a:r>
            <a:r>
              <a:rPr lang="nl-NL" dirty="0"/>
              <a:t/>
            </a:r>
            <a:br>
              <a:rPr lang="nl-NL" dirty="0"/>
            </a:br>
            <a:endParaRPr lang="nl-NL" dirty="0"/>
          </a:p>
        </p:txBody>
      </p:sp>
    </p:spTree>
    <p:extLst>
      <p:ext uri="{BB962C8B-B14F-4D97-AF65-F5344CB8AC3E}">
        <p14:creationId xmlns:p14="http://schemas.microsoft.com/office/powerpoint/2010/main" val="418960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9275" y="0"/>
            <a:ext cx="10553450" cy="6872306"/>
          </a:xfrm>
        </p:spPr>
      </p:pic>
    </p:spTree>
    <p:extLst>
      <p:ext uri="{BB962C8B-B14F-4D97-AF65-F5344CB8AC3E}">
        <p14:creationId xmlns:p14="http://schemas.microsoft.com/office/powerpoint/2010/main" val="3674861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6670" y="365125"/>
            <a:ext cx="10787130" cy="5147033"/>
          </a:xfrm>
        </p:spPr>
        <p:txBody>
          <a:bodyPr>
            <a:normAutofit/>
          </a:bodyPr>
          <a:lstStyle/>
          <a:p>
            <a:r>
              <a:rPr lang="nl-NL" sz="5400" dirty="0" smtClean="0">
                <a:latin typeface="Arial Rounded MT Bold" panose="020F0704030504030204" pitchFamily="34" charset="0"/>
              </a:rPr>
              <a:t>Kun je zelf een voorbeeld geven van een norm en een waarde die erbij hoort?</a:t>
            </a:r>
            <a:endParaRPr lang="nl-NL" sz="5400" dirty="0">
              <a:latin typeface="Arial Rounded MT Bold" panose="020F0704030504030204" pitchFamily="34" charset="0"/>
            </a:endParaRPr>
          </a:p>
        </p:txBody>
      </p:sp>
    </p:spTree>
    <p:extLst>
      <p:ext uri="{BB962C8B-B14F-4D97-AF65-F5344CB8AC3E}">
        <p14:creationId xmlns:p14="http://schemas.microsoft.com/office/powerpoint/2010/main" val="2841191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41702" y="-408095"/>
            <a:ext cx="5602310" cy="7721409"/>
          </a:xfrm>
        </p:spPr>
      </p:pic>
    </p:spTree>
    <p:extLst>
      <p:ext uri="{BB962C8B-B14F-4D97-AF65-F5344CB8AC3E}">
        <p14:creationId xmlns:p14="http://schemas.microsoft.com/office/powerpoint/2010/main" val="1542332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44699" y="103031"/>
            <a:ext cx="11109101" cy="6073932"/>
          </a:xfrm>
        </p:spPr>
        <p:txBody>
          <a:bodyPr/>
          <a:lstStyle/>
          <a:p>
            <a:r>
              <a:rPr lang="nl-NL" dirty="0" smtClean="0"/>
              <a:t>Norm: </a:t>
            </a:r>
            <a:r>
              <a:rPr lang="nl-NL" dirty="0" smtClean="0">
                <a:solidFill>
                  <a:schemeClr val="bg1"/>
                </a:solidFill>
                <a:latin typeface="Bradley Hand ITC" panose="03070402050302030203" pitchFamily="66" charset="0"/>
              </a:rPr>
              <a:t>niet stelen</a:t>
            </a:r>
            <a:r>
              <a:rPr lang="nl-NL" dirty="0">
                <a:latin typeface="Bradley Hand ITC" panose="03070402050302030203" pitchFamily="66" charset="0"/>
              </a:rPr>
              <a:t>	</a:t>
            </a:r>
            <a:r>
              <a:rPr lang="nl-NL" dirty="0" smtClean="0">
                <a:latin typeface="Bradley Hand ITC" panose="03070402050302030203" pitchFamily="66" charset="0"/>
              </a:rPr>
              <a:t>	</a:t>
            </a:r>
            <a:r>
              <a:rPr lang="nl-NL" dirty="0"/>
              <a:t>Waarde:</a:t>
            </a:r>
            <a:r>
              <a:rPr lang="nl-NL" dirty="0" smtClean="0">
                <a:latin typeface="Bradley Hand ITC" panose="03070402050302030203" pitchFamily="66" charset="0"/>
              </a:rPr>
              <a:t> </a:t>
            </a:r>
            <a:r>
              <a:rPr lang="nl-NL" dirty="0" smtClean="0">
                <a:solidFill>
                  <a:schemeClr val="bg1"/>
                </a:solidFill>
                <a:latin typeface="Bradley Hand ITC" panose="03070402050302030203" pitchFamily="66" charset="0"/>
              </a:rPr>
              <a:t>respect voor andermans spullen</a:t>
            </a:r>
          </a:p>
          <a:p>
            <a:r>
              <a:rPr lang="nl-NL" dirty="0" smtClean="0"/>
              <a:t>Norm: </a:t>
            </a:r>
            <a:r>
              <a:rPr lang="nl-NL" dirty="0">
                <a:solidFill>
                  <a:schemeClr val="bg1"/>
                </a:solidFill>
                <a:latin typeface="Bradley Hand ITC" panose="03070402050302030203" pitchFamily="66" charset="0"/>
              </a:rPr>
              <a:t>niet neuspeuteren</a:t>
            </a:r>
            <a:r>
              <a:rPr lang="nl-NL" dirty="0" smtClean="0"/>
              <a:t>	Waarde: .....................</a:t>
            </a:r>
          </a:p>
          <a:p>
            <a:r>
              <a:rPr lang="nl-NL" dirty="0" smtClean="0"/>
              <a:t>Norm:				Waarde:</a:t>
            </a:r>
          </a:p>
          <a:p>
            <a:r>
              <a:rPr lang="nl-NL" dirty="0" smtClean="0"/>
              <a:t>Norm:				Waarde:</a:t>
            </a:r>
            <a:endParaRPr lang="nl-NL" dirty="0"/>
          </a:p>
        </p:txBody>
      </p:sp>
    </p:spTree>
    <p:extLst>
      <p:ext uri="{BB962C8B-B14F-4D97-AF65-F5344CB8AC3E}">
        <p14:creationId xmlns:p14="http://schemas.microsoft.com/office/powerpoint/2010/main" val="4067762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8000" dirty="0" smtClean="0"/>
              <a:t/>
            </a:r>
            <a:br>
              <a:rPr lang="nl-NL" sz="8000" dirty="0" smtClean="0"/>
            </a:br>
            <a:r>
              <a:rPr lang="nl-NL" sz="8000" dirty="0"/>
              <a:t/>
            </a:r>
            <a:br>
              <a:rPr lang="nl-NL" sz="8000" dirty="0"/>
            </a:br>
            <a:r>
              <a:rPr lang="nl-NL" sz="8000" dirty="0" smtClean="0"/>
              <a:t/>
            </a:r>
            <a:br>
              <a:rPr lang="nl-NL" sz="8000" dirty="0" smtClean="0"/>
            </a:br>
            <a:r>
              <a:rPr lang="nl-NL" sz="8000" i="1" dirty="0">
                <a:latin typeface="Algerian" panose="04020705040A02060702" pitchFamily="82" charset="0"/>
              </a:rPr>
              <a:t/>
            </a:r>
            <a:br>
              <a:rPr lang="nl-NL" sz="8000" i="1" dirty="0">
                <a:latin typeface="Algerian" panose="04020705040A02060702" pitchFamily="82" charset="0"/>
              </a:rPr>
            </a:br>
            <a:r>
              <a:rPr lang="nl-NL" sz="8000" i="1" dirty="0" smtClean="0">
                <a:latin typeface="Algerian" panose="04020705040A02060702" pitchFamily="82" charset="0"/>
              </a:rPr>
              <a:t>Daar gaan we mee aan de slag!</a:t>
            </a:r>
            <a:br>
              <a:rPr lang="nl-NL" sz="8000" i="1" dirty="0" smtClean="0">
                <a:latin typeface="Algerian" panose="04020705040A02060702" pitchFamily="82" charset="0"/>
              </a:rPr>
            </a:br>
            <a:endParaRPr lang="nl-NL" sz="8000" i="1" dirty="0">
              <a:latin typeface="Algerian" panose="04020705040A02060702" pitchFamily="82" charset="0"/>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53715" y="3786187"/>
            <a:ext cx="4457397" cy="3071813"/>
          </a:xfrm>
        </p:spPr>
      </p:pic>
    </p:spTree>
    <p:extLst>
      <p:ext uri="{BB962C8B-B14F-4D97-AF65-F5344CB8AC3E}">
        <p14:creationId xmlns:p14="http://schemas.microsoft.com/office/powerpoint/2010/main" val="4128393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7200" dirty="0" smtClean="0">
                <a:solidFill>
                  <a:srgbClr val="BF0975"/>
                </a:solidFill>
              </a:rPr>
              <a:t/>
            </a:r>
            <a:br>
              <a:rPr lang="nl-NL" sz="7200" dirty="0" smtClean="0">
                <a:solidFill>
                  <a:srgbClr val="BF0975"/>
                </a:solidFill>
              </a:rPr>
            </a:br>
            <a:r>
              <a:rPr lang="nl-NL" sz="7200" dirty="0">
                <a:solidFill>
                  <a:srgbClr val="BF0975"/>
                </a:solidFill>
              </a:rPr>
              <a:t/>
            </a:r>
            <a:br>
              <a:rPr lang="nl-NL" sz="7200" dirty="0">
                <a:solidFill>
                  <a:srgbClr val="BF0975"/>
                </a:solidFill>
              </a:rPr>
            </a:br>
            <a:r>
              <a:rPr lang="nl-NL" sz="7200" dirty="0" smtClean="0">
                <a:solidFill>
                  <a:srgbClr val="BF0975"/>
                </a:solidFill>
              </a:rPr>
              <a:t/>
            </a:r>
            <a:br>
              <a:rPr lang="nl-NL" sz="7200" dirty="0" smtClean="0">
                <a:solidFill>
                  <a:srgbClr val="BF0975"/>
                </a:solidFill>
              </a:rPr>
            </a:br>
            <a:r>
              <a:rPr lang="nl-NL" sz="7200" dirty="0">
                <a:solidFill>
                  <a:srgbClr val="BF0975"/>
                </a:solidFill>
              </a:rPr>
              <a:t/>
            </a:r>
            <a:br>
              <a:rPr lang="nl-NL" sz="7200" dirty="0">
                <a:solidFill>
                  <a:srgbClr val="BF0975"/>
                </a:solidFill>
              </a:rPr>
            </a:br>
            <a:r>
              <a:rPr lang="nl-NL" sz="7200" dirty="0" smtClean="0">
                <a:solidFill>
                  <a:srgbClr val="BF0975"/>
                </a:solidFill>
              </a:rPr>
              <a:t/>
            </a:r>
            <a:br>
              <a:rPr lang="nl-NL" sz="7200" dirty="0" smtClean="0">
                <a:solidFill>
                  <a:srgbClr val="BF0975"/>
                </a:solidFill>
              </a:rPr>
            </a:br>
            <a:r>
              <a:rPr lang="nl-NL" sz="7200" dirty="0" smtClean="0">
                <a:solidFill>
                  <a:srgbClr val="BF0975"/>
                </a:solidFill>
              </a:rPr>
              <a:t>Opdracht</a:t>
            </a:r>
            <a:r>
              <a:rPr lang="nl-NL" sz="7200" dirty="0">
                <a:solidFill>
                  <a:srgbClr val="BF0975"/>
                </a:solidFill>
              </a:rPr>
              <a:t>: Wat zijn jou normen en waarden?</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34702634"/>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Kantoor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796D14A1D5944EBFF95EECFD7ED31F" ma:contentTypeVersion="0" ma:contentTypeDescription="Een nieuw document maken." ma:contentTypeScope="" ma:versionID="def9c0cee85eab05e00eab6448935eea">
  <xsd:schema xmlns:xsd="http://www.w3.org/2001/XMLSchema" xmlns:xs="http://www.w3.org/2001/XMLSchema" xmlns:p="http://schemas.microsoft.com/office/2006/metadata/properties" targetNamespace="http://schemas.microsoft.com/office/2006/metadata/properties" ma:root="true" ma:fieldsID="d519baa4e29139ff335306ec453e2c0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F372BE-C820-49D8-B321-752B23BDAE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1D23480-983B-4C8F-88A3-3505E5F35F47}">
  <ds:schemaRefs>
    <ds:schemaRef ds:uri="http://schemas.microsoft.com/sharepoint/v3/contenttype/forms"/>
  </ds:schemaRefs>
</ds:datastoreItem>
</file>

<file path=customXml/itemProps3.xml><?xml version="1.0" encoding="utf-8"?>
<ds:datastoreItem xmlns:ds="http://schemas.openxmlformats.org/officeDocument/2006/customXml" ds:itemID="{E0C3D7CF-ADB2-4B08-B3DB-EDFFED3D8E94}">
  <ds:schemaRef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211</TotalTime>
  <Words>64</Words>
  <Application>Microsoft Office PowerPoint</Application>
  <PresentationFormat>Breedbeeld</PresentationFormat>
  <Paragraphs>28</Paragraphs>
  <Slides>17</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17</vt:i4>
      </vt:variant>
    </vt:vector>
  </HeadingPairs>
  <TitlesOfParts>
    <vt:vector size="26" baseType="lpstr">
      <vt:lpstr>Aharoni</vt:lpstr>
      <vt:lpstr>Algerian</vt:lpstr>
      <vt:lpstr>Arial</vt:lpstr>
      <vt:lpstr>Arial Rounded MT Bold</vt:lpstr>
      <vt:lpstr>Bradley Hand ITC</vt:lpstr>
      <vt:lpstr>Calibri</vt:lpstr>
      <vt:lpstr>Calibri Light</vt:lpstr>
      <vt:lpstr>Georgia</vt:lpstr>
      <vt:lpstr>Office Theme</vt:lpstr>
      <vt:lpstr>LOB normen en waarden</vt:lpstr>
      <vt:lpstr>PowerPoint-presentatie</vt:lpstr>
      <vt:lpstr>Norm = wat is normaal? Waarde = waarom vind je iets normaal?  Bijv. Dat je afstand houdt bij het pinnen is de norm, de waarde erachter is het respecteren van elkaars privacy. Of dat je voorzichtig bent met de grasmaaier van de buren is de norm, met respect voor andermans spullen als waarde </vt:lpstr>
      <vt:lpstr>PowerPoint-presentatie</vt:lpstr>
      <vt:lpstr>Kun je zelf een voorbeeld geven van een norm en een waarde die erbij hoort?</vt:lpstr>
      <vt:lpstr>PowerPoint-presentatie</vt:lpstr>
      <vt:lpstr>PowerPoint-presentatie</vt:lpstr>
      <vt:lpstr>    Daar gaan we mee aan de slag! </vt:lpstr>
      <vt:lpstr>     Opdracht: Wat zijn jou normen en waarden?</vt:lpstr>
      <vt:lpstr>PowerPoint-presentatie</vt:lpstr>
      <vt:lpstr>PowerPoint-presentatie</vt:lpstr>
      <vt:lpstr>3. Voor de toekomst:</vt:lpstr>
      <vt:lpstr>   De uitwerking stuur je naar  kwant@groenewelle.nl</vt:lpstr>
      <vt:lpstr>Succes!</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LOB Wat moet ik daarmee</dc:title>
  <dc:creator>Hannie Kwant</dc:creator>
  <cp:lastModifiedBy>Hannie Kwant</cp:lastModifiedBy>
  <cp:revision>18</cp:revision>
  <dcterms:created xsi:type="dcterms:W3CDTF">2015-09-22T12:21:20Z</dcterms:created>
  <dcterms:modified xsi:type="dcterms:W3CDTF">2015-10-07T10:00:09Z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0x010100AD796D14A1D5944EBFF95EECFD7ED31F</vt:lpwstr>
  </property>
</Properties>
</file>