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56" r:id="rId5"/>
    <p:sldId id="294" r:id="rId6"/>
    <p:sldId id="257" r:id="rId7"/>
    <p:sldId id="296" r:id="rId8"/>
    <p:sldId id="259" r:id="rId9"/>
    <p:sldId id="262" r:id="rId10"/>
    <p:sldId id="266" r:id="rId11"/>
    <p:sldId id="297" r:id="rId12"/>
    <p:sldId id="298" r:id="rId13"/>
    <p:sldId id="293" r:id="rId1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B13C32-8AD2-47C0-8FD6-FAC6491D8E53}" v="2" dt="2020-03-18T12:04:32.8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dith Iedema" userId="bb1b84f8-b2cf-4897-8df0-6fadffdd11a5" providerId="ADAL" clId="{96DC579C-3A94-44BC-BDC0-A56B46C4476E}"/>
    <pc:docChg chg="modSld">
      <pc:chgData name="Judith Iedema" userId="bb1b84f8-b2cf-4897-8df0-6fadffdd11a5" providerId="ADAL" clId="{96DC579C-3A94-44BC-BDC0-A56B46C4476E}" dt="2020-03-18T12:04:32.840" v="1"/>
      <pc:docMkLst>
        <pc:docMk/>
      </pc:docMkLst>
      <pc:sldChg chg="modAnim">
        <pc:chgData name="Judith Iedema" userId="bb1b84f8-b2cf-4897-8df0-6fadffdd11a5" providerId="ADAL" clId="{96DC579C-3A94-44BC-BDC0-A56B46C4476E}" dt="2020-03-18T12:04:32.840" v="1"/>
        <pc:sldMkLst>
          <pc:docMk/>
          <pc:sldMk cId="1802291052" sldId="29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8D228E-DCF5-4ACC-A381-D36D0371F323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5CBAA-03B9-41C0-868B-75A36A0477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4250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hoe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/>
              <a:t>Klik om de ondertitelstijl van het model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9F41-A6D8-4C33-972C-F2C3917FA7B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Rechte verbindingslijn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hoe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9F41-A6D8-4C33-972C-F2C3917FA7B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hoe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hoe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hoe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hoe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9F41-A6D8-4C33-972C-F2C3917FA7B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9F41-A6D8-4C33-972C-F2C3917FA7B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hoe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hoe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13" name="Rechthoe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hthoe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9F41-A6D8-4C33-972C-F2C3917FA7B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0D89F41-A6D8-4C33-972C-F2C3917FA7B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Tijdelijke aanduiding voor inhoud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12" name="Tijdelijke aanduiding voor inhoud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 verbindingslijn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hthoe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hthoe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hthoe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hoe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9F41-A6D8-4C33-972C-F2C3917FA7B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nl-NL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Tijdelijke aanduiding voor inhoud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26" name="Tijdelijke aanduiding voor inhoud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25" name="Ova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9F41-A6D8-4C33-972C-F2C3917FA7B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hoe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hoe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hthoe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hthoe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9F41-A6D8-4C33-972C-F2C3917FA7B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hoe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hoe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hthoe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Tijdelijke aanduiding voor inhoud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10" name="Ova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  <p:sp>
        <p:nvSpPr>
          <p:cNvPr id="21" name="Rechthoe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9F41-A6D8-4C33-972C-F2C3917FA7B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 verbindingslijn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hthoe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hthoe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22" name="Rechthoe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0D89F41-A6D8-4C33-972C-F2C3917FA7B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hoe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0D89F41-A6D8-4C33-972C-F2C3917FA7BB}" type="datetimeFigureOut">
              <a:rPr lang="nl-NL" smtClean="0"/>
              <a:t>18-3-2020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/>
              <a:t>Klik om de modelstijlen te bewerken</a:t>
            </a:r>
          </a:p>
          <a:p>
            <a:pPr lvl="1" eaLnBrk="1" latinLnBrk="0" hangingPunct="1"/>
            <a:r>
              <a:rPr kumimoji="0" lang="nl-NL"/>
              <a:t>Tweede niveau</a:t>
            </a:r>
          </a:p>
          <a:p>
            <a:pPr lvl="2" eaLnBrk="1" latinLnBrk="0" hangingPunct="1"/>
            <a:r>
              <a:rPr kumimoji="0" lang="nl-NL"/>
              <a:t>Derde niveau</a:t>
            </a:r>
          </a:p>
          <a:p>
            <a:pPr lvl="3" eaLnBrk="1" latinLnBrk="0" hangingPunct="1"/>
            <a:r>
              <a:rPr kumimoji="0" lang="nl-NL"/>
              <a:t>Vierde niveau</a:t>
            </a:r>
          </a:p>
          <a:p>
            <a:pPr lvl="4" eaLnBrk="1" latinLnBrk="0" hangingPunct="1"/>
            <a:r>
              <a:rPr kumimoji="0" lang="nl-NL"/>
              <a:t>Vijfde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Medicatie</a:t>
            </a:r>
            <a:r>
              <a:rPr lang="en-US" dirty="0"/>
              <a:t> (mg/ml), </a:t>
            </a:r>
            <a:br>
              <a:rPr lang="en-US" dirty="0"/>
            </a:br>
            <a:endParaRPr lang="nl-NL" dirty="0"/>
          </a:p>
        </p:txBody>
      </p:sp>
      <p:pic>
        <p:nvPicPr>
          <p:cNvPr id="4098" name="Picture 2" descr="Afbeeldingsresultaat voor medicatie&quot;">
            <a:extLst>
              <a:ext uri="{FF2B5EF4-FFF2-40B4-BE49-F238E27FC236}">
                <a16:creationId xmlns:a16="http://schemas.microsoft.com/office/drawing/2014/main" id="{91ECD44C-7769-4084-8D0A-8B10A20772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295" y="2690427"/>
            <a:ext cx="5533409" cy="36927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120660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Huiswerk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FD0E7FC-254E-4DD4-ACE7-35E7C94146F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b="1" dirty="0"/>
              <a:t>Maken: Medicatie mg</a:t>
            </a:r>
            <a:r>
              <a:rPr lang="nl-NL" b="1"/>
              <a:t>/ml</a:t>
            </a:r>
            <a:endParaRPr lang="nl-NL" b="1" dirty="0"/>
          </a:p>
          <a:p>
            <a:pPr marL="0" indent="0">
              <a:buNone/>
            </a:pPr>
            <a:r>
              <a:rPr lang="nl-NL" b="1" dirty="0">
                <a:sym typeface="Wingdings" panose="05000000000000000000" pitchFamily="2" charset="2"/>
              </a:rPr>
              <a:t> </a:t>
            </a:r>
            <a:r>
              <a:rPr lang="nl-NL" b="1" dirty="0"/>
              <a:t>vraag 1 t/m 20</a:t>
            </a: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9E52A77E-946E-41E4-B3AA-7287E11E3E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2780928"/>
            <a:ext cx="6405761" cy="3556814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250590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2E2FB5C-0319-40DA-A803-31383A93787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/>
              <a:t>Concentratieaanduiding</a:t>
            </a:r>
            <a:br>
              <a:rPr lang="nl-NL" dirty="0"/>
            </a:br>
            <a:br>
              <a:rPr lang="nl-NL" dirty="0"/>
            </a:br>
            <a:r>
              <a:rPr lang="nl-NL" sz="2000" dirty="0"/>
              <a:t>* mg/ml = aanduiding in milligram per milliliter </a:t>
            </a:r>
          </a:p>
          <a:p>
            <a:endParaRPr lang="nl-NL" sz="2000" dirty="0"/>
          </a:p>
          <a:p>
            <a:r>
              <a:rPr lang="nl-NL" sz="2000" dirty="0"/>
              <a:t>Op deze medicatie staat: 10 mg/ml. </a:t>
            </a:r>
            <a:br>
              <a:rPr lang="nl-NL" sz="2000" dirty="0"/>
            </a:br>
            <a:r>
              <a:rPr lang="nl-NL" sz="2000" dirty="0"/>
              <a:t>Dit betekent dus dat er 10 mg medicatie per 1 </a:t>
            </a:r>
            <a:br>
              <a:rPr lang="nl-NL" sz="2000" dirty="0"/>
            </a:br>
            <a:r>
              <a:rPr lang="nl-NL" sz="2000" dirty="0"/>
              <a:t>ml in zit. </a:t>
            </a:r>
          </a:p>
          <a:p>
            <a:endParaRPr lang="nl-NL" sz="2000" dirty="0"/>
          </a:p>
          <a:p>
            <a:r>
              <a:rPr lang="nl-NL" sz="2000" dirty="0"/>
              <a:t>Stel je geeft 2 ml, hoeveel mg </a:t>
            </a:r>
            <a:br>
              <a:rPr lang="nl-NL" sz="2000" dirty="0"/>
            </a:br>
            <a:r>
              <a:rPr lang="nl-NL" sz="2000" dirty="0"/>
              <a:t>medicatie geef je dan?</a:t>
            </a:r>
            <a:br>
              <a:rPr lang="nl-NL" sz="2000" dirty="0"/>
            </a:br>
            <a:endParaRPr lang="nl-NL" sz="2000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E8E1C8E-000E-4764-AFB6-89B42DCB0C08}"/>
              </a:ext>
            </a:extLst>
          </p:cNvPr>
          <p:cNvSpPr txBox="1">
            <a:spLocks/>
          </p:cNvSpPr>
          <p:nvPr/>
        </p:nvSpPr>
        <p:spPr>
          <a:xfrm>
            <a:off x="27383" y="332656"/>
            <a:ext cx="9361040" cy="936848"/>
          </a:xfrm>
          <a:prstGeom prst="rect">
            <a:avLst/>
          </a:prstGeom>
        </p:spPr>
        <p:txBody>
          <a:bodyPr vert="horz" anchor="b">
            <a:normAutofit fontScale="92500" lnSpcReduction="20000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Medicatie</a:t>
            </a:r>
            <a:r>
              <a:rPr lang="en-US" dirty="0"/>
              <a:t> (mg/ml), </a:t>
            </a:r>
            <a:br>
              <a:rPr lang="en-US" dirty="0"/>
            </a:br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F0C95921-45A2-44FB-84D4-367819D38C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064" y="4034033"/>
            <a:ext cx="3518601" cy="2065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47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Rekenen in de kruistabel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7EE5DEE-EF33-46E6-A125-8E57DC2A612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sz="2000" dirty="0"/>
              <a:t>Wat is een kruistabel?</a:t>
            </a:r>
          </a:p>
          <a:p>
            <a:pPr marL="0" indent="0">
              <a:buNone/>
            </a:pPr>
            <a:endParaRPr lang="nl-NL" sz="2000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r>
              <a:rPr lang="nl-NL" sz="1800" dirty="0"/>
              <a:t>Als je een tabel maakt zet je altijd de mg onder elkaar, en de ml onder elkaar. </a:t>
            </a:r>
          </a:p>
          <a:p>
            <a:endParaRPr lang="nl-NL" sz="1800" dirty="0"/>
          </a:p>
          <a:p>
            <a:r>
              <a:rPr lang="nl-NL" sz="1800" dirty="0"/>
              <a:t>Als je de gegevens in de tabel hebt staan, kun </a:t>
            </a:r>
            <a:br>
              <a:rPr lang="nl-NL" sz="1800" dirty="0"/>
            </a:br>
            <a:r>
              <a:rPr lang="nl-NL" sz="1800" dirty="0"/>
              <a:t>je het volgende trucje gebruiken: </a:t>
            </a:r>
            <a:br>
              <a:rPr lang="nl-NL" sz="1800" dirty="0"/>
            </a:br>
            <a:r>
              <a:rPr lang="nl-NL" sz="1800" dirty="0"/>
              <a:t>schuin x elkaar, en dit deel </a:t>
            </a:r>
            <a:br>
              <a:rPr lang="nl-NL" sz="1800" dirty="0"/>
            </a:br>
            <a:r>
              <a:rPr lang="nl-NL" sz="1800" dirty="0"/>
              <a:t>je door het getal dat je nog niet hebt gebruikt. </a:t>
            </a:r>
          </a:p>
          <a:p>
            <a:r>
              <a:rPr lang="nl-NL" sz="1800" dirty="0"/>
              <a:t>Dus: 10 mg x 8,5 ml : 1 ml </a:t>
            </a:r>
            <a:br>
              <a:rPr lang="nl-NL" sz="1800" dirty="0"/>
            </a:br>
            <a:endParaRPr lang="nl-NL" sz="1800" dirty="0"/>
          </a:p>
          <a:p>
            <a:endParaRPr lang="nl-NL" sz="1800" dirty="0"/>
          </a:p>
          <a:p>
            <a:endParaRPr lang="nl-NL" sz="1800" dirty="0"/>
          </a:p>
          <a:p>
            <a:endParaRPr lang="nl-NL" dirty="0"/>
          </a:p>
          <a:p>
            <a:endParaRPr lang="nl-NL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E8E0FF8B-AC06-42E8-959B-2FECDF7DB1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250449"/>
              </p:ext>
            </p:extLst>
          </p:nvPr>
        </p:nvGraphicFramePr>
        <p:xfrm>
          <a:off x="467545" y="2276872"/>
          <a:ext cx="6984777" cy="1577788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2328259">
                  <a:extLst>
                    <a:ext uri="{9D8B030D-6E8A-4147-A177-3AD203B41FA5}">
                      <a16:colId xmlns:a16="http://schemas.microsoft.com/office/drawing/2014/main" val="3409738424"/>
                    </a:ext>
                  </a:extLst>
                </a:gridCol>
                <a:gridCol w="2328259">
                  <a:extLst>
                    <a:ext uri="{9D8B030D-6E8A-4147-A177-3AD203B41FA5}">
                      <a16:colId xmlns:a16="http://schemas.microsoft.com/office/drawing/2014/main" val="2408233958"/>
                    </a:ext>
                  </a:extLst>
                </a:gridCol>
                <a:gridCol w="2328259">
                  <a:extLst>
                    <a:ext uri="{9D8B030D-6E8A-4147-A177-3AD203B41FA5}">
                      <a16:colId xmlns:a16="http://schemas.microsoft.com/office/drawing/2014/main" val="2296238384"/>
                    </a:ext>
                  </a:extLst>
                </a:gridCol>
              </a:tblGrid>
              <a:tr h="788894">
                <a:tc>
                  <a:txBody>
                    <a:bodyPr/>
                    <a:lstStyle/>
                    <a:p>
                      <a:r>
                        <a:rPr lang="nl-NL" b="1" dirty="0"/>
                        <a:t>Wat je hebt/uit de kast pakt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716057"/>
                  </a:ext>
                </a:extLst>
              </a:tr>
              <a:tr h="788894">
                <a:tc>
                  <a:txBody>
                    <a:bodyPr/>
                    <a:lstStyle/>
                    <a:p>
                      <a:r>
                        <a:rPr lang="nl-NL" b="1" dirty="0"/>
                        <a:t>Wat je gaat toedienen/geven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ml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574655"/>
                  </a:ext>
                </a:extLst>
              </a:tr>
            </a:tbl>
          </a:graphicData>
        </a:graphic>
      </p:graphicFrame>
      <p:pic>
        <p:nvPicPr>
          <p:cNvPr id="6" name="Afbeelding 5">
            <a:extLst>
              <a:ext uri="{FF2B5EF4-FFF2-40B4-BE49-F238E27FC236}">
                <a16:creationId xmlns:a16="http://schemas.microsoft.com/office/drawing/2014/main" id="{A615DCE6-66B7-405A-AB7A-B4B4CDB927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5399" y="4714820"/>
            <a:ext cx="3518601" cy="2065015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1C54E797-FE02-4C5C-BA18-3A7BF803B26F}"/>
              </a:ext>
            </a:extLst>
          </p:cNvPr>
          <p:cNvSpPr txBox="1"/>
          <p:nvPr/>
        </p:nvSpPr>
        <p:spPr>
          <a:xfrm>
            <a:off x="3491880" y="256490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10 mg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771D3C3A-9671-48A6-B430-503301E4B704}"/>
              </a:ext>
            </a:extLst>
          </p:cNvPr>
          <p:cNvSpPr txBox="1"/>
          <p:nvPr/>
        </p:nvSpPr>
        <p:spPr>
          <a:xfrm>
            <a:off x="5868144" y="265066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 ml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D2AA7E7A-3E55-4235-99CF-4A72641D9B71}"/>
              </a:ext>
            </a:extLst>
          </p:cNvPr>
          <p:cNvSpPr txBox="1"/>
          <p:nvPr/>
        </p:nvSpPr>
        <p:spPr>
          <a:xfrm>
            <a:off x="5828591" y="331118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8,5 ml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7C7F2BB0-B084-474C-8183-73CE193BB6DD}"/>
              </a:ext>
            </a:extLst>
          </p:cNvPr>
          <p:cNvSpPr txBox="1"/>
          <p:nvPr/>
        </p:nvSpPr>
        <p:spPr>
          <a:xfrm>
            <a:off x="3491880" y="332111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02882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96FE06-240F-4AD1-97B0-3D2A8DA2C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Oefenen MG/ML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AB578B0-2C22-4C75-A3A5-C56687CEC5D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/>
              <a:t>De heer hoving heeft tgv een bottumor erg veel pijn. De arts geeft jou de opdracht om hem i.m. morfine te geven. Op de ampullen morfine staan 10 mg = 1 ml (10 mg/ml). </a:t>
            </a:r>
            <a:br>
              <a:rPr lang="nl-NL" dirty="0"/>
            </a:br>
            <a:br>
              <a:rPr lang="nl-NL" dirty="0"/>
            </a:br>
            <a:r>
              <a:rPr lang="nl-NL" dirty="0"/>
              <a:t>Je moet de heer Hoving 7,5 mg morfine geven. </a:t>
            </a:r>
            <a:br>
              <a:rPr lang="nl-NL" dirty="0"/>
            </a:br>
            <a:br>
              <a:rPr lang="nl-NL" dirty="0"/>
            </a:br>
            <a:r>
              <a:rPr lang="nl-NL" dirty="0"/>
              <a:t>A. Hoeveel ml moet je hem dan geven? 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C7420C06-9CB3-4B29-B39A-1347863261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239910"/>
              </p:ext>
            </p:extLst>
          </p:nvPr>
        </p:nvGraphicFramePr>
        <p:xfrm>
          <a:off x="2411760" y="504444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1137">
                  <a:extLst>
                    <a:ext uri="{9D8B030D-6E8A-4147-A177-3AD203B41FA5}">
                      <a16:colId xmlns:a16="http://schemas.microsoft.com/office/drawing/2014/main" val="1644904410"/>
                    </a:ext>
                  </a:extLst>
                </a:gridCol>
                <a:gridCol w="3104863">
                  <a:extLst>
                    <a:ext uri="{9D8B030D-6E8A-4147-A177-3AD203B41FA5}">
                      <a16:colId xmlns:a16="http://schemas.microsoft.com/office/drawing/2014/main" val="40523846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10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6332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6327984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A7796E93-52A1-462F-B5BF-83E134BF35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233390"/>
              </p:ext>
            </p:extLst>
          </p:nvPr>
        </p:nvGraphicFramePr>
        <p:xfrm>
          <a:off x="338328" y="5044440"/>
          <a:ext cx="208823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40488236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Wat je hebt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321826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6F92023D-9727-417C-BD8D-CFBC8DE4FC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50766"/>
              </p:ext>
            </p:extLst>
          </p:nvPr>
        </p:nvGraphicFramePr>
        <p:xfrm>
          <a:off x="70581" y="5415280"/>
          <a:ext cx="235597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5979">
                  <a:extLst>
                    <a:ext uri="{9D8B030D-6E8A-4147-A177-3AD203B41FA5}">
                      <a16:colId xmlns:a16="http://schemas.microsoft.com/office/drawing/2014/main" val="40488236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Wat je moet geven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321826"/>
                  </a:ext>
                </a:extLst>
              </a:tr>
            </a:tbl>
          </a:graphicData>
        </a:graphic>
      </p:graphicFrame>
      <p:sp>
        <p:nvSpPr>
          <p:cNvPr id="7" name="Tekstvak 6">
            <a:extLst>
              <a:ext uri="{FF2B5EF4-FFF2-40B4-BE49-F238E27FC236}">
                <a16:creationId xmlns:a16="http://schemas.microsoft.com/office/drawing/2014/main" id="{689BD7CF-6DD0-4CD9-BA9B-6535F871A75D}"/>
              </a:ext>
            </a:extLst>
          </p:cNvPr>
          <p:cNvSpPr txBox="1"/>
          <p:nvPr/>
        </p:nvSpPr>
        <p:spPr>
          <a:xfrm>
            <a:off x="3059832" y="541694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7,5 mg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B1E3415E-BB76-4854-8684-EBF4D3325D3F}"/>
              </a:ext>
            </a:extLst>
          </p:cNvPr>
          <p:cNvSpPr txBox="1"/>
          <p:nvPr/>
        </p:nvSpPr>
        <p:spPr>
          <a:xfrm>
            <a:off x="5921031" y="5416788"/>
            <a:ext cx="1275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u="sng" dirty="0">
                <a:solidFill>
                  <a:srgbClr val="FF0000"/>
                </a:solidFill>
              </a:rPr>
              <a:t>0,75 ml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6F0EBFA7-D1ED-4426-9101-D4A7BA63DE2B}"/>
              </a:ext>
            </a:extLst>
          </p:cNvPr>
          <p:cNvSpPr txBox="1"/>
          <p:nvPr/>
        </p:nvSpPr>
        <p:spPr>
          <a:xfrm>
            <a:off x="6588224" y="4506452"/>
            <a:ext cx="1275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u="sng" dirty="0">
                <a:solidFill>
                  <a:srgbClr val="FF0000"/>
                </a:solidFill>
              </a:rPr>
              <a:t>0,75 ml</a:t>
            </a:r>
          </a:p>
        </p:txBody>
      </p:sp>
    </p:spTree>
    <p:extLst>
      <p:ext uri="{BB962C8B-B14F-4D97-AF65-F5344CB8AC3E}">
        <p14:creationId xmlns:p14="http://schemas.microsoft.com/office/powerpoint/2010/main" val="414480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Oefenen</a:t>
            </a:r>
            <a:r>
              <a:rPr lang="en-US" dirty="0"/>
              <a:t> mg/ml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50392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De </a:t>
            </a:r>
            <a:r>
              <a:rPr lang="en-US" dirty="0" err="1"/>
              <a:t>heer</a:t>
            </a:r>
            <a:r>
              <a:rPr lang="en-US" dirty="0"/>
              <a:t> </a:t>
            </a:r>
            <a:r>
              <a:rPr lang="en-US" dirty="0" err="1"/>
              <a:t>bril</a:t>
            </a:r>
            <a:r>
              <a:rPr lang="en-US" dirty="0"/>
              <a:t> </a:t>
            </a:r>
            <a:r>
              <a:rPr lang="en-US" dirty="0" err="1"/>
              <a:t>heeft</a:t>
            </a:r>
            <a:r>
              <a:rPr lang="en-US" dirty="0"/>
              <a:t> </a:t>
            </a:r>
            <a:r>
              <a:rPr lang="en-US" dirty="0" err="1"/>
              <a:t>hartproblemen</a:t>
            </a:r>
            <a:r>
              <a:rPr lang="en-US" dirty="0"/>
              <a:t>, de arts </a:t>
            </a:r>
            <a:r>
              <a:rPr lang="en-US" dirty="0" err="1"/>
              <a:t>stelt</a:t>
            </a:r>
            <a:r>
              <a:rPr lang="en-US" dirty="0"/>
              <a:t> de diagnose </a:t>
            </a:r>
            <a:r>
              <a:rPr lang="en-US" dirty="0" err="1"/>
              <a:t>decompensatio</a:t>
            </a:r>
            <a:r>
              <a:rPr lang="en-US" dirty="0"/>
              <a:t> cordis. Je </a:t>
            </a:r>
            <a:r>
              <a:rPr lang="en-US" dirty="0" err="1"/>
              <a:t>hebt</a:t>
            </a:r>
            <a:r>
              <a:rPr lang="en-US" dirty="0"/>
              <a:t> </a:t>
            </a:r>
            <a:r>
              <a:rPr lang="en-US" dirty="0" err="1"/>
              <a:t>medicatie</a:t>
            </a:r>
            <a:r>
              <a:rPr lang="en-US" dirty="0"/>
              <a:t> </a:t>
            </a:r>
            <a:r>
              <a:rPr lang="en-US" dirty="0" err="1"/>
              <a:t>digoxine-elixer</a:t>
            </a:r>
            <a:r>
              <a:rPr lang="en-US" dirty="0"/>
              <a:t> (0,05 mg/ml). Je </a:t>
            </a:r>
            <a:r>
              <a:rPr lang="en-US" dirty="0" err="1"/>
              <a:t>moet</a:t>
            </a:r>
            <a:r>
              <a:rPr lang="en-US" dirty="0"/>
              <a:t> </a:t>
            </a:r>
            <a:r>
              <a:rPr lang="en-US" dirty="0" err="1"/>
              <a:t>meneer</a:t>
            </a:r>
            <a:r>
              <a:rPr lang="en-US" dirty="0"/>
              <a:t> 0,025 mg (25 microgram) </a:t>
            </a:r>
            <a:r>
              <a:rPr lang="en-US" dirty="0" err="1"/>
              <a:t>geven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Hoeveel</a:t>
            </a:r>
            <a:r>
              <a:rPr lang="en-US" dirty="0"/>
              <a:t> ml </a:t>
            </a:r>
            <a:r>
              <a:rPr lang="en-US" dirty="0" err="1"/>
              <a:t>elixer</a:t>
            </a:r>
            <a:r>
              <a:rPr lang="en-US" dirty="0"/>
              <a:t> </a:t>
            </a:r>
            <a:r>
              <a:rPr lang="en-US" dirty="0" err="1"/>
              <a:t>geef</a:t>
            </a:r>
            <a:r>
              <a:rPr lang="en-US" dirty="0"/>
              <a:t> je?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ED2B3B82-5530-4380-AFF0-1C7CBC0E8B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481391"/>
              </p:ext>
            </p:extLst>
          </p:nvPr>
        </p:nvGraphicFramePr>
        <p:xfrm>
          <a:off x="611560" y="4293096"/>
          <a:ext cx="6096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41620210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De </a:t>
                      </a:r>
                      <a:r>
                        <a:rPr lang="en-US" dirty="0" err="1"/>
                        <a:t>samenstelling</a:t>
                      </a:r>
                      <a:r>
                        <a:rPr lang="en-US" dirty="0"/>
                        <a:t> is 0,05 mg per 1 ml. </a:t>
                      </a:r>
                      <a:r>
                        <a:rPr lang="en-US" dirty="0" err="1"/>
                        <a:t>Hiervan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moet</a:t>
                      </a:r>
                      <a:r>
                        <a:rPr lang="en-US" dirty="0"/>
                        <a:t> je 0,025 mg </a:t>
                      </a:r>
                      <a:r>
                        <a:rPr lang="en-US" dirty="0" err="1"/>
                        <a:t>geven</a:t>
                      </a:r>
                      <a:r>
                        <a:rPr lang="en-US" dirty="0"/>
                        <a:t>: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6924262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4548160B-E1D4-4A86-AEB6-12561D8B32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148182"/>
              </p:ext>
            </p:extLst>
          </p:nvPr>
        </p:nvGraphicFramePr>
        <p:xfrm>
          <a:off x="467544" y="5373216"/>
          <a:ext cx="208823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40488236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Wat je hebt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321826"/>
                  </a:ext>
                </a:extLst>
              </a:tr>
            </a:tbl>
          </a:graphicData>
        </a:graphic>
      </p:graphicFrame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38706016-DCE8-4C20-A0AF-F63E3E11D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239565"/>
              </p:ext>
            </p:extLst>
          </p:nvPr>
        </p:nvGraphicFramePr>
        <p:xfrm>
          <a:off x="199797" y="5768804"/>
          <a:ext cx="235597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5979">
                  <a:extLst>
                    <a:ext uri="{9D8B030D-6E8A-4147-A177-3AD203B41FA5}">
                      <a16:colId xmlns:a16="http://schemas.microsoft.com/office/drawing/2014/main" val="40488236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Wat je moet geven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321826"/>
                  </a:ext>
                </a:extLst>
              </a:tr>
            </a:tbl>
          </a:graphicData>
        </a:graphic>
      </p:graphicFrame>
      <p:graphicFrame>
        <p:nvGraphicFramePr>
          <p:cNvPr id="8" name="Tabel 8">
            <a:extLst>
              <a:ext uri="{FF2B5EF4-FFF2-40B4-BE49-F238E27FC236}">
                <a16:creationId xmlns:a16="http://schemas.microsoft.com/office/drawing/2014/main" id="{3385AAE7-E322-4501-8D32-C629A1D359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683005"/>
              </p:ext>
            </p:extLst>
          </p:nvPr>
        </p:nvGraphicFramePr>
        <p:xfrm>
          <a:off x="2483768" y="5397964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920817083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2160903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0,05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0200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545954"/>
                  </a:ext>
                </a:extLst>
              </a:tr>
            </a:tbl>
          </a:graphicData>
        </a:graphic>
      </p:graphicFrame>
      <p:sp>
        <p:nvSpPr>
          <p:cNvPr id="10" name="Tekstvak 9">
            <a:extLst>
              <a:ext uri="{FF2B5EF4-FFF2-40B4-BE49-F238E27FC236}">
                <a16:creationId xmlns:a16="http://schemas.microsoft.com/office/drawing/2014/main" id="{DAB169BF-D2C9-49F5-94C9-B18F20A65693}"/>
              </a:ext>
            </a:extLst>
          </p:cNvPr>
          <p:cNvSpPr txBox="1"/>
          <p:nvPr/>
        </p:nvSpPr>
        <p:spPr>
          <a:xfrm>
            <a:off x="2514853" y="5744056"/>
            <a:ext cx="1690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0,025 mg 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53A428DD-EA11-4AB8-AA52-A4BF30B70E4A}"/>
              </a:ext>
            </a:extLst>
          </p:cNvPr>
          <p:cNvSpPr txBox="1"/>
          <p:nvPr/>
        </p:nvSpPr>
        <p:spPr>
          <a:xfrm>
            <a:off x="5644046" y="5790599"/>
            <a:ext cx="1690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0,5 ml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74776836-24A4-41F1-B3F6-58ECC2B664B3}"/>
              </a:ext>
            </a:extLst>
          </p:cNvPr>
          <p:cNvSpPr txBox="1"/>
          <p:nvPr/>
        </p:nvSpPr>
        <p:spPr>
          <a:xfrm>
            <a:off x="4503480" y="3795864"/>
            <a:ext cx="1690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0,5 ml</a:t>
            </a:r>
          </a:p>
        </p:txBody>
      </p:sp>
    </p:spTree>
    <p:extLst>
      <p:ext uri="{BB962C8B-B14F-4D97-AF65-F5344CB8AC3E}">
        <p14:creationId xmlns:p14="http://schemas.microsoft.com/office/powerpoint/2010/main" val="406338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Oefenen</a:t>
            </a:r>
            <a:r>
              <a:rPr lang="en-US" dirty="0"/>
              <a:t> mg/ml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err="1"/>
              <a:t>Mevrouw</a:t>
            </a:r>
            <a:r>
              <a:rPr lang="en-US" sz="2000" dirty="0"/>
              <a:t> </a:t>
            </a:r>
            <a:r>
              <a:rPr lang="en-US" sz="2000" dirty="0" err="1"/>
              <a:t>Tilman</a:t>
            </a:r>
            <a:r>
              <a:rPr lang="en-US" sz="2000" dirty="0"/>
              <a:t> </a:t>
            </a:r>
            <a:r>
              <a:rPr lang="en-US" sz="2000" dirty="0" err="1"/>
              <a:t>heeft</a:t>
            </a:r>
            <a:r>
              <a:rPr lang="en-US" sz="2000" dirty="0"/>
              <a:t> last van </a:t>
            </a:r>
            <a:r>
              <a:rPr lang="en-US" sz="2000" dirty="0" err="1"/>
              <a:t>een</a:t>
            </a:r>
            <a:r>
              <a:rPr lang="en-US" sz="2000" dirty="0"/>
              <a:t> </a:t>
            </a:r>
            <a:r>
              <a:rPr lang="en-US" sz="2000" dirty="0" err="1"/>
              <a:t>allergische</a:t>
            </a:r>
            <a:r>
              <a:rPr lang="en-US" sz="2000" dirty="0"/>
              <a:t> </a:t>
            </a:r>
            <a:r>
              <a:rPr lang="en-US" sz="2000" dirty="0" err="1"/>
              <a:t>huidaandoening</a:t>
            </a:r>
            <a:r>
              <a:rPr lang="en-US" sz="2000" dirty="0"/>
              <a:t>. De </a:t>
            </a:r>
            <a:r>
              <a:rPr lang="en-US" sz="2000" dirty="0" err="1"/>
              <a:t>huisarts</a:t>
            </a:r>
            <a:r>
              <a:rPr lang="en-US" sz="2000" dirty="0"/>
              <a:t> </a:t>
            </a:r>
            <a:r>
              <a:rPr lang="en-US" sz="2000" dirty="0" err="1"/>
              <a:t>schrijft</a:t>
            </a:r>
            <a:r>
              <a:rPr lang="en-US" sz="2000" dirty="0"/>
              <a:t> </a:t>
            </a:r>
            <a:r>
              <a:rPr lang="en-US" sz="2000" dirty="0" err="1"/>
              <a:t>terfenadinedrank</a:t>
            </a:r>
            <a:r>
              <a:rPr lang="en-US" sz="2000" dirty="0"/>
              <a:t> </a:t>
            </a:r>
            <a:r>
              <a:rPr lang="en-US" sz="2000" dirty="0" err="1"/>
              <a:t>voor</a:t>
            </a:r>
            <a:r>
              <a:rPr lang="en-US" sz="2000" dirty="0"/>
              <a:t>, </a:t>
            </a:r>
            <a:r>
              <a:rPr lang="en-US" sz="2000" dirty="0" err="1"/>
              <a:t>deze</a:t>
            </a:r>
            <a:r>
              <a:rPr lang="en-US" sz="2000" dirty="0"/>
              <a:t> </a:t>
            </a:r>
            <a:r>
              <a:rPr lang="en-US" sz="2000" dirty="0" err="1"/>
              <a:t>bevat</a:t>
            </a:r>
            <a:r>
              <a:rPr lang="en-US" sz="2000" dirty="0"/>
              <a:t> 6 mg/ml. Je </a:t>
            </a:r>
            <a:r>
              <a:rPr lang="en-US" sz="2000" dirty="0" err="1"/>
              <a:t>moet</a:t>
            </a:r>
            <a:r>
              <a:rPr lang="en-US" sz="2000" dirty="0"/>
              <a:t> </a:t>
            </a:r>
            <a:r>
              <a:rPr lang="en-US" sz="2000" dirty="0" err="1"/>
              <a:t>haar</a:t>
            </a:r>
            <a:r>
              <a:rPr lang="en-US" sz="2000" dirty="0"/>
              <a:t> 90 mg per 24 </a:t>
            </a:r>
            <a:r>
              <a:rPr lang="en-US" sz="2000" dirty="0" err="1"/>
              <a:t>uur</a:t>
            </a:r>
            <a:r>
              <a:rPr lang="en-US" sz="2000" dirty="0"/>
              <a:t> in twee </a:t>
            </a:r>
            <a:r>
              <a:rPr lang="en-US" sz="2000" dirty="0" err="1"/>
              <a:t>gelijke</a:t>
            </a:r>
            <a:r>
              <a:rPr lang="en-US" sz="2000" dirty="0"/>
              <a:t> doses </a:t>
            </a:r>
            <a:r>
              <a:rPr lang="en-US" sz="2000" dirty="0" err="1"/>
              <a:t>geven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lphaLcPeriod"/>
            </a:pPr>
            <a:r>
              <a:rPr lang="en-US" sz="1800" dirty="0" err="1"/>
              <a:t>Hoeveel</a:t>
            </a:r>
            <a:r>
              <a:rPr lang="en-US" sz="1800" dirty="0"/>
              <a:t> ml drank </a:t>
            </a:r>
            <a:r>
              <a:rPr lang="en-US" sz="1800" dirty="0" err="1"/>
              <a:t>geef</a:t>
            </a:r>
            <a:r>
              <a:rPr lang="en-US" sz="1800" dirty="0"/>
              <a:t> je per </a:t>
            </a:r>
            <a:r>
              <a:rPr lang="en-US" sz="1800" dirty="0" err="1"/>
              <a:t>etmaal</a:t>
            </a:r>
            <a:r>
              <a:rPr lang="en-US" sz="1800" dirty="0"/>
              <a:t>?</a:t>
            </a:r>
            <a:br>
              <a:rPr lang="en-US" sz="1800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pPr marL="514350" indent="-514350">
              <a:buAutoNum type="alphaLcPeriod"/>
            </a:pPr>
            <a:r>
              <a:rPr lang="en-US" sz="1800" dirty="0" err="1"/>
              <a:t>Hoeveel</a:t>
            </a:r>
            <a:r>
              <a:rPr lang="en-US" sz="1800" dirty="0"/>
              <a:t> ml drank </a:t>
            </a:r>
            <a:r>
              <a:rPr lang="en-US" sz="1800" dirty="0" err="1"/>
              <a:t>geef</a:t>
            </a:r>
            <a:r>
              <a:rPr lang="en-US" sz="1800" dirty="0"/>
              <a:t> je per </a:t>
            </a:r>
            <a:r>
              <a:rPr lang="en-US" sz="1800" dirty="0" err="1"/>
              <a:t>dosis</a:t>
            </a:r>
            <a:r>
              <a:rPr lang="en-US" sz="1800" dirty="0"/>
              <a:t>?</a:t>
            </a:r>
          </a:p>
          <a:p>
            <a:pPr marL="0" indent="0">
              <a:buNone/>
            </a:pPr>
            <a:endParaRPr lang="nl-NL" dirty="0"/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020A7E00-404D-48DF-81D5-DCB982F9EF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018909"/>
              </p:ext>
            </p:extLst>
          </p:nvPr>
        </p:nvGraphicFramePr>
        <p:xfrm>
          <a:off x="359829" y="34290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2800009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78392358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929440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Wat je hebt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6632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Wat je gaat geven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93180"/>
                  </a:ext>
                </a:extLst>
              </a:tr>
            </a:tbl>
          </a:graphicData>
        </a:graphic>
      </p:graphicFrame>
      <p:sp>
        <p:nvSpPr>
          <p:cNvPr id="6" name="Tekstvak 5">
            <a:extLst>
              <a:ext uri="{FF2B5EF4-FFF2-40B4-BE49-F238E27FC236}">
                <a16:creationId xmlns:a16="http://schemas.microsoft.com/office/drawing/2014/main" id="{FC3A3A09-EB41-4A76-9A66-1BF161C38D7D}"/>
              </a:ext>
            </a:extLst>
          </p:cNvPr>
          <p:cNvSpPr txBox="1"/>
          <p:nvPr/>
        </p:nvSpPr>
        <p:spPr>
          <a:xfrm>
            <a:off x="2771800" y="342900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6 mg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E0E05DFF-4548-49F0-9FBB-9CC77B35E3BA}"/>
              </a:ext>
            </a:extLst>
          </p:cNvPr>
          <p:cNvSpPr txBox="1"/>
          <p:nvPr/>
        </p:nvSpPr>
        <p:spPr>
          <a:xfrm>
            <a:off x="4860032" y="342900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 ml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BDF4F464-3106-4365-A01F-216B79A0C74A}"/>
              </a:ext>
            </a:extLst>
          </p:cNvPr>
          <p:cNvSpPr txBox="1"/>
          <p:nvPr/>
        </p:nvSpPr>
        <p:spPr>
          <a:xfrm>
            <a:off x="2867769" y="381304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90 mg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41510642-DDDA-4FF3-AE58-4E88138D57B8}"/>
              </a:ext>
            </a:extLst>
          </p:cNvPr>
          <p:cNvSpPr txBox="1"/>
          <p:nvPr/>
        </p:nvSpPr>
        <p:spPr>
          <a:xfrm>
            <a:off x="4855569" y="381304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15 ml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4DB62916-59A9-4C85-92DE-0004F4914861}"/>
              </a:ext>
            </a:extLst>
          </p:cNvPr>
          <p:cNvSpPr txBox="1"/>
          <p:nvPr/>
        </p:nvSpPr>
        <p:spPr>
          <a:xfrm>
            <a:off x="4644008" y="297458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15 ml</a:t>
            </a:r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42E6CF84-80FC-4E77-A0F8-6E6BF42EB201}"/>
              </a:ext>
            </a:extLst>
          </p:cNvPr>
          <p:cNvSpPr/>
          <p:nvPr/>
        </p:nvSpPr>
        <p:spPr>
          <a:xfrm>
            <a:off x="471194" y="5515618"/>
            <a:ext cx="67651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15 ml </a:t>
            </a:r>
            <a:r>
              <a:rPr lang="en-US" dirty="0" err="1"/>
              <a:t>voor</a:t>
            </a:r>
            <a:r>
              <a:rPr lang="en-US" dirty="0"/>
              <a:t> 2 doses, </a:t>
            </a:r>
            <a:r>
              <a:rPr lang="en-US" dirty="0" err="1"/>
              <a:t>dus</a:t>
            </a:r>
            <a:r>
              <a:rPr lang="en-US" dirty="0"/>
              <a:t> per </a:t>
            </a:r>
            <a:r>
              <a:rPr lang="en-US" dirty="0" err="1"/>
              <a:t>dosis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15:2 = 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7,5 ml per </a:t>
            </a:r>
            <a:r>
              <a:rPr lang="en-US" dirty="0" err="1">
                <a:solidFill>
                  <a:srgbClr val="FF0000"/>
                </a:solidFill>
                <a:sym typeface="Wingdings" pitchFamily="2" charset="2"/>
              </a:rPr>
              <a:t>dosis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8372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Opdracht</a:t>
            </a:r>
            <a:r>
              <a:rPr lang="en-US" dirty="0"/>
              <a:t> 8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350081" y="1628800"/>
            <a:ext cx="8503920" cy="4572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/>
              <a:t>Tim Pitt is </a:t>
            </a:r>
            <a:r>
              <a:rPr lang="en-US" dirty="0" err="1"/>
              <a:t>vier</a:t>
            </a:r>
            <a:r>
              <a:rPr lang="en-US" dirty="0"/>
              <a:t> </a:t>
            </a:r>
            <a:r>
              <a:rPr lang="en-US" dirty="0" err="1"/>
              <a:t>jaar</a:t>
            </a:r>
            <a:r>
              <a:rPr lang="en-US" dirty="0"/>
              <a:t> </a:t>
            </a:r>
            <a:r>
              <a:rPr lang="en-US" dirty="0" err="1"/>
              <a:t>oud</a:t>
            </a:r>
            <a:r>
              <a:rPr lang="en-US" dirty="0"/>
              <a:t>. </a:t>
            </a:r>
            <a:r>
              <a:rPr lang="en-US" dirty="0" err="1"/>
              <a:t>Hij</a:t>
            </a:r>
            <a:r>
              <a:rPr lang="en-US" dirty="0"/>
              <a:t> </a:t>
            </a:r>
            <a:r>
              <a:rPr lang="en-US" dirty="0" err="1"/>
              <a:t>heeft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arm </a:t>
            </a:r>
            <a:r>
              <a:rPr lang="en-US" dirty="0" err="1"/>
              <a:t>gebroken</a:t>
            </a:r>
            <a:r>
              <a:rPr lang="en-US" dirty="0"/>
              <a:t> en </a:t>
            </a:r>
            <a:r>
              <a:rPr lang="en-US" dirty="0" err="1"/>
              <a:t>hij</a:t>
            </a:r>
            <a:r>
              <a:rPr lang="en-US" dirty="0"/>
              <a:t> </a:t>
            </a:r>
            <a:r>
              <a:rPr lang="en-US" dirty="0" err="1"/>
              <a:t>heeft</a:t>
            </a:r>
            <a:r>
              <a:rPr lang="en-US" dirty="0"/>
              <a:t> </a:t>
            </a:r>
            <a:r>
              <a:rPr lang="en-US" dirty="0" err="1"/>
              <a:t>veel</a:t>
            </a:r>
            <a:r>
              <a:rPr lang="en-US" dirty="0"/>
              <a:t> </a:t>
            </a:r>
            <a:r>
              <a:rPr lang="en-US" dirty="0" err="1"/>
              <a:t>pijn</a:t>
            </a:r>
            <a:r>
              <a:rPr lang="en-US" dirty="0"/>
              <a:t>. De arts </a:t>
            </a:r>
            <a:r>
              <a:rPr lang="en-US" dirty="0" err="1"/>
              <a:t>schrijft</a:t>
            </a:r>
            <a:r>
              <a:rPr lang="en-US" dirty="0"/>
              <a:t> de </a:t>
            </a:r>
            <a:r>
              <a:rPr lang="en-US" dirty="0" err="1"/>
              <a:t>pijnstiller</a:t>
            </a:r>
            <a:r>
              <a:rPr lang="en-US" dirty="0"/>
              <a:t> </a:t>
            </a:r>
            <a:r>
              <a:rPr lang="en-US" dirty="0" err="1"/>
              <a:t>paracetamol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. Tim </a:t>
            </a:r>
            <a:r>
              <a:rPr lang="en-US" dirty="0" err="1"/>
              <a:t>moet</a:t>
            </a:r>
            <a:r>
              <a:rPr lang="en-US" dirty="0"/>
              <a:t> 20mg/kg/24uur paracetamol </a:t>
            </a:r>
            <a:r>
              <a:rPr lang="en-US" dirty="0" err="1"/>
              <a:t>krijgen</a:t>
            </a:r>
            <a:r>
              <a:rPr lang="en-US" dirty="0"/>
              <a:t>, </a:t>
            </a:r>
            <a:r>
              <a:rPr lang="en-US" dirty="0" err="1"/>
              <a:t>verdeeld</a:t>
            </a:r>
            <a:r>
              <a:rPr lang="en-US" dirty="0"/>
              <a:t> over </a:t>
            </a:r>
            <a:r>
              <a:rPr lang="en-US" dirty="0" err="1"/>
              <a:t>vier</a:t>
            </a:r>
            <a:r>
              <a:rPr lang="en-US" dirty="0"/>
              <a:t> </a:t>
            </a:r>
            <a:r>
              <a:rPr lang="en-US" dirty="0" err="1"/>
              <a:t>gelijke</a:t>
            </a:r>
            <a:r>
              <a:rPr lang="en-US" dirty="0"/>
              <a:t> doses. Tim </a:t>
            </a:r>
            <a:r>
              <a:rPr lang="en-US" dirty="0" err="1"/>
              <a:t>weegt</a:t>
            </a:r>
            <a:r>
              <a:rPr lang="en-US" dirty="0"/>
              <a:t> 18 kg. </a:t>
            </a:r>
            <a:r>
              <a:rPr lang="en-US" dirty="0" err="1"/>
              <a:t>Jij</a:t>
            </a:r>
            <a:r>
              <a:rPr lang="en-US" dirty="0"/>
              <a:t> </a:t>
            </a:r>
            <a:r>
              <a:rPr lang="en-US" dirty="0" err="1"/>
              <a:t>moet</a:t>
            </a:r>
            <a:r>
              <a:rPr lang="en-US" dirty="0"/>
              <a:t> de </a:t>
            </a:r>
            <a:r>
              <a:rPr lang="en-US" dirty="0" err="1"/>
              <a:t>pijnstiller</a:t>
            </a:r>
            <a:r>
              <a:rPr lang="en-US" dirty="0"/>
              <a:t> </a:t>
            </a:r>
            <a:r>
              <a:rPr lang="en-US" dirty="0" err="1"/>
              <a:t>toedienen</a:t>
            </a:r>
            <a:r>
              <a:rPr lang="en-US" dirty="0"/>
              <a:t>. </a:t>
            </a:r>
            <a:r>
              <a:rPr lang="en-US" dirty="0" err="1"/>
              <a:t>Dit</a:t>
            </a:r>
            <a:r>
              <a:rPr lang="en-US" dirty="0"/>
              <a:t> is </a:t>
            </a:r>
            <a:r>
              <a:rPr lang="en-US" dirty="0" err="1"/>
              <a:t>een</a:t>
            </a:r>
            <a:r>
              <a:rPr lang="en-US" dirty="0"/>
              <a:t> drank met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concentratie</a:t>
            </a:r>
            <a:r>
              <a:rPr lang="en-US" dirty="0"/>
              <a:t> van 20mg/ml.</a:t>
            </a:r>
          </a:p>
          <a:p>
            <a:pPr marL="0" indent="0" algn="just">
              <a:buNone/>
            </a:pPr>
            <a:endParaRPr lang="en-US" dirty="0"/>
          </a:p>
          <a:p>
            <a:pPr marL="514350" indent="-514350" algn="just">
              <a:buAutoNum type="alphaLcPeriod"/>
            </a:pPr>
            <a:r>
              <a:rPr lang="en-US" dirty="0" err="1"/>
              <a:t>Hoeveel</a:t>
            </a:r>
            <a:r>
              <a:rPr lang="en-US" dirty="0"/>
              <a:t> mg </a:t>
            </a:r>
            <a:r>
              <a:rPr lang="en-US" dirty="0" err="1"/>
              <a:t>paracetamol</a:t>
            </a:r>
            <a:r>
              <a:rPr lang="en-US" dirty="0"/>
              <a:t> </a:t>
            </a:r>
            <a:r>
              <a:rPr lang="en-US" dirty="0" err="1"/>
              <a:t>geef</a:t>
            </a:r>
            <a:r>
              <a:rPr lang="en-US" dirty="0"/>
              <a:t> je Tim per dag?</a:t>
            </a:r>
          </a:p>
          <a:p>
            <a:pPr marL="514350" indent="-514350" algn="just">
              <a:buAutoNum type="alphaLcPeriod"/>
            </a:pPr>
            <a:r>
              <a:rPr lang="en-US" dirty="0" err="1"/>
              <a:t>Hoeveel</a:t>
            </a:r>
            <a:r>
              <a:rPr lang="en-US" dirty="0"/>
              <a:t> mg </a:t>
            </a:r>
            <a:r>
              <a:rPr lang="en-US" dirty="0" err="1"/>
              <a:t>paracetamol</a:t>
            </a:r>
            <a:r>
              <a:rPr lang="en-US" dirty="0"/>
              <a:t> </a:t>
            </a:r>
            <a:r>
              <a:rPr lang="en-US" dirty="0" err="1"/>
              <a:t>geef</a:t>
            </a:r>
            <a:r>
              <a:rPr lang="en-US" dirty="0"/>
              <a:t> je Tim per </a:t>
            </a:r>
            <a:r>
              <a:rPr lang="en-US" dirty="0" err="1"/>
              <a:t>dosis</a:t>
            </a:r>
            <a:r>
              <a:rPr lang="en-US" dirty="0"/>
              <a:t>?</a:t>
            </a:r>
          </a:p>
          <a:p>
            <a:pPr marL="514350" indent="-514350" algn="just">
              <a:buAutoNum type="alphaLcPeriod"/>
            </a:pPr>
            <a:r>
              <a:rPr lang="en-US" dirty="0" err="1"/>
              <a:t>Hoeveel</a:t>
            </a:r>
            <a:r>
              <a:rPr lang="en-US" dirty="0"/>
              <a:t> ml </a:t>
            </a:r>
            <a:r>
              <a:rPr lang="en-US" dirty="0" err="1"/>
              <a:t>paracetamoldrank</a:t>
            </a:r>
            <a:r>
              <a:rPr lang="en-US" dirty="0"/>
              <a:t> is </a:t>
            </a:r>
            <a:r>
              <a:rPr lang="en-US" dirty="0" err="1"/>
              <a:t>dit</a:t>
            </a:r>
            <a:r>
              <a:rPr lang="en-US" dirty="0"/>
              <a:t> per dag?</a:t>
            </a:r>
          </a:p>
          <a:p>
            <a:pPr marL="514350" indent="-514350" algn="just">
              <a:buAutoNum type="alphaLcPeriod"/>
            </a:pPr>
            <a:r>
              <a:rPr lang="en-US" dirty="0" err="1"/>
              <a:t>Hoeveel</a:t>
            </a:r>
            <a:r>
              <a:rPr lang="en-US" dirty="0"/>
              <a:t> ml </a:t>
            </a:r>
            <a:r>
              <a:rPr lang="en-US" dirty="0" err="1"/>
              <a:t>paracetamoldrank</a:t>
            </a:r>
            <a:r>
              <a:rPr lang="en-US" dirty="0"/>
              <a:t> is </a:t>
            </a:r>
            <a:r>
              <a:rPr lang="en-US" dirty="0" err="1"/>
              <a:t>dit</a:t>
            </a:r>
            <a:r>
              <a:rPr lang="en-US" dirty="0"/>
              <a:t> per </a:t>
            </a:r>
            <a:r>
              <a:rPr lang="en-US" dirty="0" err="1"/>
              <a:t>dosis</a:t>
            </a:r>
            <a:r>
              <a:rPr lang="en-US" dirty="0"/>
              <a:t>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23704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CAF7C2-BD2B-474F-A9C2-3CCE758D2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 8 a + b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64298FA-8CC7-412F-92AE-35982544FC2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1800" dirty="0"/>
              <a:t>Tim Pitt is </a:t>
            </a:r>
            <a:r>
              <a:rPr lang="en-US" sz="1800" dirty="0" err="1"/>
              <a:t>vier</a:t>
            </a:r>
            <a:r>
              <a:rPr lang="en-US" sz="1800" dirty="0"/>
              <a:t> </a:t>
            </a:r>
            <a:r>
              <a:rPr lang="en-US" sz="1800" dirty="0" err="1"/>
              <a:t>jaar</a:t>
            </a:r>
            <a:r>
              <a:rPr lang="en-US" sz="1800" dirty="0"/>
              <a:t> oud. </a:t>
            </a:r>
            <a:r>
              <a:rPr lang="en-US" sz="1800" dirty="0" err="1"/>
              <a:t>Hij</a:t>
            </a:r>
            <a:r>
              <a:rPr lang="en-US" sz="1800" dirty="0"/>
              <a:t> </a:t>
            </a:r>
            <a:r>
              <a:rPr lang="en-US" sz="1800" dirty="0" err="1"/>
              <a:t>heeft</a:t>
            </a:r>
            <a:r>
              <a:rPr lang="en-US" sz="1800" dirty="0"/>
              <a:t> </a:t>
            </a:r>
            <a:r>
              <a:rPr lang="en-US" sz="1800" dirty="0" err="1"/>
              <a:t>zijn</a:t>
            </a:r>
            <a:r>
              <a:rPr lang="en-US" sz="1800" dirty="0"/>
              <a:t> arm </a:t>
            </a:r>
            <a:r>
              <a:rPr lang="en-US" sz="1800" dirty="0" err="1"/>
              <a:t>gebroken</a:t>
            </a:r>
            <a:r>
              <a:rPr lang="en-US" sz="1800" dirty="0"/>
              <a:t> en </a:t>
            </a:r>
            <a:r>
              <a:rPr lang="en-US" sz="1800" dirty="0" err="1"/>
              <a:t>hij</a:t>
            </a:r>
            <a:r>
              <a:rPr lang="en-US" sz="1800" dirty="0"/>
              <a:t> </a:t>
            </a:r>
            <a:r>
              <a:rPr lang="en-US" sz="1800" dirty="0" err="1"/>
              <a:t>heeft</a:t>
            </a:r>
            <a:r>
              <a:rPr lang="en-US" sz="1800" dirty="0"/>
              <a:t> </a:t>
            </a:r>
            <a:r>
              <a:rPr lang="en-US" sz="1800" dirty="0" err="1"/>
              <a:t>veel</a:t>
            </a:r>
            <a:r>
              <a:rPr lang="en-US" sz="1800" dirty="0"/>
              <a:t> </a:t>
            </a:r>
            <a:r>
              <a:rPr lang="en-US" sz="1800" dirty="0" err="1"/>
              <a:t>pijn</a:t>
            </a:r>
            <a:r>
              <a:rPr lang="en-US" sz="1800" dirty="0"/>
              <a:t>. De arts </a:t>
            </a:r>
            <a:r>
              <a:rPr lang="en-US" sz="1800" dirty="0" err="1"/>
              <a:t>schrijft</a:t>
            </a:r>
            <a:r>
              <a:rPr lang="en-US" sz="1800" dirty="0"/>
              <a:t> de </a:t>
            </a:r>
            <a:r>
              <a:rPr lang="en-US" sz="1800" dirty="0" err="1"/>
              <a:t>pijnstiller</a:t>
            </a:r>
            <a:r>
              <a:rPr lang="en-US" sz="1800" dirty="0"/>
              <a:t> paracetamol </a:t>
            </a:r>
            <a:r>
              <a:rPr lang="en-US" sz="1800" dirty="0" err="1"/>
              <a:t>voor</a:t>
            </a:r>
            <a:r>
              <a:rPr lang="en-US" sz="1800" dirty="0"/>
              <a:t>. Tim </a:t>
            </a:r>
            <a:r>
              <a:rPr lang="en-US" sz="1800" dirty="0" err="1"/>
              <a:t>moet</a:t>
            </a:r>
            <a:r>
              <a:rPr lang="en-US" sz="1800" dirty="0"/>
              <a:t> 20mg/kg/24uur paracetamol </a:t>
            </a:r>
            <a:r>
              <a:rPr lang="en-US" sz="1800" dirty="0" err="1"/>
              <a:t>krijgen</a:t>
            </a:r>
            <a:r>
              <a:rPr lang="en-US" sz="1800" dirty="0"/>
              <a:t>, </a:t>
            </a:r>
            <a:r>
              <a:rPr lang="en-US" sz="1800" dirty="0" err="1"/>
              <a:t>verdeeld</a:t>
            </a:r>
            <a:r>
              <a:rPr lang="en-US" sz="1800" dirty="0"/>
              <a:t> over </a:t>
            </a:r>
            <a:r>
              <a:rPr lang="en-US" sz="1800" dirty="0" err="1"/>
              <a:t>vier</a:t>
            </a:r>
            <a:r>
              <a:rPr lang="en-US" sz="1800" dirty="0"/>
              <a:t> </a:t>
            </a:r>
            <a:r>
              <a:rPr lang="en-US" sz="1800" dirty="0" err="1"/>
              <a:t>gelijke</a:t>
            </a:r>
            <a:r>
              <a:rPr lang="en-US" sz="1800" dirty="0"/>
              <a:t> doses. Tim </a:t>
            </a:r>
            <a:r>
              <a:rPr lang="en-US" sz="1800" dirty="0" err="1"/>
              <a:t>weegt</a:t>
            </a:r>
            <a:r>
              <a:rPr lang="en-US" sz="1800" dirty="0"/>
              <a:t> 18 kg. </a:t>
            </a:r>
            <a:r>
              <a:rPr lang="en-US" sz="1800" dirty="0" err="1"/>
              <a:t>Jij</a:t>
            </a:r>
            <a:r>
              <a:rPr lang="en-US" sz="1800" dirty="0"/>
              <a:t> </a:t>
            </a:r>
            <a:r>
              <a:rPr lang="en-US" sz="1800" dirty="0" err="1"/>
              <a:t>moet</a:t>
            </a:r>
            <a:r>
              <a:rPr lang="en-US" sz="1800" dirty="0"/>
              <a:t> de </a:t>
            </a:r>
            <a:r>
              <a:rPr lang="en-US" sz="1800" dirty="0" err="1"/>
              <a:t>pijnstiller</a:t>
            </a:r>
            <a:r>
              <a:rPr lang="en-US" sz="1800" dirty="0"/>
              <a:t> </a:t>
            </a:r>
            <a:r>
              <a:rPr lang="en-US" sz="1800" dirty="0" err="1"/>
              <a:t>toedienen</a:t>
            </a:r>
            <a:r>
              <a:rPr lang="en-US" sz="1800" dirty="0"/>
              <a:t>. </a:t>
            </a:r>
            <a:r>
              <a:rPr lang="en-US" sz="1800" dirty="0" err="1"/>
              <a:t>Dit</a:t>
            </a:r>
            <a:r>
              <a:rPr lang="en-US" sz="1800" dirty="0"/>
              <a:t> is </a:t>
            </a:r>
            <a:r>
              <a:rPr lang="en-US" sz="1800" dirty="0" err="1"/>
              <a:t>een</a:t>
            </a:r>
            <a:r>
              <a:rPr lang="en-US" sz="1800" dirty="0"/>
              <a:t> drank met </a:t>
            </a:r>
            <a:r>
              <a:rPr lang="en-US" sz="1800" dirty="0" err="1"/>
              <a:t>een</a:t>
            </a:r>
            <a:r>
              <a:rPr lang="en-US" sz="1800" dirty="0"/>
              <a:t> </a:t>
            </a:r>
            <a:r>
              <a:rPr lang="en-US" sz="1800" dirty="0" err="1"/>
              <a:t>concentratie</a:t>
            </a:r>
            <a:r>
              <a:rPr lang="en-US" sz="1800" dirty="0"/>
              <a:t> van 20mg/ml.</a:t>
            </a:r>
          </a:p>
          <a:p>
            <a:pPr marL="0" indent="0" algn="just">
              <a:buNone/>
            </a:pPr>
            <a:endParaRPr lang="en-US" dirty="0"/>
          </a:p>
          <a:p>
            <a:pPr marL="514350" indent="-514350">
              <a:buAutoNum type="alphaLcPeriod"/>
            </a:pPr>
            <a:r>
              <a:rPr lang="en-US" sz="1800" dirty="0" err="1"/>
              <a:t>Hoeveel</a:t>
            </a:r>
            <a:r>
              <a:rPr lang="en-US" sz="1800" dirty="0"/>
              <a:t> mg paracetamol </a:t>
            </a:r>
            <a:r>
              <a:rPr lang="en-US" sz="1800" dirty="0" err="1"/>
              <a:t>geef</a:t>
            </a:r>
            <a:r>
              <a:rPr lang="en-US" sz="1800" dirty="0"/>
              <a:t> je Tim per </a:t>
            </a:r>
            <a:r>
              <a:rPr lang="en-US" sz="1800" dirty="0" err="1"/>
              <a:t>dag</a:t>
            </a:r>
            <a:r>
              <a:rPr lang="en-US" sz="1800" dirty="0"/>
              <a:t>?</a:t>
            </a: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endParaRPr lang="en-US" sz="1800" dirty="0"/>
          </a:p>
          <a:p>
            <a:pPr marL="514350" indent="-514350" algn="just">
              <a:buAutoNum type="alphaLcPeriod"/>
            </a:pPr>
            <a:r>
              <a:rPr lang="en-US" sz="1800" dirty="0" err="1"/>
              <a:t>Hoeveel</a:t>
            </a:r>
            <a:r>
              <a:rPr lang="en-US" sz="1800" dirty="0"/>
              <a:t> mg paracetamol </a:t>
            </a:r>
            <a:r>
              <a:rPr lang="en-US" sz="1800" dirty="0" err="1"/>
              <a:t>geef</a:t>
            </a:r>
            <a:r>
              <a:rPr lang="en-US" sz="1800" dirty="0"/>
              <a:t> je Tim per </a:t>
            </a:r>
            <a:r>
              <a:rPr lang="en-US" sz="1800" dirty="0" err="1"/>
              <a:t>dosis</a:t>
            </a:r>
            <a:r>
              <a:rPr lang="en-US" sz="1800" dirty="0"/>
              <a:t>?</a:t>
            </a:r>
          </a:p>
          <a:p>
            <a:endParaRPr lang="nl-NL" dirty="0"/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BCEA6D62-46FC-4B4E-BF66-087892F16C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22572"/>
              </p:ext>
            </p:extLst>
          </p:nvPr>
        </p:nvGraphicFramePr>
        <p:xfrm>
          <a:off x="369970" y="3573016"/>
          <a:ext cx="6096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507456607"/>
                    </a:ext>
                  </a:extLst>
                </a:gridCol>
              </a:tblGrid>
              <a:tr h="2988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/>
                        <a:t>Je </a:t>
                      </a:r>
                      <a:r>
                        <a:rPr lang="en-US" sz="1800" dirty="0" err="1"/>
                        <a:t>hebt</a:t>
                      </a:r>
                      <a:r>
                        <a:rPr lang="en-US" sz="1800" dirty="0"/>
                        <a:t> twee </a:t>
                      </a:r>
                      <a:r>
                        <a:rPr lang="en-US" sz="1800" dirty="0" err="1"/>
                        <a:t>verschillende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gegevens</a:t>
                      </a:r>
                      <a:r>
                        <a:rPr lang="en-US" sz="1800" dirty="0"/>
                        <a:t>:</a:t>
                      </a:r>
                    </a:p>
                    <a:p>
                      <a:pPr marL="457200" indent="-457200">
                        <a:buAutoNum type="arabicPeriod"/>
                      </a:pPr>
                      <a:r>
                        <a:rPr lang="en-US" sz="1800" dirty="0"/>
                        <a:t>Paracetamol </a:t>
                      </a:r>
                      <a:r>
                        <a:rPr lang="en-US" sz="1800" dirty="0">
                          <a:sym typeface="Wingdings" pitchFamily="2" charset="2"/>
                        </a:rPr>
                        <a:t> 20mg/kg/24 </a:t>
                      </a:r>
                      <a:r>
                        <a:rPr lang="en-US" sz="1800" dirty="0" err="1">
                          <a:sym typeface="Wingdings" pitchFamily="2" charset="2"/>
                        </a:rPr>
                        <a:t>uur</a:t>
                      </a:r>
                      <a:endParaRPr lang="en-US" sz="1800" dirty="0">
                        <a:sym typeface="Wingdings" pitchFamily="2" charset="2"/>
                      </a:endParaRPr>
                    </a:p>
                    <a:p>
                      <a:pPr marL="457200" indent="-457200">
                        <a:buAutoNum type="arabicPeriod"/>
                      </a:pPr>
                      <a:r>
                        <a:rPr lang="en-US" sz="1800" dirty="0">
                          <a:sym typeface="Wingdings" pitchFamily="2" charset="2"/>
                        </a:rPr>
                        <a:t>Drank  20 mg/1ml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063611"/>
                  </a:ext>
                </a:extLst>
              </a:tr>
            </a:tbl>
          </a:graphicData>
        </a:graphic>
      </p:graphicFrame>
      <p:graphicFrame>
        <p:nvGraphicFramePr>
          <p:cNvPr id="6" name="Tabel 6">
            <a:extLst>
              <a:ext uri="{FF2B5EF4-FFF2-40B4-BE49-F238E27FC236}">
                <a16:creationId xmlns:a16="http://schemas.microsoft.com/office/drawing/2014/main" id="{1C10C9EB-8133-43EA-B4CD-0C4F5E9094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704278"/>
              </p:ext>
            </p:extLst>
          </p:nvPr>
        </p:nvGraphicFramePr>
        <p:xfrm>
          <a:off x="369970" y="4653152"/>
          <a:ext cx="6096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983596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Tim krijgt 20 mg per 1 kg, maar hij weegt 18 kg. </a:t>
                      </a:r>
                      <a:br>
                        <a:rPr lang="nl-NL" dirty="0"/>
                      </a:br>
                      <a:r>
                        <a:rPr lang="nl-NL" dirty="0"/>
                        <a:t>Dus 20mg x 18 kg = 360 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616433"/>
                  </a:ext>
                </a:extLst>
              </a:tr>
            </a:tbl>
          </a:graphicData>
        </a:graphic>
      </p:graphicFrame>
      <p:graphicFrame>
        <p:nvGraphicFramePr>
          <p:cNvPr id="8" name="Tabel 8">
            <a:extLst>
              <a:ext uri="{FF2B5EF4-FFF2-40B4-BE49-F238E27FC236}">
                <a16:creationId xmlns:a16="http://schemas.microsoft.com/office/drawing/2014/main" id="{B701BF92-338E-416E-B76E-B16B0CA064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706234"/>
              </p:ext>
            </p:extLst>
          </p:nvPr>
        </p:nvGraphicFramePr>
        <p:xfrm>
          <a:off x="6621768" y="4606504"/>
          <a:ext cx="2183904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1952">
                  <a:extLst>
                    <a:ext uri="{9D8B030D-6E8A-4147-A177-3AD203B41FA5}">
                      <a16:colId xmlns:a16="http://schemas.microsoft.com/office/drawing/2014/main" val="2467468802"/>
                    </a:ext>
                  </a:extLst>
                </a:gridCol>
                <a:gridCol w="1091952">
                  <a:extLst>
                    <a:ext uri="{9D8B030D-6E8A-4147-A177-3AD203B41FA5}">
                      <a16:colId xmlns:a16="http://schemas.microsoft.com/office/drawing/2014/main" val="13465290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dirty="0"/>
                        <a:t>20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 kg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962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18 kg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779956"/>
                  </a:ext>
                </a:extLst>
              </a:tr>
            </a:tbl>
          </a:graphicData>
        </a:graphic>
      </p:graphicFrame>
      <p:sp>
        <p:nvSpPr>
          <p:cNvPr id="10" name="Tekstvak 9">
            <a:extLst>
              <a:ext uri="{FF2B5EF4-FFF2-40B4-BE49-F238E27FC236}">
                <a16:creationId xmlns:a16="http://schemas.microsoft.com/office/drawing/2014/main" id="{4E9A8B0B-5FA4-49FA-86BD-E123960C3A3A}"/>
              </a:ext>
            </a:extLst>
          </p:cNvPr>
          <p:cNvSpPr txBox="1"/>
          <p:nvPr/>
        </p:nvSpPr>
        <p:spPr>
          <a:xfrm>
            <a:off x="6703623" y="4973772"/>
            <a:ext cx="2085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360 mg</a:t>
            </a:r>
          </a:p>
        </p:txBody>
      </p:sp>
      <p:graphicFrame>
        <p:nvGraphicFramePr>
          <p:cNvPr id="11" name="Tabel 11">
            <a:extLst>
              <a:ext uri="{FF2B5EF4-FFF2-40B4-BE49-F238E27FC236}">
                <a16:creationId xmlns:a16="http://schemas.microsoft.com/office/drawing/2014/main" id="{450F8F58-6885-4586-9198-D3BF9A1798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885521"/>
              </p:ext>
            </p:extLst>
          </p:nvPr>
        </p:nvGraphicFramePr>
        <p:xfrm>
          <a:off x="301752" y="5736298"/>
          <a:ext cx="6096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9637941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 err="1"/>
                        <a:t>Verdeeld</a:t>
                      </a:r>
                      <a:r>
                        <a:rPr lang="en-US" sz="1800" dirty="0"/>
                        <a:t> over 4 doses </a:t>
                      </a:r>
                      <a:r>
                        <a:rPr lang="en-US" sz="1800" dirty="0">
                          <a:sym typeface="Wingdings" pitchFamily="2" charset="2"/>
                        </a:rPr>
                        <a:t> 360 mg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800" dirty="0" err="1">
                          <a:sym typeface="Wingdings" pitchFamily="2" charset="2"/>
                        </a:rPr>
                        <a:t>Dus</a:t>
                      </a:r>
                      <a:r>
                        <a:rPr lang="en-US" sz="1800" dirty="0">
                          <a:sym typeface="Wingdings" pitchFamily="2" charset="2"/>
                        </a:rPr>
                        <a:t> per </a:t>
                      </a:r>
                      <a:r>
                        <a:rPr lang="en-US" sz="1800" dirty="0" err="1">
                          <a:sym typeface="Wingdings" pitchFamily="2" charset="2"/>
                        </a:rPr>
                        <a:t>dosis</a:t>
                      </a:r>
                      <a:r>
                        <a:rPr lang="en-US" sz="1800" dirty="0">
                          <a:sym typeface="Wingdings" pitchFamily="2" charset="2"/>
                        </a:rPr>
                        <a:t>: 360:4= 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90 mg</a:t>
                      </a:r>
                      <a:endParaRPr lang="nl-NL" sz="1800" dirty="0">
                        <a:solidFill>
                          <a:srgbClr val="FF0000"/>
                        </a:solidFill>
                      </a:endParaRP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460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2291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C22AD0-44AC-46DD-B414-F9E2D6DEE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 8 c + 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D20E1B2-B48B-49A8-8083-0311AD69EDC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1272" y="1544289"/>
            <a:ext cx="8503920" cy="4572000"/>
          </a:xfrm>
        </p:spPr>
        <p:txBody>
          <a:bodyPr/>
          <a:lstStyle/>
          <a:p>
            <a:r>
              <a:rPr lang="en-US" sz="1800" dirty="0"/>
              <a:t>Tim Pitt is </a:t>
            </a:r>
            <a:r>
              <a:rPr lang="en-US" sz="1800" dirty="0" err="1"/>
              <a:t>vier</a:t>
            </a:r>
            <a:r>
              <a:rPr lang="en-US" sz="1800" dirty="0"/>
              <a:t> </a:t>
            </a:r>
            <a:r>
              <a:rPr lang="en-US" sz="1800" dirty="0" err="1"/>
              <a:t>jaar</a:t>
            </a:r>
            <a:r>
              <a:rPr lang="en-US" sz="1800" dirty="0"/>
              <a:t> oud. </a:t>
            </a:r>
            <a:r>
              <a:rPr lang="en-US" sz="1800" dirty="0" err="1"/>
              <a:t>Hij</a:t>
            </a:r>
            <a:r>
              <a:rPr lang="en-US" sz="1800" dirty="0"/>
              <a:t> </a:t>
            </a:r>
            <a:r>
              <a:rPr lang="en-US" sz="1800" dirty="0" err="1"/>
              <a:t>heeft</a:t>
            </a:r>
            <a:r>
              <a:rPr lang="en-US" sz="1800" dirty="0"/>
              <a:t> </a:t>
            </a:r>
            <a:r>
              <a:rPr lang="en-US" sz="1800" dirty="0" err="1"/>
              <a:t>zijn</a:t>
            </a:r>
            <a:r>
              <a:rPr lang="en-US" sz="1800" dirty="0"/>
              <a:t> arm </a:t>
            </a:r>
            <a:r>
              <a:rPr lang="en-US" sz="1800" dirty="0" err="1"/>
              <a:t>gebroken</a:t>
            </a:r>
            <a:r>
              <a:rPr lang="en-US" sz="1800" dirty="0"/>
              <a:t> en </a:t>
            </a:r>
            <a:r>
              <a:rPr lang="en-US" sz="1800" dirty="0" err="1"/>
              <a:t>hij</a:t>
            </a:r>
            <a:r>
              <a:rPr lang="en-US" sz="1800" dirty="0"/>
              <a:t> </a:t>
            </a:r>
            <a:r>
              <a:rPr lang="en-US" sz="1800" dirty="0" err="1"/>
              <a:t>heeft</a:t>
            </a:r>
            <a:r>
              <a:rPr lang="en-US" sz="1800" dirty="0"/>
              <a:t> </a:t>
            </a:r>
            <a:r>
              <a:rPr lang="en-US" sz="1800" dirty="0" err="1"/>
              <a:t>veel</a:t>
            </a:r>
            <a:r>
              <a:rPr lang="en-US" sz="1800" dirty="0"/>
              <a:t> </a:t>
            </a:r>
            <a:r>
              <a:rPr lang="en-US" sz="1800" dirty="0" err="1"/>
              <a:t>pijn</a:t>
            </a:r>
            <a:r>
              <a:rPr lang="en-US" sz="1800" dirty="0"/>
              <a:t>. De arts </a:t>
            </a:r>
            <a:r>
              <a:rPr lang="en-US" sz="1800" dirty="0" err="1"/>
              <a:t>schrijft</a:t>
            </a:r>
            <a:r>
              <a:rPr lang="en-US" sz="1800" dirty="0"/>
              <a:t> de </a:t>
            </a:r>
            <a:r>
              <a:rPr lang="en-US" sz="1800" dirty="0" err="1"/>
              <a:t>pijnstiller</a:t>
            </a:r>
            <a:r>
              <a:rPr lang="en-US" sz="1800" dirty="0"/>
              <a:t> paracetamol </a:t>
            </a:r>
            <a:r>
              <a:rPr lang="en-US" sz="1800" dirty="0" err="1"/>
              <a:t>voor</a:t>
            </a:r>
            <a:r>
              <a:rPr lang="en-US" sz="1800" dirty="0"/>
              <a:t>. Tim </a:t>
            </a:r>
            <a:r>
              <a:rPr lang="en-US" sz="1800" dirty="0" err="1"/>
              <a:t>moet</a:t>
            </a:r>
            <a:r>
              <a:rPr lang="en-US" sz="1800" dirty="0"/>
              <a:t> 20mg/kg/24uur paracetamol </a:t>
            </a:r>
            <a:r>
              <a:rPr lang="en-US" sz="1800" dirty="0" err="1"/>
              <a:t>krijgen</a:t>
            </a:r>
            <a:r>
              <a:rPr lang="en-US" sz="1800" dirty="0"/>
              <a:t>, </a:t>
            </a:r>
            <a:r>
              <a:rPr lang="en-US" sz="1800" dirty="0" err="1"/>
              <a:t>verdeeld</a:t>
            </a:r>
            <a:r>
              <a:rPr lang="en-US" sz="1800" dirty="0"/>
              <a:t> over </a:t>
            </a:r>
            <a:r>
              <a:rPr lang="en-US" sz="1800" dirty="0" err="1"/>
              <a:t>vier</a:t>
            </a:r>
            <a:r>
              <a:rPr lang="en-US" sz="1800" dirty="0"/>
              <a:t> </a:t>
            </a:r>
            <a:r>
              <a:rPr lang="en-US" sz="1800" dirty="0" err="1"/>
              <a:t>gelijke</a:t>
            </a:r>
            <a:r>
              <a:rPr lang="en-US" sz="1800" dirty="0"/>
              <a:t> doses. Tim </a:t>
            </a:r>
            <a:r>
              <a:rPr lang="en-US" sz="1800" dirty="0" err="1"/>
              <a:t>weegt</a:t>
            </a:r>
            <a:r>
              <a:rPr lang="en-US" sz="1800" dirty="0"/>
              <a:t> 18 kg. </a:t>
            </a:r>
            <a:r>
              <a:rPr lang="en-US" sz="1800" dirty="0" err="1"/>
              <a:t>Jij</a:t>
            </a:r>
            <a:r>
              <a:rPr lang="en-US" sz="1800" dirty="0"/>
              <a:t> </a:t>
            </a:r>
            <a:r>
              <a:rPr lang="en-US" sz="1800" dirty="0" err="1"/>
              <a:t>moet</a:t>
            </a:r>
            <a:r>
              <a:rPr lang="en-US" sz="1800" dirty="0"/>
              <a:t> de </a:t>
            </a:r>
            <a:r>
              <a:rPr lang="en-US" sz="1800" dirty="0" err="1"/>
              <a:t>pijnstiller</a:t>
            </a:r>
            <a:r>
              <a:rPr lang="en-US" sz="1800" dirty="0"/>
              <a:t> </a:t>
            </a:r>
            <a:r>
              <a:rPr lang="en-US" sz="1800" dirty="0" err="1"/>
              <a:t>toedienen</a:t>
            </a:r>
            <a:r>
              <a:rPr lang="en-US" sz="1800" dirty="0"/>
              <a:t>. </a:t>
            </a:r>
            <a:r>
              <a:rPr lang="en-US" sz="1800" dirty="0" err="1"/>
              <a:t>Dit</a:t>
            </a:r>
            <a:r>
              <a:rPr lang="en-US" sz="1800" dirty="0"/>
              <a:t> is </a:t>
            </a:r>
            <a:r>
              <a:rPr lang="en-US" sz="1800" dirty="0" err="1"/>
              <a:t>een</a:t>
            </a:r>
            <a:r>
              <a:rPr lang="en-US" sz="1800" dirty="0"/>
              <a:t> drank met </a:t>
            </a:r>
            <a:r>
              <a:rPr lang="en-US" sz="1800" dirty="0" err="1"/>
              <a:t>een</a:t>
            </a:r>
            <a:r>
              <a:rPr lang="en-US" sz="1800" dirty="0"/>
              <a:t> </a:t>
            </a:r>
            <a:r>
              <a:rPr lang="en-US" sz="1800" dirty="0" err="1"/>
              <a:t>concentratie</a:t>
            </a:r>
            <a:r>
              <a:rPr lang="en-US" sz="1800" dirty="0"/>
              <a:t> van 20mg/ml.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en-US" sz="1800" dirty="0"/>
              <a:t>c. </a:t>
            </a:r>
            <a:r>
              <a:rPr lang="en-US" sz="1800" dirty="0" err="1"/>
              <a:t>Hoeveel</a:t>
            </a:r>
            <a:r>
              <a:rPr lang="en-US" sz="1800" dirty="0"/>
              <a:t> ml </a:t>
            </a:r>
            <a:r>
              <a:rPr lang="en-US" sz="1800" dirty="0" err="1"/>
              <a:t>paracetamoldrank</a:t>
            </a:r>
            <a:r>
              <a:rPr lang="en-US" sz="1800" dirty="0"/>
              <a:t> is </a:t>
            </a:r>
            <a:r>
              <a:rPr lang="en-US" sz="1800" dirty="0" err="1"/>
              <a:t>dit</a:t>
            </a:r>
            <a:r>
              <a:rPr lang="en-US" sz="1800" dirty="0"/>
              <a:t> per </a:t>
            </a:r>
            <a:r>
              <a:rPr lang="en-US" sz="1800" dirty="0" err="1"/>
              <a:t>dag</a:t>
            </a:r>
            <a:r>
              <a:rPr lang="en-US" sz="1800" dirty="0"/>
              <a:t>?</a:t>
            </a: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d. </a:t>
            </a:r>
            <a:r>
              <a:rPr lang="en-US" sz="1800" dirty="0" err="1"/>
              <a:t>Hoeveel</a:t>
            </a:r>
            <a:r>
              <a:rPr lang="en-US" sz="1800" dirty="0"/>
              <a:t> ml </a:t>
            </a:r>
            <a:r>
              <a:rPr lang="en-US" sz="1800" dirty="0" err="1"/>
              <a:t>paracetamoldrank</a:t>
            </a:r>
            <a:r>
              <a:rPr lang="en-US" sz="1800" dirty="0"/>
              <a:t> is </a:t>
            </a:r>
            <a:r>
              <a:rPr lang="en-US" sz="1800" dirty="0" err="1"/>
              <a:t>dit</a:t>
            </a:r>
            <a:r>
              <a:rPr lang="en-US" sz="1800" dirty="0"/>
              <a:t> per </a:t>
            </a:r>
            <a:r>
              <a:rPr lang="en-US" sz="1800" dirty="0" err="1"/>
              <a:t>dosis</a:t>
            </a:r>
            <a:r>
              <a:rPr lang="en-US" sz="1800" dirty="0"/>
              <a:t>?</a:t>
            </a:r>
            <a:endParaRPr lang="nl-NL" sz="1800" dirty="0"/>
          </a:p>
          <a:p>
            <a:endParaRPr lang="nl-NL" dirty="0"/>
          </a:p>
        </p:txBody>
      </p:sp>
      <p:graphicFrame>
        <p:nvGraphicFramePr>
          <p:cNvPr id="6" name="Tabel 6">
            <a:extLst>
              <a:ext uri="{FF2B5EF4-FFF2-40B4-BE49-F238E27FC236}">
                <a16:creationId xmlns:a16="http://schemas.microsoft.com/office/drawing/2014/main" id="{13F6628B-BF15-4C47-920D-66DC822809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98938"/>
              </p:ext>
            </p:extLst>
          </p:nvPr>
        </p:nvGraphicFramePr>
        <p:xfrm>
          <a:off x="363886" y="3501008"/>
          <a:ext cx="700844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147">
                  <a:extLst>
                    <a:ext uri="{9D8B030D-6E8A-4147-A177-3AD203B41FA5}">
                      <a16:colId xmlns:a16="http://schemas.microsoft.com/office/drawing/2014/main" val="3432169033"/>
                    </a:ext>
                  </a:extLst>
                </a:gridCol>
                <a:gridCol w="2336147">
                  <a:extLst>
                    <a:ext uri="{9D8B030D-6E8A-4147-A177-3AD203B41FA5}">
                      <a16:colId xmlns:a16="http://schemas.microsoft.com/office/drawing/2014/main" val="768181365"/>
                    </a:ext>
                  </a:extLst>
                </a:gridCol>
                <a:gridCol w="2336147">
                  <a:extLst>
                    <a:ext uri="{9D8B030D-6E8A-4147-A177-3AD203B41FA5}">
                      <a16:colId xmlns:a16="http://schemas.microsoft.com/office/drawing/2014/main" val="15715380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Wat je hebt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20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 ml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505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Wat je moet geven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753200"/>
                  </a:ext>
                </a:extLst>
              </a:tr>
            </a:tbl>
          </a:graphicData>
        </a:graphic>
      </p:graphicFrame>
      <p:sp>
        <p:nvSpPr>
          <p:cNvPr id="8" name="Rechthoek 7">
            <a:extLst>
              <a:ext uri="{FF2B5EF4-FFF2-40B4-BE49-F238E27FC236}">
                <a16:creationId xmlns:a16="http://schemas.microsoft.com/office/drawing/2014/main" id="{628428DB-96AD-49AF-B7F9-E9144EEBF092}"/>
              </a:ext>
            </a:extLst>
          </p:cNvPr>
          <p:cNvSpPr/>
          <p:nvPr/>
        </p:nvSpPr>
        <p:spPr>
          <a:xfrm>
            <a:off x="2771800" y="3871848"/>
            <a:ext cx="23423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/>
              <a:t>360 mg (antwoord a)</a:t>
            </a:r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CB5BC82D-081B-44F8-9B99-365A29CCB838}"/>
              </a:ext>
            </a:extLst>
          </p:cNvPr>
          <p:cNvSpPr/>
          <p:nvPr/>
        </p:nvSpPr>
        <p:spPr>
          <a:xfrm>
            <a:off x="5364088" y="3830289"/>
            <a:ext cx="708848" cy="3921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nl-NL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18 ml</a:t>
            </a:r>
            <a:endParaRPr lang="nl-NL" sz="1100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823F4B6E-54D8-4738-BA6D-E8461D2ECF4F}"/>
              </a:ext>
            </a:extLst>
          </p:cNvPr>
          <p:cNvSpPr/>
          <p:nvPr/>
        </p:nvSpPr>
        <p:spPr>
          <a:xfrm>
            <a:off x="363886" y="5160326"/>
            <a:ext cx="63683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18 ml per 4 doses. </a:t>
            </a:r>
          </a:p>
          <a:p>
            <a:r>
              <a:rPr lang="en-US" dirty="0" err="1"/>
              <a:t>Dus</a:t>
            </a:r>
            <a:r>
              <a:rPr lang="en-US" dirty="0"/>
              <a:t> 18 : 4= </a:t>
            </a:r>
            <a:r>
              <a:rPr lang="en-US" dirty="0">
                <a:solidFill>
                  <a:srgbClr val="FF0000"/>
                </a:solidFill>
              </a:rPr>
              <a:t>4,5 ml per </a:t>
            </a:r>
            <a:r>
              <a:rPr lang="en-US" dirty="0" err="1">
                <a:solidFill>
                  <a:srgbClr val="FF0000"/>
                </a:solidFill>
              </a:rPr>
              <a:t>dosis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116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el">
  <a:themeElements>
    <a:clrScheme name="Blauwgro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Civie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e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E6EAFB7E375B4FA8D2FF7FD64788B7" ma:contentTypeVersion="13" ma:contentTypeDescription="Een nieuw document maken." ma:contentTypeScope="" ma:versionID="b740500068ca6a65d1673997952baa55">
  <xsd:schema xmlns:xsd="http://www.w3.org/2001/XMLSchema" xmlns:xs="http://www.w3.org/2001/XMLSchema" xmlns:p="http://schemas.microsoft.com/office/2006/metadata/properties" xmlns:ns3="0bfbde32-856c-4dfd-bc38-4322d606c322" xmlns:ns4="169eb86d-0fb8-4364-bb17-d27f6b2029d0" targetNamespace="http://schemas.microsoft.com/office/2006/metadata/properties" ma:root="true" ma:fieldsID="f0d55163831cfaaa1afc723100ca85c9" ns3:_="" ns4:_="">
    <xsd:import namespace="0bfbde32-856c-4dfd-bc38-4322d606c322"/>
    <xsd:import namespace="169eb86d-0fb8-4364-bb17-d27f6b2029d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bde32-856c-4dfd-bc38-4322d606c32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9eb86d-0fb8-4364-bb17-d27f6b2029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B239A19-11E2-4864-B3F8-A6FA405A39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0692AFF-BC48-4766-9409-E8155FF22FB3}">
  <ds:schemaRefs>
    <ds:schemaRef ds:uri="http://purl.org/dc/elements/1.1/"/>
    <ds:schemaRef ds:uri="http://schemas.microsoft.com/office/2006/documentManagement/types"/>
    <ds:schemaRef ds:uri="http://purl.org/dc/terms/"/>
    <ds:schemaRef ds:uri="0bfbde32-856c-4dfd-bc38-4322d606c322"/>
    <ds:schemaRef ds:uri="http://schemas.openxmlformats.org/package/2006/metadata/core-properties"/>
    <ds:schemaRef ds:uri="http://www.w3.org/XML/1998/namespace"/>
    <ds:schemaRef ds:uri="http://purl.org/dc/dcmitype/"/>
    <ds:schemaRef ds:uri="http://schemas.microsoft.com/office/infopath/2007/PartnerControls"/>
    <ds:schemaRef ds:uri="169eb86d-0fb8-4364-bb17-d27f6b2029d0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84CB6E9-3649-4345-A909-A0D089EA85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fbde32-856c-4dfd-bc38-4322d606c322"/>
    <ds:schemaRef ds:uri="169eb86d-0fb8-4364-bb17-d27f6b2029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576</TotalTime>
  <Words>665</Words>
  <Application>Microsoft Office PowerPoint</Application>
  <PresentationFormat>Diavoorstelling (4:3)</PresentationFormat>
  <Paragraphs>101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6" baseType="lpstr">
      <vt:lpstr>Arial</vt:lpstr>
      <vt:lpstr>Calibri</vt:lpstr>
      <vt:lpstr>Georgia</vt:lpstr>
      <vt:lpstr>Wingdings</vt:lpstr>
      <vt:lpstr>Wingdings 2</vt:lpstr>
      <vt:lpstr>Civiel</vt:lpstr>
      <vt:lpstr>Medicatie (mg/ml),  </vt:lpstr>
      <vt:lpstr>PowerPoint-presentatie</vt:lpstr>
      <vt:lpstr>Rekenen in de kruistabel</vt:lpstr>
      <vt:lpstr>Oefenen MG/ML</vt:lpstr>
      <vt:lpstr>Oefenen mg/ml </vt:lpstr>
      <vt:lpstr>Oefenen mg/ml</vt:lpstr>
      <vt:lpstr>Opdracht 8</vt:lpstr>
      <vt:lpstr>Opdracht 8 a + b</vt:lpstr>
      <vt:lpstr>Opdracht 8 c + d</vt:lpstr>
      <vt:lpstr>Huiswerk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Medicatie (mg/ml),  Medicatie (IE)</dc:title>
  <dc:creator>Vereecken,V.</dc:creator>
  <cp:lastModifiedBy>Judith Iedema</cp:lastModifiedBy>
  <cp:revision>25</cp:revision>
  <dcterms:created xsi:type="dcterms:W3CDTF">2014-12-18T12:48:54Z</dcterms:created>
  <dcterms:modified xsi:type="dcterms:W3CDTF">2020-03-18T12:04:39Z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0x010100B7E6EAFB7E375B4FA8D2FF7FD64788B7</vt:lpwstr>
  </property>
</Properties>
</file>