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3"/>
  </p:notesMasterIdLst>
  <p:sldIdLst>
    <p:sldId id="256" r:id="rId4"/>
    <p:sldId id="261" r:id="rId5"/>
    <p:sldId id="262" r:id="rId6"/>
    <p:sldId id="258" r:id="rId7"/>
    <p:sldId id="263" r:id="rId8"/>
    <p:sldId id="264" r:id="rId9"/>
    <p:sldId id="265" r:id="rId10"/>
    <p:sldId id="260" r:id="rId11"/>
    <p:sldId id="259"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94660"/>
  </p:normalViewPr>
  <p:slideViewPr>
    <p:cSldViewPr snapToGrid="0">
      <p:cViewPr varScale="1">
        <p:scale>
          <a:sx n="108" d="100"/>
          <a:sy n="108" d="100"/>
        </p:scale>
        <p:origin x="144"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D34F97-6D83-4366-9DCC-1FB08AF05732}" type="datetimeFigureOut">
              <a:rPr lang="nl-NL" smtClean="0"/>
              <a:t>17-4-2024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AEE922-3881-44FE-BE6C-CBE4EAB28705}" type="slidenum">
              <a:rPr lang="nl-NL" smtClean="0"/>
              <a:t>‹nr.›</a:t>
            </a:fld>
            <a:endParaRPr lang="nl-NL"/>
          </a:p>
        </p:txBody>
      </p:sp>
    </p:spTree>
    <p:extLst>
      <p:ext uri="{BB962C8B-B14F-4D97-AF65-F5344CB8AC3E}">
        <p14:creationId xmlns:p14="http://schemas.microsoft.com/office/powerpoint/2010/main" val="262638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111111"/>
                </a:solidFill>
                <a:effectLst/>
                <a:highlight>
                  <a:srgbClr val="FFFFFF"/>
                </a:highlight>
                <a:latin typeface="-apple-system"/>
              </a:rPr>
              <a:t>Antwoord van de Rebus: Op </a:t>
            </a:r>
            <a:r>
              <a:rPr lang="nl-NL" b="1" i="0" dirty="0">
                <a:solidFill>
                  <a:srgbClr val="111111"/>
                </a:solidFill>
                <a:effectLst/>
                <a:highlight>
                  <a:srgbClr val="FFFFFF"/>
                </a:highlight>
                <a:latin typeface="-apple-system"/>
              </a:rPr>
              <a:t>18 april 1809</a:t>
            </a:r>
            <a:r>
              <a:rPr lang="nl-NL" b="0" i="0" dirty="0">
                <a:solidFill>
                  <a:srgbClr val="111111"/>
                </a:solidFill>
                <a:effectLst/>
                <a:highlight>
                  <a:srgbClr val="FFFFFF"/>
                </a:highlight>
                <a:latin typeface="-apple-system"/>
              </a:rPr>
              <a:t> kreeg Tilburg stadsrechten van </a:t>
            </a:r>
            <a:r>
              <a:rPr lang="nl-NL" b="1" i="0" dirty="0">
                <a:solidFill>
                  <a:srgbClr val="111111"/>
                </a:solidFill>
                <a:effectLst/>
                <a:highlight>
                  <a:srgbClr val="FFFFFF"/>
                </a:highlight>
                <a:latin typeface="-apple-system"/>
              </a:rPr>
              <a:t>Lodewijk Napoleon</a:t>
            </a:r>
            <a:r>
              <a:rPr lang="nl-NL" b="0" i="0" dirty="0">
                <a:solidFill>
                  <a:srgbClr val="111111"/>
                </a:solidFill>
                <a:effectLst/>
                <a:highlight>
                  <a:srgbClr val="FFFFFF"/>
                </a:highlight>
                <a:latin typeface="-apple-system"/>
              </a:rPr>
              <a:t>, de toenmalige vorst van het Koninkrijk Holland. </a:t>
            </a:r>
            <a:endParaRPr lang="nl-NL" dirty="0"/>
          </a:p>
        </p:txBody>
      </p:sp>
      <p:sp>
        <p:nvSpPr>
          <p:cNvPr id="4" name="Tijdelijke aanduiding voor dianummer 3"/>
          <p:cNvSpPr>
            <a:spLocks noGrp="1"/>
          </p:cNvSpPr>
          <p:nvPr>
            <p:ph type="sldNum" sz="quarter" idx="5"/>
          </p:nvPr>
        </p:nvSpPr>
        <p:spPr/>
        <p:txBody>
          <a:bodyPr/>
          <a:lstStyle/>
          <a:p>
            <a:fld id="{40AEE922-3881-44FE-BE6C-CBE4EAB28705}" type="slidenum">
              <a:rPr lang="nl-NL" smtClean="0"/>
              <a:t>2</a:t>
            </a:fld>
            <a:endParaRPr lang="nl-NL"/>
          </a:p>
        </p:txBody>
      </p:sp>
    </p:spTree>
    <p:extLst>
      <p:ext uri="{BB962C8B-B14F-4D97-AF65-F5344CB8AC3E}">
        <p14:creationId xmlns:p14="http://schemas.microsoft.com/office/powerpoint/2010/main" val="94629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0AEE922-3881-44FE-BE6C-CBE4EAB28705}" type="slidenum">
              <a:rPr lang="nl-NL" smtClean="0"/>
              <a:t>6</a:t>
            </a:fld>
            <a:endParaRPr lang="nl-NL"/>
          </a:p>
        </p:txBody>
      </p:sp>
    </p:spTree>
    <p:extLst>
      <p:ext uri="{BB962C8B-B14F-4D97-AF65-F5344CB8AC3E}">
        <p14:creationId xmlns:p14="http://schemas.microsoft.com/office/powerpoint/2010/main" val="1891048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Doordat er na 1960 goedkope huizen gebouwd moesten worden voor de mensen die hun baan kwijt raakte, is er veel, snel gebouwd in Tilburg. Hierbij is er niet gekeken naar woonomstandigheden en/of groenvoorzieningen.</a:t>
            </a:r>
          </a:p>
        </p:txBody>
      </p:sp>
      <p:sp>
        <p:nvSpPr>
          <p:cNvPr id="4" name="Tijdelijke aanduiding voor dianummer 3"/>
          <p:cNvSpPr>
            <a:spLocks noGrp="1"/>
          </p:cNvSpPr>
          <p:nvPr>
            <p:ph type="sldNum" sz="quarter" idx="5"/>
          </p:nvPr>
        </p:nvSpPr>
        <p:spPr/>
        <p:txBody>
          <a:bodyPr/>
          <a:lstStyle/>
          <a:p>
            <a:fld id="{40AEE922-3881-44FE-BE6C-CBE4EAB28705}" type="slidenum">
              <a:rPr lang="nl-NL" smtClean="0"/>
              <a:t>8</a:t>
            </a:fld>
            <a:endParaRPr lang="nl-NL"/>
          </a:p>
        </p:txBody>
      </p:sp>
    </p:spTree>
    <p:extLst>
      <p:ext uri="{BB962C8B-B14F-4D97-AF65-F5344CB8AC3E}">
        <p14:creationId xmlns:p14="http://schemas.microsoft.com/office/powerpoint/2010/main" val="263184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E7BA06-3D98-BDD4-7812-B06EF200B1D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9577650-65EB-9BA7-EB61-07830528AD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F3D8341-FFB0-481A-CD66-0B3E93A1D366}"/>
              </a:ext>
            </a:extLst>
          </p:cNvPr>
          <p:cNvSpPr>
            <a:spLocks noGrp="1"/>
          </p:cNvSpPr>
          <p:nvPr>
            <p:ph type="dt" sz="half" idx="10"/>
          </p:nvPr>
        </p:nvSpPr>
        <p:spPr/>
        <p:txBody>
          <a:bodyPr/>
          <a:lstStyle/>
          <a:p>
            <a:fld id="{502398A2-14FB-4097-B979-20D70D911083}"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D48B1012-BCFE-CBA6-21CD-58C919383A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D20D666-1B6C-92DB-1F1F-565619298F73}"/>
              </a:ext>
            </a:extLst>
          </p:cNvPr>
          <p:cNvSpPr>
            <a:spLocks noGrp="1"/>
          </p:cNvSpPr>
          <p:nvPr>
            <p:ph type="sldNum" sz="quarter" idx="12"/>
          </p:nvPr>
        </p:nvSpPr>
        <p:spPr/>
        <p:txBody>
          <a:bodyPr/>
          <a:lstStyle/>
          <a:p>
            <a:fld id="{25ECA8C9-6C32-4189-B03E-3010D5F46B7C}" type="slidenum">
              <a:rPr lang="nl-NL" smtClean="0"/>
              <a:t>‹nr.›</a:t>
            </a:fld>
            <a:endParaRPr lang="nl-NL"/>
          </a:p>
        </p:txBody>
      </p:sp>
    </p:spTree>
    <p:extLst>
      <p:ext uri="{BB962C8B-B14F-4D97-AF65-F5344CB8AC3E}">
        <p14:creationId xmlns:p14="http://schemas.microsoft.com/office/powerpoint/2010/main" val="3048821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D1605-15D5-72A8-B341-EB3DE47D159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598B64-22DA-7132-15BB-487DFECCE60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FAA2334-76C5-1896-2A45-D1B81D5912A0}"/>
              </a:ext>
            </a:extLst>
          </p:cNvPr>
          <p:cNvSpPr>
            <a:spLocks noGrp="1"/>
          </p:cNvSpPr>
          <p:nvPr>
            <p:ph type="dt" sz="half" idx="10"/>
          </p:nvPr>
        </p:nvSpPr>
        <p:spPr/>
        <p:txBody>
          <a:bodyPr/>
          <a:lstStyle/>
          <a:p>
            <a:fld id="{502398A2-14FB-4097-B979-20D70D911083}"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768A6518-03D4-036B-9A13-EE533A97A2B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99CF937-0AA3-2DCE-FBB5-3E9B983043DF}"/>
              </a:ext>
            </a:extLst>
          </p:cNvPr>
          <p:cNvSpPr>
            <a:spLocks noGrp="1"/>
          </p:cNvSpPr>
          <p:nvPr>
            <p:ph type="sldNum" sz="quarter" idx="12"/>
          </p:nvPr>
        </p:nvSpPr>
        <p:spPr/>
        <p:txBody>
          <a:bodyPr/>
          <a:lstStyle/>
          <a:p>
            <a:fld id="{25ECA8C9-6C32-4189-B03E-3010D5F46B7C}" type="slidenum">
              <a:rPr lang="nl-NL" smtClean="0"/>
              <a:t>‹nr.›</a:t>
            </a:fld>
            <a:endParaRPr lang="nl-NL"/>
          </a:p>
        </p:txBody>
      </p:sp>
    </p:spTree>
    <p:extLst>
      <p:ext uri="{BB962C8B-B14F-4D97-AF65-F5344CB8AC3E}">
        <p14:creationId xmlns:p14="http://schemas.microsoft.com/office/powerpoint/2010/main" val="236459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82FF5BA-E3C3-AE98-66EB-2CFBC678BBC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1C96587-A4F7-89C8-43FB-D44A9EAF22D5}"/>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493F18-D542-BF31-8C4A-0629B3B8A803}"/>
              </a:ext>
            </a:extLst>
          </p:cNvPr>
          <p:cNvSpPr>
            <a:spLocks noGrp="1"/>
          </p:cNvSpPr>
          <p:nvPr>
            <p:ph type="dt" sz="half" idx="10"/>
          </p:nvPr>
        </p:nvSpPr>
        <p:spPr/>
        <p:txBody>
          <a:bodyPr/>
          <a:lstStyle/>
          <a:p>
            <a:fld id="{502398A2-14FB-4097-B979-20D70D911083}"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A7BAEF1E-89F3-7F33-1B60-2BB150A03A2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BE8552-513D-A0A7-EDD9-683C754D1AA5}"/>
              </a:ext>
            </a:extLst>
          </p:cNvPr>
          <p:cNvSpPr>
            <a:spLocks noGrp="1"/>
          </p:cNvSpPr>
          <p:nvPr>
            <p:ph type="sldNum" sz="quarter" idx="12"/>
          </p:nvPr>
        </p:nvSpPr>
        <p:spPr/>
        <p:txBody>
          <a:bodyPr/>
          <a:lstStyle/>
          <a:p>
            <a:fld id="{25ECA8C9-6C32-4189-B03E-3010D5F46B7C}" type="slidenum">
              <a:rPr lang="nl-NL" smtClean="0"/>
              <a:t>‹nr.›</a:t>
            </a:fld>
            <a:endParaRPr lang="nl-NL"/>
          </a:p>
        </p:txBody>
      </p:sp>
    </p:spTree>
    <p:extLst>
      <p:ext uri="{BB962C8B-B14F-4D97-AF65-F5344CB8AC3E}">
        <p14:creationId xmlns:p14="http://schemas.microsoft.com/office/powerpoint/2010/main" val="2878799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548AE-5F20-A726-EEBC-83CEF6FEAF5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A3F79EE-09F1-219B-C003-77F5578D51B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50DC67-6937-A3E1-2ACE-C15C22EEEA0E}"/>
              </a:ext>
            </a:extLst>
          </p:cNvPr>
          <p:cNvSpPr>
            <a:spLocks noGrp="1"/>
          </p:cNvSpPr>
          <p:nvPr>
            <p:ph type="dt" sz="half" idx="10"/>
          </p:nvPr>
        </p:nvSpPr>
        <p:spPr/>
        <p:txBody>
          <a:bodyPr/>
          <a:lstStyle/>
          <a:p>
            <a:fld id="{502398A2-14FB-4097-B979-20D70D911083}"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806A5910-CD49-EFD5-53F4-6DB43E70432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118088-D72D-7331-8D36-D7157F643FDB}"/>
              </a:ext>
            </a:extLst>
          </p:cNvPr>
          <p:cNvSpPr>
            <a:spLocks noGrp="1"/>
          </p:cNvSpPr>
          <p:nvPr>
            <p:ph type="sldNum" sz="quarter" idx="12"/>
          </p:nvPr>
        </p:nvSpPr>
        <p:spPr/>
        <p:txBody>
          <a:bodyPr/>
          <a:lstStyle/>
          <a:p>
            <a:fld id="{25ECA8C9-6C32-4189-B03E-3010D5F46B7C}" type="slidenum">
              <a:rPr lang="nl-NL" smtClean="0"/>
              <a:t>‹nr.›</a:t>
            </a:fld>
            <a:endParaRPr lang="nl-NL"/>
          </a:p>
        </p:txBody>
      </p:sp>
    </p:spTree>
    <p:extLst>
      <p:ext uri="{BB962C8B-B14F-4D97-AF65-F5344CB8AC3E}">
        <p14:creationId xmlns:p14="http://schemas.microsoft.com/office/powerpoint/2010/main" val="254350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63E50-0D65-7074-80F3-D8C1B062E3D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BAB4C99-B416-44C0-89B6-0DE8A8AE22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3199D80-6BF8-0B91-81BB-8648165DD329}"/>
              </a:ext>
            </a:extLst>
          </p:cNvPr>
          <p:cNvSpPr>
            <a:spLocks noGrp="1"/>
          </p:cNvSpPr>
          <p:nvPr>
            <p:ph type="dt" sz="half" idx="10"/>
          </p:nvPr>
        </p:nvSpPr>
        <p:spPr/>
        <p:txBody>
          <a:bodyPr/>
          <a:lstStyle/>
          <a:p>
            <a:fld id="{502398A2-14FB-4097-B979-20D70D911083}"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6D5F30A9-EA16-8EDC-FD19-F647B6B2CD3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E877C27-4AAF-E7F0-8FFB-9DF06A2A6764}"/>
              </a:ext>
            </a:extLst>
          </p:cNvPr>
          <p:cNvSpPr>
            <a:spLocks noGrp="1"/>
          </p:cNvSpPr>
          <p:nvPr>
            <p:ph type="sldNum" sz="quarter" idx="12"/>
          </p:nvPr>
        </p:nvSpPr>
        <p:spPr/>
        <p:txBody>
          <a:bodyPr/>
          <a:lstStyle/>
          <a:p>
            <a:fld id="{25ECA8C9-6C32-4189-B03E-3010D5F46B7C}" type="slidenum">
              <a:rPr lang="nl-NL" smtClean="0"/>
              <a:t>‹nr.›</a:t>
            </a:fld>
            <a:endParaRPr lang="nl-NL"/>
          </a:p>
        </p:txBody>
      </p:sp>
    </p:spTree>
    <p:extLst>
      <p:ext uri="{BB962C8B-B14F-4D97-AF65-F5344CB8AC3E}">
        <p14:creationId xmlns:p14="http://schemas.microsoft.com/office/powerpoint/2010/main" val="229746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7B4A2-8B19-76B3-098B-3D35D2E04AE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0FA4B621-DD15-3E4B-017A-CF42FB7095F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043B8D2E-7A39-7F44-A6E1-1EE9C3DC65E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EE2C25D-AE5D-1250-ECF2-46488FBCC720}"/>
              </a:ext>
            </a:extLst>
          </p:cNvPr>
          <p:cNvSpPr>
            <a:spLocks noGrp="1"/>
          </p:cNvSpPr>
          <p:nvPr>
            <p:ph type="dt" sz="half" idx="10"/>
          </p:nvPr>
        </p:nvSpPr>
        <p:spPr/>
        <p:txBody>
          <a:bodyPr/>
          <a:lstStyle/>
          <a:p>
            <a:fld id="{502398A2-14FB-4097-B979-20D70D911083}" type="datetimeFigureOut">
              <a:rPr lang="nl-NL" smtClean="0"/>
              <a:t>17-4-2024</a:t>
            </a:fld>
            <a:endParaRPr lang="nl-NL"/>
          </a:p>
        </p:txBody>
      </p:sp>
      <p:sp>
        <p:nvSpPr>
          <p:cNvPr id="6" name="Tijdelijke aanduiding voor voettekst 5">
            <a:extLst>
              <a:ext uri="{FF2B5EF4-FFF2-40B4-BE49-F238E27FC236}">
                <a16:creationId xmlns:a16="http://schemas.microsoft.com/office/drawing/2014/main" id="{0558FF99-F1B8-7BC5-F8BE-F337F44C22F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C6EA418-A3F9-F840-C42B-4A2E05138BD4}"/>
              </a:ext>
            </a:extLst>
          </p:cNvPr>
          <p:cNvSpPr>
            <a:spLocks noGrp="1"/>
          </p:cNvSpPr>
          <p:nvPr>
            <p:ph type="sldNum" sz="quarter" idx="12"/>
          </p:nvPr>
        </p:nvSpPr>
        <p:spPr/>
        <p:txBody>
          <a:bodyPr/>
          <a:lstStyle/>
          <a:p>
            <a:fld id="{25ECA8C9-6C32-4189-B03E-3010D5F46B7C}" type="slidenum">
              <a:rPr lang="nl-NL" smtClean="0"/>
              <a:t>‹nr.›</a:t>
            </a:fld>
            <a:endParaRPr lang="nl-NL"/>
          </a:p>
        </p:txBody>
      </p:sp>
    </p:spTree>
    <p:extLst>
      <p:ext uri="{BB962C8B-B14F-4D97-AF65-F5344CB8AC3E}">
        <p14:creationId xmlns:p14="http://schemas.microsoft.com/office/powerpoint/2010/main" val="227864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31392-0B5E-08B2-5CB0-8CD19993448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C9D791D-0F0A-4B82-50CE-C89876BF66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5A40018-6076-B19B-7996-2AC9DF7C6C7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9DA8901-9297-D029-981A-51BE0D143E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B3E1815-F5E6-6B17-2BCA-0C8A64420A2E}"/>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C4B8F8F-9316-221F-BCB0-0F0C76A2F042}"/>
              </a:ext>
            </a:extLst>
          </p:cNvPr>
          <p:cNvSpPr>
            <a:spLocks noGrp="1"/>
          </p:cNvSpPr>
          <p:nvPr>
            <p:ph type="dt" sz="half" idx="10"/>
          </p:nvPr>
        </p:nvSpPr>
        <p:spPr/>
        <p:txBody>
          <a:bodyPr/>
          <a:lstStyle/>
          <a:p>
            <a:fld id="{502398A2-14FB-4097-B979-20D70D911083}" type="datetimeFigureOut">
              <a:rPr lang="nl-NL" smtClean="0"/>
              <a:t>17-4-2024</a:t>
            </a:fld>
            <a:endParaRPr lang="nl-NL"/>
          </a:p>
        </p:txBody>
      </p:sp>
      <p:sp>
        <p:nvSpPr>
          <p:cNvPr id="8" name="Tijdelijke aanduiding voor voettekst 7">
            <a:extLst>
              <a:ext uri="{FF2B5EF4-FFF2-40B4-BE49-F238E27FC236}">
                <a16:creationId xmlns:a16="http://schemas.microsoft.com/office/drawing/2014/main" id="{D5BD652D-B785-8355-EA8C-1945B23FD0EA}"/>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1F562BF-C1DF-5A34-F3E0-6271942082CD}"/>
              </a:ext>
            </a:extLst>
          </p:cNvPr>
          <p:cNvSpPr>
            <a:spLocks noGrp="1"/>
          </p:cNvSpPr>
          <p:nvPr>
            <p:ph type="sldNum" sz="quarter" idx="12"/>
          </p:nvPr>
        </p:nvSpPr>
        <p:spPr/>
        <p:txBody>
          <a:bodyPr/>
          <a:lstStyle/>
          <a:p>
            <a:fld id="{25ECA8C9-6C32-4189-B03E-3010D5F46B7C}" type="slidenum">
              <a:rPr lang="nl-NL" smtClean="0"/>
              <a:t>‹nr.›</a:t>
            </a:fld>
            <a:endParaRPr lang="nl-NL"/>
          </a:p>
        </p:txBody>
      </p:sp>
    </p:spTree>
    <p:extLst>
      <p:ext uri="{BB962C8B-B14F-4D97-AF65-F5344CB8AC3E}">
        <p14:creationId xmlns:p14="http://schemas.microsoft.com/office/powerpoint/2010/main" val="3586670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BFD3C-7229-66B1-0A49-12AA9F46DDB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0E384DB-B57D-0EB5-B7A7-3E83D3AD21B4}"/>
              </a:ext>
            </a:extLst>
          </p:cNvPr>
          <p:cNvSpPr>
            <a:spLocks noGrp="1"/>
          </p:cNvSpPr>
          <p:nvPr>
            <p:ph type="dt" sz="half" idx="10"/>
          </p:nvPr>
        </p:nvSpPr>
        <p:spPr/>
        <p:txBody>
          <a:bodyPr/>
          <a:lstStyle/>
          <a:p>
            <a:fld id="{502398A2-14FB-4097-B979-20D70D911083}" type="datetimeFigureOut">
              <a:rPr lang="nl-NL" smtClean="0"/>
              <a:t>17-4-2024</a:t>
            </a:fld>
            <a:endParaRPr lang="nl-NL"/>
          </a:p>
        </p:txBody>
      </p:sp>
      <p:sp>
        <p:nvSpPr>
          <p:cNvPr id="4" name="Tijdelijke aanduiding voor voettekst 3">
            <a:extLst>
              <a:ext uri="{FF2B5EF4-FFF2-40B4-BE49-F238E27FC236}">
                <a16:creationId xmlns:a16="http://schemas.microsoft.com/office/drawing/2014/main" id="{5541E6BE-3758-40F1-484D-4557201700D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22881416-A715-E007-EED2-3E9C040E0237}"/>
              </a:ext>
            </a:extLst>
          </p:cNvPr>
          <p:cNvSpPr>
            <a:spLocks noGrp="1"/>
          </p:cNvSpPr>
          <p:nvPr>
            <p:ph type="sldNum" sz="quarter" idx="12"/>
          </p:nvPr>
        </p:nvSpPr>
        <p:spPr/>
        <p:txBody>
          <a:bodyPr/>
          <a:lstStyle/>
          <a:p>
            <a:fld id="{25ECA8C9-6C32-4189-B03E-3010D5F46B7C}" type="slidenum">
              <a:rPr lang="nl-NL" smtClean="0"/>
              <a:t>‹nr.›</a:t>
            </a:fld>
            <a:endParaRPr lang="nl-NL"/>
          </a:p>
        </p:txBody>
      </p:sp>
    </p:spTree>
    <p:extLst>
      <p:ext uri="{BB962C8B-B14F-4D97-AF65-F5344CB8AC3E}">
        <p14:creationId xmlns:p14="http://schemas.microsoft.com/office/powerpoint/2010/main" val="52601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490A46D-8122-21E2-5152-4ED5CE77DD70}"/>
              </a:ext>
            </a:extLst>
          </p:cNvPr>
          <p:cNvSpPr>
            <a:spLocks noGrp="1"/>
          </p:cNvSpPr>
          <p:nvPr>
            <p:ph type="dt" sz="half" idx="10"/>
          </p:nvPr>
        </p:nvSpPr>
        <p:spPr/>
        <p:txBody>
          <a:bodyPr/>
          <a:lstStyle/>
          <a:p>
            <a:fld id="{502398A2-14FB-4097-B979-20D70D911083}" type="datetimeFigureOut">
              <a:rPr lang="nl-NL" smtClean="0"/>
              <a:t>17-4-2024</a:t>
            </a:fld>
            <a:endParaRPr lang="nl-NL"/>
          </a:p>
        </p:txBody>
      </p:sp>
      <p:sp>
        <p:nvSpPr>
          <p:cNvPr id="3" name="Tijdelijke aanduiding voor voettekst 2">
            <a:extLst>
              <a:ext uri="{FF2B5EF4-FFF2-40B4-BE49-F238E27FC236}">
                <a16:creationId xmlns:a16="http://schemas.microsoft.com/office/drawing/2014/main" id="{8AB5EBCE-1179-5D5E-33B7-3B3B91ECDA4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5E97094-6F8B-0426-C381-A2ED3927F629}"/>
              </a:ext>
            </a:extLst>
          </p:cNvPr>
          <p:cNvSpPr>
            <a:spLocks noGrp="1"/>
          </p:cNvSpPr>
          <p:nvPr>
            <p:ph type="sldNum" sz="quarter" idx="12"/>
          </p:nvPr>
        </p:nvSpPr>
        <p:spPr/>
        <p:txBody>
          <a:bodyPr/>
          <a:lstStyle/>
          <a:p>
            <a:fld id="{25ECA8C9-6C32-4189-B03E-3010D5F46B7C}" type="slidenum">
              <a:rPr lang="nl-NL" smtClean="0"/>
              <a:t>‹nr.›</a:t>
            </a:fld>
            <a:endParaRPr lang="nl-NL"/>
          </a:p>
        </p:txBody>
      </p:sp>
    </p:spTree>
    <p:extLst>
      <p:ext uri="{BB962C8B-B14F-4D97-AF65-F5344CB8AC3E}">
        <p14:creationId xmlns:p14="http://schemas.microsoft.com/office/powerpoint/2010/main" val="2827504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A7B01-69B2-E11D-9C2F-D64835E022C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F84EDC6D-EB4D-D8ED-5B96-87B5E36A1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C2A4284F-C7AB-54FD-DC36-73C095FBE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B2C638C-6323-9AC7-96B3-2F0AFF8D7433}"/>
              </a:ext>
            </a:extLst>
          </p:cNvPr>
          <p:cNvSpPr>
            <a:spLocks noGrp="1"/>
          </p:cNvSpPr>
          <p:nvPr>
            <p:ph type="dt" sz="half" idx="10"/>
          </p:nvPr>
        </p:nvSpPr>
        <p:spPr/>
        <p:txBody>
          <a:bodyPr/>
          <a:lstStyle/>
          <a:p>
            <a:fld id="{502398A2-14FB-4097-B979-20D70D911083}" type="datetimeFigureOut">
              <a:rPr lang="nl-NL" smtClean="0"/>
              <a:t>17-4-2024</a:t>
            </a:fld>
            <a:endParaRPr lang="nl-NL"/>
          </a:p>
        </p:txBody>
      </p:sp>
      <p:sp>
        <p:nvSpPr>
          <p:cNvPr id="6" name="Tijdelijke aanduiding voor voettekst 5">
            <a:extLst>
              <a:ext uri="{FF2B5EF4-FFF2-40B4-BE49-F238E27FC236}">
                <a16:creationId xmlns:a16="http://schemas.microsoft.com/office/drawing/2014/main" id="{D6AF32F0-2BC9-F59D-06EB-12F70FBEA58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E951F0-3383-CE85-5CCF-C84B540B50D3}"/>
              </a:ext>
            </a:extLst>
          </p:cNvPr>
          <p:cNvSpPr>
            <a:spLocks noGrp="1"/>
          </p:cNvSpPr>
          <p:nvPr>
            <p:ph type="sldNum" sz="quarter" idx="12"/>
          </p:nvPr>
        </p:nvSpPr>
        <p:spPr/>
        <p:txBody>
          <a:bodyPr/>
          <a:lstStyle/>
          <a:p>
            <a:fld id="{25ECA8C9-6C32-4189-B03E-3010D5F46B7C}" type="slidenum">
              <a:rPr lang="nl-NL" smtClean="0"/>
              <a:t>‹nr.›</a:t>
            </a:fld>
            <a:endParaRPr lang="nl-NL"/>
          </a:p>
        </p:txBody>
      </p:sp>
    </p:spTree>
    <p:extLst>
      <p:ext uri="{BB962C8B-B14F-4D97-AF65-F5344CB8AC3E}">
        <p14:creationId xmlns:p14="http://schemas.microsoft.com/office/powerpoint/2010/main" val="335200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BAE27-91F8-2107-6A4C-C59E1539C16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FB960B4-2F67-63B4-A781-69EF0D1CC9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51B34E2-CD01-E865-51A6-F36847D60D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94B5DD5-12CA-AE73-7EA6-80D807DEEA8E}"/>
              </a:ext>
            </a:extLst>
          </p:cNvPr>
          <p:cNvSpPr>
            <a:spLocks noGrp="1"/>
          </p:cNvSpPr>
          <p:nvPr>
            <p:ph type="dt" sz="half" idx="10"/>
          </p:nvPr>
        </p:nvSpPr>
        <p:spPr/>
        <p:txBody>
          <a:bodyPr/>
          <a:lstStyle/>
          <a:p>
            <a:fld id="{502398A2-14FB-4097-B979-20D70D911083}" type="datetimeFigureOut">
              <a:rPr lang="nl-NL" smtClean="0"/>
              <a:t>17-4-2024</a:t>
            </a:fld>
            <a:endParaRPr lang="nl-NL"/>
          </a:p>
        </p:txBody>
      </p:sp>
      <p:sp>
        <p:nvSpPr>
          <p:cNvPr id="6" name="Tijdelijke aanduiding voor voettekst 5">
            <a:extLst>
              <a:ext uri="{FF2B5EF4-FFF2-40B4-BE49-F238E27FC236}">
                <a16:creationId xmlns:a16="http://schemas.microsoft.com/office/drawing/2014/main" id="{62F393E2-40E1-669D-B58D-63020DD9620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DDB3F1D-5683-DE4C-5D54-02AC678A6AF6}"/>
              </a:ext>
            </a:extLst>
          </p:cNvPr>
          <p:cNvSpPr>
            <a:spLocks noGrp="1"/>
          </p:cNvSpPr>
          <p:nvPr>
            <p:ph type="sldNum" sz="quarter" idx="12"/>
          </p:nvPr>
        </p:nvSpPr>
        <p:spPr/>
        <p:txBody>
          <a:bodyPr/>
          <a:lstStyle/>
          <a:p>
            <a:fld id="{25ECA8C9-6C32-4189-B03E-3010D5F46B7C}" type="slidenum">
              <a:rPr lang="nl-NL" smtClean="0"/>
              <a:t>‹nr.›</a:t>
            </a:fld>
            <a:endParaRPr lang="nl-NL"/>
          </a:p>
        </p:txBody>
      </p:sp>
    </p:spTree>
    <p:extLst>
      <p:ext uri="{BB962C8B-B14F-4D97-AF65-F5344CB8AC3E}">
        <p14:creationId xmlns:p14="http://schemas.microsoft.com/office/powerpoint/2010/main" val="1638898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A3E925D-0457-698A-609E-9D9D3965BD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726947A2-A89A-AA7A-05C1-46A4B28B8A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9E2759-A26B-EBCB-4C23-53591B6D13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2398A2-14FB-4097-B979-20D70D911083}" type="datetimeFigureOut">
              <a:rPr lang="nl-NL" smtClean="0"/>
              <a:t>17-4-2024</a:t>
            </a:fld>
            <a:endParaRPr lang="nl-NL"/>
          </a:p>
        </p:txBody>
      </p:sp>
      <p:sp>
        <p:nvSpPr>
          <p:cNvPr id="5" name="Tijdelijke aanduiding voor voettekst 4">
            <a:extLst>
              <a:ext uri="{FF2B5EF4-FFF2-40B4-BE49-F238E27FC236}">
                <a16:creationId xmlns:a16="http://schemas.microsoft.com/office/drawing/2014/main" id="{3A89C8BC-3142-6C45-6D1A-B2F62D76C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93F3AA4-007C-E8BA-97ED-AC21ABDF00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ECA8C9-6C32-4189-B03E-3010D5F46B7C}" type="slidenum">
              <a:rPr lang="nl-NL" smtClean="0"/>
              <a:t>‹nr.›</a:t>
            </a:fld>
            <a:endParaRPr lang="nl-NL"/>
          </a:p>
        </p:txBody>
      </p:sp>
    </p:spTree>
    <p:extLst>
      <p:ext uri="{BB962C8B-B14F-4D97-AF65-F5344CB8AC3E}">
        <p14:creationId xmlns:p14="http://schemas.microsoft.com/office/powerpoint/2010/main" val="666695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eheugenvantilburg.nl/page/16703/koningswei"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oningswei - Gemeente Tilburg">
            <a:extLst>
              <a:ext uri="{FF2B5EF4-FFF2-40B4-BE49-F238E27FC236}">
                <a16:creationId xmlns:a16="http://schemas.microsoft.com/office/drawing/2014/main" id="{0ADF9F89-93F0-E5E6-72D2-AB76DA666C47}"/>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r="7555"/>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017B0E2-FF36-71FA-DBC0-FAA0601C0BD6}"/>
              </a:ext>
            </a:extLst>
          </p:cNvPr>
          <p:cNvSpPr>
            <a:spLocks noGrp="1"/>
          </p:cNvSpPr>
          <p:nvPr>
            <p:ph type="ctrTitle"/>
          </p:nvPr>
        </p:nvSpPr>
        <p:spPr>
          <a:xfrm>
            <a:off x="1524000" y="1296139"/>
            <a:ext cx="9144000" cy="1098395"/>
          </a:xfrm>
        </p:spPr>
        <p:txBody>
          <a:bodyPr>
            <a:normAutofit fontScale="90000"/>
          </a:bodyPr>
          <a:lstStyle/>
          <a:p>
            <a:r>
              <a:rPr lang="nl-NL" b="1" dirty="0">
                <a:solidFill>
                  <a:srgbClr val="FFFFFF"/>
                </a:solidFill>
              </a:rPr>
              <a:t>Oorsprong van het gebied de </a:t>
            </a:r>
            <a:r>
              <a:rPr lang="nl-NL" b="1" dirty="0" err="1">
                <a:solidFill>
                  <a:srgbClr val="FFFFFF"/>
                </a:solidFill>
              </a:rPr>
              <a:t>Koningswei</a:t>
            </a:r>
            <a:r>
              <a:rPr lang="nl-NL" b="1" dirty="0">
                <a:solidFill>
                  <a:srgbClr val="FFFFFF"/>
                </a:solidFill>
              </a:rPr>
              <a:t> in Tilburg </a:t>
            </a:r>
          </a:p>
        </p:txBody>
      </p:sp>
      <p:sp>
        <p:nvSpPr>
          <p:cNvPr id="3" name="Ondertitel 2">
            <a:extLst>
              <a:ext uri="{FF2B5EF4-FFF2-40B4-BE49-F238E27FC236}">
                <a16:creationId xmlns:a16="http://schemas.microsoft.com/office/drawing/2014/main" id="{07036824-F069-1D87-16B4-151EA10AD46C}"/>
              </a:ext>
            </a:extLst>
          </p:cNvPr>
          <p:cNvSpPr>
            <a:spLocks noGrp="1"/>
          </p:cNvSpPr>
          <p:nvPr>
            <p:ph type="subTitle" idx="1"/>
          </p:nvPr>
        </p:nvSpPr>
        <p:spPr>
          <a:xfrm>
            <a:off x="1524000" y="3365072"/>
            <a:ext cx="9144000" cy="2316637"/>
          </a:xfrm>
        </p:spPr>
        <p:txBody>
          <a:bodyPr>
            <a:normAutofit fontScale="92500" lnSpcReduction="20000"/>
          </a:bodyPr>
          <a:lstStyle/>
          <a:p>
            <a:r>
              <a:rPr lang="nl-NL" dirty="0">
                <a:solidFill>
                  <a:srgbClr val="FFFFFF"/>
                </a:solidFill>
              </a:rPr>
              <a:t>In deze PowerPoint is te vinden:</a:t>
            </a:r>
          </a:p>
          <a:p>
            <a:r>
              <a:rPr lang="nl-NL" dirty="0">
                <a:solidFill>
                  <a:srgbClr val="FFFFFF"/>
                </a:solidFill>
              </a:rPr>
              <a:t>Geschiedenis van Tilburg</a:t>
            </a:r>
          </a:p>
          <a:p>
            <a:r>
              <a:rPr lang="nl-NL" dirty="0">
                <a:solidFill>
                  <a:srgbClr val="FFFFFF"/>
                </a:solidFill>
              </a:rPr>
              <a:t>Textiel industrie in Tilburg</a:t>
            </a:r>
          </a:p>
          <a:p>
            <a:r>
              <a:rPr lang="nl-NL" dirty="0">
                <a:solidFill>
                  <a:srgbClr val="FFFFFF"/>
                </a:solidFill>
              </a:rPr>
              <a:t>Geschiedenis van de </a:t>
            </a:r>
            <a:r>
              <a:rPr lang="nl-NL" dirty="0" err="1">
                <a:solidFill>
                  <a:srgbClr val="FFFFFF"/>
                </a:solidFill>
              </a:rPr>
              <a:t>Koningswei</a:t>
            </a:r>
            <a:endParaRPr lang="nl-NL" dirty="0">
              <a:solidFill>
                <a:srgbClr val="FFFFFF"/>
              </a:solidFill>
            </a:endParaRPr>
          </a:p>
          <a:p>
            <a:r>
              <a:rPr lang="nl-NL" dirty="0">
                <a:solidFill>
                  <a:srgbClr val="FFFFFF"/>
                </a:solidFill>
              </a:rPr>
              <a:t>Ontstaan en vroege jaren</a:t>
            </a:r>
          </a:p>
          <a:p>
            <a:pPr marL="342900" indent="-342900">
              <a:buFontTx/>
              <a:buChar char="-"/>
            </a:pPr>
            <a:r>
              <a:rPr lang="nl-NL" dirty="0">
                <a:solidFill>
                  <a:srgbClr val="FFFFFF"/>
                </a:solidFill>
              </a:rPr>
              <a:t>Tilburg in Cijfers</a:t>
            </a:r>
          </a:p>
          <a:p>
            <a:pPr marL="342900" indent="-342900">
              <a:buFontTx/>
              <a:buChar char="-"/>
            </a:pPr>
            <a:endParaRPr lang="nl-NL" dirty="0">
              <a:solidFill>
                <a:srgbClr val="FFFFFF"/>
              </a:solidFill>
            </a:endParaRPr>
          </a:p>
        </p:txBody>
      </p:sp>
    </p:spTree>
    <p:extLst>
      <p:ext uri="{BB962C8B-B14F-4D97-AF65-F5344CB8AC3E}">
        <p14:creationId xmlns:p14="http://schemas.microsoft.com/office/powerpoint/2010/main" val="15491167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0E75B0-F4F7-E8B7-4E1E-B92342406B47}"/>
              </a:ext>
            </a:extLst>
          </p:cNvPr>
          <p:cNvSpPr>
            <a:spLocks noGrp="1"/>
          </p:cNvSpPr>
          <p:nvPr>
            <p:ph type="title"/>
          </p:nvPr>
        </p:nvSpPr>
        <p:spPr>
          <a:xfrm>
            <a:off x="838200" y="18255"/>
            <a:ext cx="10515600" cy="1325563"/>
          </a:xfrm>
        </p:spPr>
        <p:txBody>
          <a:bodyPr/>
          <a:lstStyle/>
          <a:p>
            <a:pPr algn="ctr"/>
            <a:r>
              <a:rPr lang="nl-NL" b="1" dirty="0"/>
              <a:t>Geschiedenis van Tilburg </a:t>
            </a:r>
          </a:p>
        </p:txBody>
      </p:sp>
      <p:pic>
        <p:nvPicPr>
          <p:cNvPr id="5" name="Tijdelijke aanduiding voor inhoud 4">
            <a:extLst>
              <a:ext uri="{FF2B5EF4-FFF2-40B4-BE49-F238E27FC236}">
                <a16:creationId xmlns:a16="http://schemas.microsoft.com/office/drawing/2014/main" id="{781D5CEF-DEC8-ED2D-B4EC-B6069A7735FA}"/>
              </a:ext>
            </a:extLst>
          </p:cNvPr>
          <p:cNvPicPr>
            <a:picLocks noGrp="1" noChangeAspect="1"/>
          </p:cNvPicPr>
          <p:nvPr>
            <p:ph idx="1"/>
          </p:nvPr>
        </p:nvPicPr>
        <p:blipFill>
          <a:blip r:embed="rId3"/>
          <a:stretch>
            <a:fillRect/>
          </a:stretch>
        </p:blipFill>
        <p:spPr>
          <a:xfrm>
            <a:off x="838199" y="1118586"/>
            <a:ext cx="10515599" cy="5692978"/>
          </a:xfrm>
        </p:spPr>
      </p:pic>
    </p:spTree>
    <p:extLst>
      <p:ext uri="{BB962C8B-B14F-4D97-AF65-F5344CB8AC3E}">
        <p14:creationId xmlns:p14="http://schemas.microsoft.com/office/powerpoint/2010/main" val="3572222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73E423-BF88-935D-B4F0-6FC031F61075}"/>
              </a:ext>
            </a:extLst>
          </p:cNvPr>
          <p:cNvSpPr>
            <a:spLocks noGrp="1"/>
          </p:cNvSpPr>
          <p:nvPr>
            <p:ph type="title"/>
          </p:nvPr>
        </p:nvSpPr>
        <p:spPr>
          <a:xfrm>
            <a:off x="640080" y="325369"/>
            <a:ext cx="4368602" cy="1956841"/>
          </a:xfrm>
        </p:spPr>
        <p:txBody>
          <a:bodyPr anchor="b">
            <a:normAutofit/>
          </a:bodyPr>
          <a:lstStyle/>
          <a:p>
            <a:pPr algn="ctr"/>
            <a:r>
              <a:rPr lang="nl-NL" sz="3800" b="1" dirty="0"/>
              <a:t>Textiel industrie in Tilburg</a:t>
            </a:r>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7F4E579-054D-7FB3-0C3A-189232BC1D9B}"/>
              </a:ext>
            </a:extLst>
          </p:cNvPr>
          <p:cNvSpPr>
            <a:spLocks noGrp="1"/>
          </p:cNvSpPr>
          <p:nvPr>
            <p:ph idx="1"/>
          </p:nvPr>
        </p:nvSpPr>
        <p:spPr>
          <a:xfrm>
            <a:off x="640080" y="2872899"/>
            <a:ext cx="4243589" cy="3320668"/>
          </a:xfrm>
        </p:spPr>
        <p:txBody>
          <a:bodyPr>
            <a:normAutofit/>
          </a:bodyPr>
          <a:lstStyle/>
          <a:p>
            <a:pPr marL="0" indent="0">
              <a:buNone/>
            </a:pPr>
            <a:r>
              <a:rPr lang="nl-NL" sz="1900" b="1" dirty="0"/>
              <a:t>Textielindustrie en groei:</a:t>
            </a:r>
          </a:p>
          <a:p>
            <a:pPr>
              <a:buFontTx/>
              <a:buChar char="-"/>
            </a:pPr>
            <a:r>
              <a:rPr lang="nl-NL" sz="1900" dirty="0"/>
              <a:t>Tilburg groeide in de late middeleeuwen uit tot een belangrijke </a:t>
            </a:r>
            <a:r>
              <a:rPr lang="nl-NL" sz="1900" b="1" dirty="0"/>
              <a:t>textielstad</a:t>
            </a:r>
            <a:r>
              <a:rPr lang="nl-NL" sz="1900" dirty="0"/>
              <a:t>.</a:t>
            </a:r>
          </a:p>
          <a:p>
            <a:pPr>
              <a:buFontTx/>
              <a:buChar char="-"/>
            </a:pPr>
            <a:r>
              <a:rPr lang="nl-NL" sz="1900" dirty="0"/>
              <a:t>Vooral de </a:t>
            </a:r>
            <a:r>
              <a:rPr lang="nl-NL" sz="1900" b="1" dirty="0"/>
              <a:t>wollenstoffenindustrie </a:t>
            </a:r>
            <a:r>
              <a:rPr lang="nl-NL" sz="1900" dirty="0"/>
              <a:t>floreerde, mede dankzij de vele kleine waterlopen die schapenhouderij bevorderden.</a:t>
            </a:r>
          </a:p>
          <a:p>
            <a:pPr>
              <a:buFontTx/>
              <a:buChar char="-"/>
            </a:pPr>
            <a:r>
              <a:rPr lang="nl-NL" sz="1900" dirty="0"/>
              <a:t>Vanaf </a:t>
            </a:r>
            <a:r>
              <a:rPr lang="nl-NL" sz="1900" b="1" dirty="0"/>
              <a:t>1827 </a:t>
            </a:r>
            <a:r>
              <a:rPr lang="nl-NL" sz="1900" dirty="0"/>
              <a:t>leidden stoommachines tot grootschalige textielindustrie in Tilburg</a:t>
            </a:r>
          </a:p>
        </p:txBody>
      </p:sp>
      <p:pic>
        <p:nvPicPr>
          <p:cNvPr id="1026" name="Picture 2" descr="Tilburg textielstad: zo zag dat er vroeger uit [foto's] - indebuurt Tilburg">
            <a:extLst>
              <a:ext uri="{FF2B5EF4-FFF2-40B4-BE49-F238E27FC236}">
                <a16:creationId xmlns:a16="http://schemas.microsoft.com/office/drawing/2014/main" id="{3FB2A524-7B99-2A32-1A94-66EADBE11C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21" r="2175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17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1" name="Rectangle 3080">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B4BBA5E-4A84-4D88-6680-97A88BAA49EC}"/>
              </a:ext>
            </a:extLst>
          </p:cNvPr>
          <p:cNvSpPr>
            <a:spLocks noGrp="1"/>
          </p:cNvSpPr>
          <p:nvPr>
            <p:ph type="title"/>
          </p:nvPr>
        </p:nvSpPr>
        <p:spPr>
          <a:xfrm>
            <a:off x="838202" y="0"/>
            <a:ext cx="3816095" cy="1938076"/>
          </a:xfrm>
        </p:spPr>
        <p:txBody>
          <a:bodyPr>
            <a:normAutofit fontScale="90000"/>
          </a:bodyPr>
          <a:lstStyle/>
          <a:p>
            <a:pPr algn="ctr"/>
            <a:r>
              <a:rPr lang="nl-NL" b="1" dirty="0"/>
              <a:t>Geschiedenis van de </a:t>
            </a:r>
            <a:r>
              <a:rPr lang="nl-NL" b="1" dirty="0" err="1"/>
              <a:t>Koningswei</a:t>
            </a:r>
            <a:r>
              <a:rPr lang="nl-NL" b="1" dirty="0"/>
              <a:t> in Tilburg</a:t>
            </a:r>
          </a:p>
        </p:txBody>
      </p:sp>
      <p:sp>
        <p:nvSpPr>
          <p:cNvPr id="3" name="Tijdelijke aanduiding voor inhoud 2">
            <a:extLst>
              <a:ext uri="{FF2B5EF4-FFF2-40B4-BE49-F238E27FC236}">
                <a16:creationId xmlns:a16="http://schemas.microsoft.com/office/drawing/2014/main" id="{6114FBB5-DA4B-BCD2-BDC6-8A8061B4FC80}"/>
              </a:ext>
            </a:extLst>
          </p:cNvPr>
          <p:cNvSpPr>
            <a:spLocks noGrp="1"/>
          </p:cNvSpPr>
          <p:nvPr>
            <p:ph idx="1"/>
          </p:nvPr>
        </p:nvSpPr>
        <p:spPr>
          <a:xfrm>
            <a:off x="838201" y="1748902"/>
            <a:ext cx="3816096" cy="4793942"/>
          </a:xfrm>
        </p:spPr>
        <p:txBody>
          <a:bodyPr>
            <a:normAutofit fontScale="92500" lnSpcReduction="20000"/>
          </a:bodyPr>
          <a:lstStyle/>
          <a:p>
            <a:pPr marL="0" indent="0">
              <a:buNone/>
            </a:pPr>
            <a:r>
              <a:rPr lang="nl-NL" sz="2000" dirty="0"/>
              <a:t>De </a:t>
            </a:r>
            <a:r>
              <a:rPr lang="nl-NL" sz="2000" dirty="0" err="1"/>
              <a:t>Koningswei</a:t>
            </a:r>
            <a:r>
              <a:rPr lang="nl-NL" sz="2000" dirty="0"/>
              <a:t> was een wijk dat het gebied besloeg waar nu het Koningsplein, de Paleisring en het Stadhuisplein liggen.</a:t>
            </a:r>
          </a:p>
          <a:p>
            <a:pPr marL="0" indent="0">
              <a:buNone/>
            </a:pPr>
            <a:r>
              <a:rPr lang="nl-NL" sz="2000" dirty="0"/>
              <a:t>In 1866 kreeg de gemeente Tilburg niet alleen het paleis van Willem II maar ook gronden die daar bij hoorden.</a:t>
            </a:r>
          </a:p>
          <a:p>
            <a:pPr marL="0" indent="0">
              <a:buNone/>
            </a:pPr>
            <a:r>
              <a:rPr lang="nl-NL" sz="2000" dirty="0"/>
              <a:t>De bedoeling was dat het in 1866 een villawijk zou worden, maar door onenigheid tussen de uitvoerders en de gemeente over kosten werd het een primitieve doch beruchte volksbuurt.</a:t>
            </a:r>
          </a:p>
          <a:p>
            <a:pPr marL="0" indent="0">
              <a:buNone/>
            </a:pPr>
            <a:r>
              <a:rPr lang="nl-NL" sz="2000" dirty="0"/>
              <a:t>In 1960 is de gehele bebouwing in de volksbuurt gesloopt.</a:t>
            </a:r>
          </a:p>
          <a:p>
            <a:pPr marL="0" indent="0">
              <a:buNone/>
            </a:pPr>
            <a:r>
              <a:rPr lang="nl-NL" sz="2000" dirty="0"/>
              <a:t>Voor verhalen van de inwoners uit die tijd: </a:t>
            </a:r>
            <a:r>
              <a:rPr lang="nl-NL" sz="2000" dirty="0">
                <a:hlinkClick r:id="rId2"/>
              </a:rPr>
              <a:t>https://www.geheugenvantilburg.nl/page/16703/koningswei</a:t>
            </a:r>
            <a:endParaRPr lang="nl-NL" sz="2000" dirty="0"/>
          </a:p>
          <a:p>
            <a:pPr marL="0" indent="0">
              <a:buNone/>
            </a:pPr>
            <a:endParaRPr lang="nl-NL" sz="2000" dirty="0"/>
          </a:p>
          <a:p>
            <a:pPr marL="0" indent="0">
              <a:buNone/>
            </a:pPr>
            <a:endParaRPr lang="nl-NL" sz="2000" dirty="0"/>
          </a:p>
        </p:txBody>
      </p:sp>
      <p:pic>
        <p:nvPicPr>
          <p:cNvPr id="3074" name="Picture 2" descr="Koningswei - Wiki Midden-Brabant">
            <a:extLst>
              <a:ext uri="{FF2B5EF4-FFF2-40B4-BE49-F238E27FC236}">
                <a16:creationId xmlns:a16="http://schemas.microsoft.com/office/drawing/2014/main" id="{CF9DA26B-A2EF-7968-FEB3-5C3357133E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034" b="24374"/>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3076" name="Picture 4" descr="De koningswei">
            <a:extLst>
              <a:ext uri="{FF2B5EF4-FFF2-40B4-BE49-F238E27FC236}">
                <a16:creationId xmlns:a16="http://schemas.microsoft.com/office/drawing/2014/main" id="{369696BE-C121-D119-9716-68537697FAD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494" r="2" b="6909"/>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07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6392A9C-0B81-27F6-ADB6-A9533C7614E5}"/>
              </a:ext>
            </a:extLst>
          </p:cNvPr>
          <p:cNvSpPr>
            <a:spLocks noGrp="1"/>
          </p:cNvSpPr>
          <p:nvPr>
            <p:ph type="title"/>
          </p:nvPr>
        </p:nvSpPr>
        <p:spPr>
          <a:xfrm>
            <a:off x="572493" y="238539"/>
            <a:ext cx="11018520" cy="1434415"/>
          </a:xfrm>
        </p:spPr>
        <p:txBody>
          <a:bodyPr anchor="b">
            <a:normAutofit/>
          </a:bodyPr>
          <a:lstStyle/>
          <a:p>
            <a:r>
              <a:rPr lang="nl-NL" sz="5400" b="1"/>
              <a:t>Ontstaan en vroege jaren</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DA1F9CFD-F981-66F9-B982-02B643BAB4A8}"/>
              </a:ext>
            </a:extLst>
          </p:cNvPr>
          <p:cNvSpPr>
            <a:spLocks noGrp="1"/>
          </p:cNvSpPr>
          <p:nvPr>
            <p:ph idx="1"/>
          </p:nvPr>
        </p:nvSpPr>
        <p:spPr>
          <a:xfrm>
            <a:off x="572493" y="2071316"/>
            <a:ext cx="6713552" cy="4119172"/>
          </a:xfrm>
        </p:spPr>
        <p:txBody>
          <a:bodyPr anchor="t">
            <a:normAutofit/>
          </a:bodyPr>
          <a:lstStyle/>
          <a:p>
            <a:pPr>
              <a:buFont typeface="Arial" panose="020B0604020202020204" pitchFamily="34" charset="0"/>
              <a:buChar char="•"/>
            </a:pPr>
            <a:r>
              <a:rPr lang="nl-NL" sz="2000" b="0" i="0">
                <a:effectLst/>
                <a:highlight>
                  <a:srgbClr val="FFFFFF"/>
                </a:highlight>
                <a:latin typeface="-apple-system"/>
              </a:rPr>
              <a:t>De naam “Koningsplein” is een eerbetoon aan </a:t>
            </a:r>
            <a:r>
              <a:rPr lang="nl-NL" sz="2000" b="1" i="0">
                <a:effectLst/>
                <a:highlight>
                  <a:srgbClr val="FFFFFF"/>
                </a:highlight>
                <a:latin typeface="-apple-system"/>
              </a:rPr>
              <a:t>koning Willem II</a:t>
            </a:r>
            <a:r>
              <a:rPr lang="nl-NL" sz="2000" b="0" i="0">
                <a:effectLst/>
                <a:highlight>
                  <a:srgbClr val="FFFFFF"/>
                </a:highlight>
                <a:latin typeface="-apple-system"/>
              </a:rPr>
              <a:t>, die een belangrijke rol speelde in de geschiedenis van Nederland. In 1849 liet koning Willem II een paleis bouwen aan dit plein, dat later bekend werd als het </a:t>
            </a:r>
            <a:r>
              <a:rPr lang="nl-NL" sz="2000" b="1" i="0">
                <a:effectLst/>
                <a:highlight>
                  <a:srgbClr val="FFFFFF"/>
                </a:highlight>
                <a:latin typeface="-apple-system"/>
              </a:rPr>
              <a:t>Koning Willem II Paleis</a:t>
            </a:r>
            <a:r>
              <a:rPr lang="nl-NL" sz="2000" b="0" i="0">
                <a:effectLst/>
                <a:highlight>
                  <a:srgbClr val="FFFFFF"/>
                </a:highlight>
                <a:latin typeface="-apple-system"/>
              </a:rPr>
              <a:t>.</a:t>
            </a:r>
          </a:p>
          <a:p>
            <a:pPr>
              <a:buFont typeface="Arial" panose="020B0604020202020204" pitchFamily="34" charset="0"/>
              <a:buChar char="•"/>
            </a:pPr>
            <a:r>
              <a:rPr lang="nl-NL" sz="2000" b="0" i="0">
                <a:effectLst/>
                <a:highlight>
                  <a:srgbClr val="FFFFFF"/>
                </a:highlight>
                <a:latin typeface="-apple-system"/>
              </a:rPr>
              <a:t>Het paleis was oorspronkelijk bedoeld als koninklijke residentie, maar helaas overleed koning Willem II voordat het voltooid was. Desondanks werd hij er na zijn dood opgebaard.</a:t>
            </a:r>
          </a:p>
          <a:p>
            <a:pPr>
              <a:buFont typeface="Arial" panose="020B0604020202020204" pitchFamily="34" charset="0"/>
              <a:buChar char="•"/>
            </a:pPr>
            <a:r>
              <a:rPr lang="nl-NL" sz="2000" b="0" i="0">
                <a:effectLst/>
                <a:highlight>
                  <a:srgbClr val="FFFFFF"/>
                </a:highlight>
                <a:latin typeface="-apple-system"/>
              </a:rPr>
              <a:t>Achter het paleis bevond zich een prachtig park, dat bekend stond als het </a:t>
            </a:r>
            <a:r>
              <a:rPr lang="nl-NL" sz="2000" b="1" i="0">
                <a:effectLst/>
                <a:highlight>
                  <a:srgbClr val="FFFFFF"/>
                </a:highlight>
                <a:latin typeface="-apple-system"/>
              </a:rPr>
              <a:t>Koningspark</a:t>
            </a:r>
            <a:r>
              <a:rPr lang="nl-NL" sz="2000" b="0" i="0">
                <a:effectLst/>
                <a:highlight>
                  <a:srgbClr val="FFFFFF"/>
                </a:highlight>
                <a:latin typeface="-apple-system"/>
              </a:rPr>
              <a:t>. Dit groene gebied diende als een rustige plek voor de koninklijke familie en de inwoners van Tilburg.</a:t>
            </a:r>
          </a:p>
          <a:p>
            <a:endParaRPr lang="nl-NL" sz="2000"/>
          </a:p>
        </p:txBody>
      </p:sp>
      <p:pic>
        <p:nvPicPr>
          <p:cNvPr id="4" name="Picture 2" descr="Koning Willem II der Nederlanden (1792-1849) | Historiek">
            <a:extLst>
              <a:ext uri="{FF2B5EF4-FFF2-40B4-BE49-F238E27FC236}">
                <a16:creationId xmlns:a16="http://schemas.microsoft.com/office/drawing/2014/main" id="{710839D1-09C7-2811-C7B6-4CD7146097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68" r="26920" b="3"/>
          <a:stretch/>
        </p:blipFill>
        <p:spPr bwMode="auto">
          <a:xfrm>
            <a:off x="7675658" y="1708421"/>
            <a:ext cx="3915355" cy="4911039"/>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85B1127A-8111-7F4D-4516-110D5F619A09}"/>
              </a:ext>
            </a:extLst>
          </p:cNvPr>
          <p:cNvSpPr txBox="1"/>
          <p:nvPr/>
        </p:nvSpPr>
        <p:spPr>
          <a:xfrm>
            <a:off x="9386670" y="5973129"/>
            <a:ext cx="2232837" cy="646331"/>
          </a:xfrm>
          <a:prstGeom prst="rect">
            <a:avLst/>
          </a:prstGeom>
          <a:solidFill>
            <a:schemeClr val="bg1"/>
          </a:solidFill>
        </p:spPr>
        <p:txBody>
          <a:bodyPr wrap="square" rtlCol="0">
            <a:spAutoFit/>
          </a:bodyPr>
          <a:lstStyle/>
          <a:p>
            <a:pPr algn="ctr"/>
            <a:r>
              <a:rPr lang="nl-NL" dirty="0"/>
              <a:t>Koning Willem II: 1792 - 1849</a:t>
            </a:r>
          </a:p>
        </p:txBody>
      </p:sp>
    </p:spTree>
    <p:extLst>
      <p:ext uri="{BB962C8B-B14F-4D97-AF65-F5344CB8AC3E}">
        <p14:creationId xmlns:p14="http://schemas.microsoft.com/office/powerpoint/2010/main" val="3309454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76ACBDE-2929-92DA-E135-8E880ABCD579}"/>
              </a:ext>
            </a:extLst>
          </p:cNvPr>
          <p:cNvSpPr>
            <a:spLocks noGrp="1"/>
          </p:cNvSpPr>
          <p:nvPr>
            <p:ph type="title"/>
          </p:nvPr>
        </p:nvSpPr>
        <p:spPr>
          <a:xfrm>
            <a:off x="572493" y="238539"/>
            <a:ext cx="11018520" cy="1434415"/>
          </a:xfrm>
        </p:spPr>
        <p:txBody>
          <a:bodyPr anchor="b">
            <a:normAutofit/>
          </a:bodyPr>
          <a:lstStyle/>
          <a:p>
            <a:r>
              <a:rPr lang="nl-NL" sz="5400" b="1"/>
              <a:t>Wie was Koning Willem II?</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ED94AFD5-7288-F2EE-3D40-D5AB720A23F8}"/>
              </a:ext>
            </a:extLst>
          </p:cNvPr>
          <p:cNvSpPr>
            <a:spLocks noGrp="1"/>
          </p:cNvSpPr>
          <p:nvPr>
            <p:ph idx="1"/>
          </p:nvPr>
        </p:nvSpPr>
        <p:spPr>
          <a:xfrm>
            <a:off x="572493" y="2071316"/>
            <a:ext cx="6713552" cy="4119172"/>
          </a:xfrm>
        </p:spPr>
        <p:txBody>
          <a:bodyPr anchor="t">
            <a:normAutofit/>
          </a:bodyPr>
          <a:lstStyle/>
          <a:p>
            <a:pPr marL="0" indent="0">
              <a:buNone/>
            </a:pPr>
            <a:r>
              <a:rPr lang="nl-NL" sz="1900" dirty="0"/>
              <a:t>Vragen voor jullie:</a:t>
            </a:r>
          </a:p>
          <a:p>
            <a:pPr marL="514350" indent="-514350">
              <a:buAutoNum type="arabicPeriod"/>
            </a:pPr>
            <a:r>
              <a:rPr lang="nl-NL" sz="1900" dirty="0"/>
              <a:t>Hoe kwam hij in Tilburg terecht?</a:t>
            </a:r>
          </a:p>
          <a:p>
            <a:pPr marL="0" indent="0">
              <a:buNone/>
            </a:pPr>
            <a:r>
              <a:rPr lang="nl-NL" sz="1900" dirty="0"/>
              <a:t>In </a:t>
            </a:r>
            <a:r>
              <a:rPr lang="nl-NL" sz="1900" b="1" dirty="0"/>
              <a:t>1830 </a:t>
            </a:r>
            <a:r>
              <a:rPr lang="nl-NL" sz="1900" dirty="0"/>
              <a:t>brak er een revolutie uit in Brussel, de Belgen wilden zich onafhankelijk verklaren van het noorden van het Verenigd Koninkrijk der Nederlanden. Willem II als bevelhebber van het leger, gevestigd in Tilburg.</a:t>
            </a:r>
          </a:p>
          <a:p>
            <a:pPr marL="0" indent="0">
              <a:buNone/>
            </a:pPr>
            <a:r>
              <a:rPr lang="nl-NL" sz="1900" dirty="0"/>
              <a:t>2. Waarom werd hij Prins Pils den Eerste genoemd?</a:t>
            </a:r>
          </a:p>
          <a:p>
            <a:pPr marL="0" indent="0">
              <a:buNone/>
            </a:pPr>
            <a:r>
              <a:rPr lang="nl-NL" sz="1900" dirty="0"/>
              <a:t>Losbandig gedrag in Tilburg, graag geziene gast bij sociëteiten en verkeerde “plekken”.</a:t>
            </a:r>
          </a:p>
          <a:p>
            <a:pPr marL="0" indent="0">
              <a:buNone/>
            </a:pPr>
            <a:r>
              <a:rPr lang="nl-NL" sz="1900" dirty="0"/>
              <a:t>3. Waarom werd Koning Willem II gechanteerd?</a:t>
            </a:r>
          </a:p>
          <a:p>
            <a:pPr marL="0" indent="0">
              <a:buNone/>
            </a:pPr>
            <a:r>
              <a:rPr lang="nl-NL" sz="1900" dirty="0"/>
              <a:t>Chantage doordat hij biseksueel was, hierdoor ook akkoord met de grondwet dat de macht van de koning inperkte</a:t>
            </a:r>
          </a:p>
          <a:p>
            <a:pPr marL="0" indent="0">
              <a:buNone/>
            </a:pPr>
            <a:endParaRPr lang="nl-NL" sz="1900" dirty="0"/>
          </a:p>
          <a:p>
            <a:pPr marL="0" indent="0">
              <a:buNone/>
            </a:pPr>
            <a:endParaRPr lang="nl-NL" sz="1900" dirty="0"/>
          </a:p>
          <a:p>
            <a:pPr marL="0" indent="0">
              <a:buNone/>
            </a:pPr>
            <a:endParaRPr lang="nl-NL" sz="1900" dirty="0"/>
          </a:p>
        </p:txBody>
      </p:sp>
      <p:pic>
        <p:nvPicPr>
          <p:cNvPr id="1026" name="Picture 2" descr="Koning Willem I - Canon van Nederland">
            <a:extLst>
              <a:ext uri="{FF2B5EF4-FFF2-40B4-BE49-F238E27FC236}">
                <a16:creationId xmlns:a16="http://schemas.microsoft.com/office/drawing/2014/main" id="{DB74BCB9-C3E9-A1D9-883B-1CC9D36EEA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62" r="-2" b="5900"/>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72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1465DBE-A0D4-1E12-DB43-7CC1837A92B8}"/>
              </a:ext>
            </a:extLst>
          </p:cNvPr>
          <p:cNvSpPr>
            <a:spLocks noGrp="1"/>
          </p:cNvSpPr>
          <p:nvPr>
            <p:ph type="title"/>
          </p:nvPr>
        </p:nvSpPr>
        <p:spPr>
          <a:xfrm>
            <a:off x="572493" y="238539"/>
            <a:ext cx="11018520" cy="1434415"/>
          </a:xfrm>
        </p:spPr>
        <p:txBody>
          <a:bodyPr anchor="b">
            <a:normAutofit/>
          </a:bodyPr>
          <a:lstStyle/>
          <a:p>
            <a:r>
              <a:rPr lang="nl-NL" sz="5400" b="1"/>
              <a:t>Het Koningsplein na WOII</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E68BEB5-44A7-0DA7-011D-3F50D9D77BC5}"/>
              </a:ext>
            </a:extLst>
          </p:cNvPr>
          <p:cNvSpPr>
            <a:spLocks noGrp="1"/>
          </p:cNvSpPr>
          <p:nvPr>
            <p:ph idx="1"/>
          </p:nvPr>
        </p:nvSpPr>
        <p:spPr>
          <a:xfrm>
            <a:off x="572493" y="2071316"/>
            <a:ext cx="6713552" cy="4119172"/>
          </a:xfrm>
        </p:spPr>
        <p:txBody>
          <a:bodyPr anchor="t">
            <a:normAutofit/>
          </a:bodyPr>
          <a:lstStyle/>
          <a:p>
            <a:pPr marL="0" indent="0">
              <a:buNone/>
            </a:pPr>
            <a:r>
              <a:rPr lang="nl-NL" sz="2200" dirty="0"/>
              <a:t>Na WOII wederopbouw van de stad, rond 1960 neergang van de Tilburgse textielindustrie. Wat leidt hiertoe? </a:t>
            </a:r>
          </a:p>
          <a:p>
            <a:pPr marL="0" indent="0">
              <a:buNone/>
            </a:pPr>
            <a:r>
              <a:rPr lang="nl-NL" sz="2200" dirty="0"/>
              <a:t> </a:t>
            </a:r>
            <a:r>
              <a:rPr lang="nl-NL" sz="2200" dirty="0">
                <a:sym typeface="Wingdings" panose="05000000000000000000" pitchFamily="2" charset="2"/>
              </a:rPr>
              <a:t> Meer dan 60% van de werkende bevolking in Tilburg verloor hun baan</a:t>
            </a:r>
            <a:endParaRPr lang="nl-NL" sz="2200" dirty="0"/>
          </a:p>
          <a:p>
            <a:pPr marL="0" indent="0">
              <a:buNone/>
            </a:pPr>
            <a:r>
              <a:rPr lang="nl-NL" sz="2200" dirty="0"/>
              <a:t>Vanaf 1975 werd de binnenstad aangepakt </a:t>
            </a:r>
            <a:r>
              <a:rPr lang="nl-NL" sz="2200" dirty="0">
                <a:sym typeface="Wingdings" panose="05000000000000000000" pitchFamily="2" charset="2"/>
              </a:rPr>
              <a:t> Hierbij werd historisch erfgoed gesloopt onder leiding van Burgermeester Cees </a:t>
            </a:r>
            <a:r>
              <a:rPr lang="nl-NL" sz="2200" dirty="0" err="1">
                <a:sym typeface="Wingdings" panose="05000000000000000000" pitchFamily="2" charset="2"/>
              </a:rPr>
              <a:t>Becht</a:t>
            </a:r>
            <a:r>
              <a:rPr lang="nl-NL" sz="2200" dirty="0">
                <a:sym typeface="Wingdings" panose="05000000000000000000" pitchFamily="2" charset="2"/>
              </a:rPr>
              <a:t> en de zogeheten </a:t>
            </a:r>
            <a:r>
              <a:rPr lang="nl-NL" sz="2200" b="1" dirty="0">
                <a:sym typeface="Wingdings" panose="05000000000000000000" pitchFamily="2" charset="2"/>
              </a:rPr>
              <a:t>Cityring</a:t>
            </a:r>
            <a:r>
              <a:rPr lang="nl-NL" sz="2200" dirty="0">
                <a:sym typeface="Wingdings" panose="05000000000000000000" pitchFamily="2" charset="2"/>
              </a:rPr>
              <a:t> om de binnenstad aangelegd. Ook het Koningsplein werd aangelegd, op de plaats van de vroegere </a:t>
            </a:r>
            <a:r>
              <a:rPr lang="nl-NL" sz="2200" b="1" dirty="0" err="1">
                <a:sym typeface="Wingdings" panose="05000000000000000000" pitchFamily="2" charset="2"/>
              </a:rPr>
              <a:t>Koningswei</a:t>
            </a:r>
            <a:r>
              <a:rPr lang="nl-NL" sz="2200" dirty="0">
                <a:sym typeface="Wingdings" panose="05000000000000000000" pitchFamily="2" charset="2"/>
              </a:rPr>
              <a:t>.</a:t>
            </a:r>
          </a:p>
          <a:p>
            <a:pPr marL="0" indent="0">
              <a:buNone/>
            </a:pPr>
            <a:r>
              <a:rPr lang="nl-NL" sz="2200" dirty="0">
                <a:sym typeface="Wingdings" panose="05000000000000000000" pitchFamily="2" charset="2"/>
              </a:rPr>
              <a:t>Burgermeester Cees </a:t>
            </a:r>
            <a:r>
              <a:rPr lang="nl-NL" sz="2200" dirty="0" err="1">
                <a:sym typeface="Wingdings" panose="05000000000000000000" pitchFamily="2" charset="2"/>
              </a:rPr>
              <a:t>Becht</a:t>
            </a:r>
            <a:r>
              <a:rPr lang="nl-NL" sz="2200" dirty="0">
                <a:sym typeface="Wingdings" panose="05000000000000000000" pitchFamily="2" charset="2"/>
              </a:rPr>
              <a:t> kreeg hierdoor de bijnaam?</a:t>
            </a:r>
          </a:p>
          <a:p>
            <a:pPr marL="0" indent="0">
              <a:buNone/>
            </a:pPr>
            <a:r>
              <a:rPr lang="nl-NL" sz="2200" dirty="0">
                <a:sym typeface="Wingdings" panose="05000000000000000000" pitchFamily="2" charset="2"/>
              </a:rPr>
              <a:t> Cees de Sloper</a:t>
            </a:r>
          </a:p>
          <a:p>
            <a:endParaRPr lang="nl-NL" sz="2200" dirty="0"/>
          </a:p>
        </p:txBody>
      </p:sp>
      <p:pic>
        <p:nvPicPr>
          <p:cNvPr id="2050" name="Picture 2" descr="Cees J.G. Becht - Geheugen van Tilburg">
            <a:extLst>
              <a:ext uri="{FF2B5EF4-FFF2-40B4-BE49-F238E27FC236}">
                <a16:creationId xmlns:a16="http://schemas.microsoft.com/office/drawing/2014/main" id="{D9DAB6C7-F6FF-0D9A-0934-206EA02C33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8538"/>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1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A38013D-7078-DBD4-0507-97600F8A2D75}"/>
              </a:ext>
            </a:extLst>
          </p:cNvPr>
          <p:cNvSpPr>
            <a:spLocks noGrp="1"/>
          </p:cNvSpPr>
          <p:nvPr>
            <p:ph type="title"/>
          </p:nvPr>
        </p:nvSpPr>
        <p:spPr>
          <a:xfrm>
            <a:off x="640080" y="325369"/>
            <a:ext cx="4368602" cy="1956841"/>
          </a:xfrm>
        </p:spPr>
        <p:txBody>
          <a:bodyPr anchor="b">
            <a:normAutofit fontScale="90000"/>
          </a:bodyPr>
          <a:lstStyle/>
          <a:p>
            <a:pPr algn="ctr"/>
            <a:r>
              <a:rPr lang="nl-NL" sz="5400" b="1" dirty="0"/>
              <a:t>Armoede in Tilburg en de verstening</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CCBAC15-6DF4-D113-CF26-14B3E9490916}"/>
              </a:ext>
            </a:extLst>
          </p:cNvPr>
          <p:cNvSpPr>
            <a:spLocks noGrp="1"/>
          </p:cNvSpPr>
          <p:nvPr>
            <p:ph idx="1"/>
          </p:nvPr>
        </p:nvSpPr>
        <p:spPr>
          <a:xfrm>
            <a:off x="640080" y="2872899"/>
            <a:ext cx="4243589" cy="3320668"/>
          </a:xfrm>
        </p:spPr>
        <p:txBody>
          <a:bodyPr>
            <a:normAutofit lnSpcReduction="10000"/>
          </a:bodyPr>
          <a:lstStyle/>
          <a:p>
            <a:pPr marL="0" indent="0">
              <a:buNone/>
            </a:pPr>
            <a:r>
              <a:rPr lang="nl-NL" sz="2200" dirty="0"/>
              <a:t>In Tilburg leven ruim 21000 mensen onder de armoedegrens. Dit is bijna 10% van het aantal inwoners. Ruim 2% hoger dan het landelijk gemiddelde. Tilburg is dan ook de armste stad van Noord-Brabant.</a:t>
            </a:r>
          </a:p>
          <a:p>
            <a:pPr marL="0" indent="0">
              <a:buNone/>
            </a:pPr>
            <a:endParaRPr lang="nl-NL" sz="2200" dirty="0"/>
          </a:p>
          <a:p>
            <a:pPr marL="0" indent="0">
              <a:buNone/>
            </a:pPr>
            <a:r>
              <a:rPr lang="nl-NL" sz="2200" dirty="0"/>
              <a:t>Wat is de link tussen de tekst hierboven en de afbeelding hiernaast?</a:t>
            </a:r>
          </a:p>
          <a:p>
            <a:pPr marL="0" indent="0">
              <a:buNone/>
            </a:pPr>
            <a:endParaRPr lang="nl-NL" sz="2200" dirty="0"/>
          </a:p>
          <a:p>
            <a:pPr marL="0" indent="0">
              <a:buNone/>
            </a:pPr>
            <a:endParaRPr lang="nl-NL" sz="2200" dirty="0"/>
          </a:p>
        </p:txBody>
      </p:sp>
      <p:pic>
        <p:nvPicPr>
          <p:cNvPr id="5" name="Afbeelding 4">
            <a:extLst>
              <a:ext uri="{FF2B5EF4-FFF2-40B4-BE49-F238E27FC236}">
                <a16:creationId xmlns:a16="http://schemas.microsoft.com/office/drawing/2014/main" id="{4D5314AD-C102-6D68-594C-F1B77BF4EF81}"/>
              </a:ext>
            </a:extLst>
          </p:cNvPr>
          <p:cNvPicPr>
            <a:picLocks noChangeAspect="1"/>
          </p:cNvPicPr>
          <p:nvPr/>
        </p:nvPicPr>
        <p:blipFill rotWithShape="1">
          <a:blip r:embed="rId3"/>
          <a:srcRect r="145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39251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78">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0327403-9C53-B2FA-9401-AE1F19579B35}"/>
              </a:ext>
            </a:extLst>
          </p:cNvPr>
          <p:cNvSpPr>
            <a:spLocks noGrp="1"/>
          </p:cNvSpPr>
          <p:nvPr>
            <p:ph type="title"/>
          </p:nvPr>
        </p:nvSpPr>
        <p:spPr>
          <a:xfrm>
            <a:off x="588932" y="239596"/>
            <a:ext cx="5279408" cy="1128068"/>
          </a:xfrm>
        </p:spPr>
        <p:txBody>
          <a:bodyPr anchor="ctr">
            <a:normAutofit/>
          </a:bodyPr>
          <a:lstStyle/>
          <a:p>
            <a:r>
              <a:rPr lang="nl-NL" sz="2500" b="1" dirty="0"/>
              <a:t>Waar willen we naar toe met de Geschiedenis van Tilburg gedurende het IBS IRG? (individuele opdracht)</a:t>
            </a:r>
          </a:p>
        </p:txBody>
      </p:sp>
      <p:grpSp>
        <p:nvGrpSpPr>
          <p:cNvPr id="3088" name="Group 308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082" name="Rectangle 308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Rectangle 308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85" name="Rectangle 308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378EC4E-4D1F-B7E0-D383-668A01F058F3}"/>
              </a:ext>
            </a:extLst>
          </p:cNvPr>
          <p:cNvSpPr>
            <a:spLocks noGrp="1"/>
          </p:cNvSpPr>
          <p:nvPr>
            <p:ph idx="1"/>
          </p:nvPr>
        </p:nvSpPr>
        <p:spPr>
          <a:xfrm>
            <a:off x="588932" y="2019787"/>
            <a:ext cx="5278066" cy="3979585"/>
          </a:xfrm>
        </p:spPr>
        <p:txBody>
          <a:bodyPr anchor="ctr">
            <a:noAutofit/>
          </a:bodyPr>
          <a:lstStyle/>
          <a:p>
            <a:pPr marL="0" indent="0">
              <a:buNone/>
            </a:pPr>
            <a:r>
              <a:rPr lang="nl-NL" sz="1200" b="1" dirty="0"/>
              <a:t>Instructie:</a:t>
            </a:r>
          </a:p>
          <a:p>
            <a:pPr marL="0" indent="0">
              <a:buNone/>
            </a:pPr>
            <a:r>
              <a:rPr lang="nl-NL" sz="1200" dirty="0"/>
              <a:t>Tussenproduct 1, gaan jullie eerst allemaal voor een gedeelte individueel maken.</a:t>
            </a:r>
          </a:p>
          <a:p>
            <a:pPr marL="0" indent="0">
              <a:buNone/>
            </a:pPr>
            <a:r>
              <a:rPr lang="nl-NL" sz="1200" b="1" dirty="0"/>
              <a:t>Wat:</a:t>
            </a:r>
          </a:p>
          <a:p>
            <a:pPr>
              <a:buFontTx/>
              <a:buChar char="-"/>
            </a:pPr>
            <a:r>
              <a:rPr lang="nl-NL" sz="1200" dirty="0"/>
              <a:t>Jullie gaan op de volgende vragen antwoord geven door uitgebreid deskresearch. Vermeld hierbij de bronnen!</a:t>
            </a:r>
          </a:p>
          <a:p>
            <a:pPr marL="342900" indent="-342900">
              <a:buAutoNum type="arabicPeriod"/>
            </a:pPr>
            <a:r>
              <a:rPr lang="nl-NL" sz="1200" dirty="0"/>
              <a:t>Geef een samenvatting van de geschiedenis van Tilburg in eigen woorden. </a:t>
            </a:r>
            <a:r>
              <a:rPr lang="nl-NL" sz="1000" b="1" i="1" dirty="0"/>
              <a:t>Minimaal een half A4, maximaal een A4!</a:t>
            </a:r>
          </a:p>
          <a:p>
            <a:pPr marL="342900" indent="-342900">
              <a:buAutoNum type="arabicPeriod"/>
            </a:pPr>
            <a:r>
              <a:rPr lang="nl-NL" sz="1200" dirty="0"/>
              <a:t>Noem 2 grote problemen voor de stad Tilburg uit het verleden.</a:t>
            </a:r>
          </a:p>
          <a:p>
            <a:pPr marL="342900" indent="-342900">
              <a:buAutoNum type="arabicPeriod"/>
            </a:pPr>
            <a:r>
              <a:rPr lang="nl-NL" sz="1200" dirty="0"/>
              <a:t>Noem 2 grote problemen voor de stad Tilburg uit het heden.</a:t>
            </a:r>
          </a:p>
          <a:p>
            <a:pPr marL="342900" indent="-342900">
              <a:buAutoNum type="arabicPeriod"/>
            </a:pPr>
            <a:r>
              <a:rPr lang="nl-NL" sz="1200" dirty="0"/>
              <a:t>Beschrijf minstens 5 gebouwen, standbeelden, locaties die typisch Tilburgs zijn. </a:t>
            </a:r>
            <a:r>
              <a:rPr lang="nl-NL" sz="1000" b="1" i="1" dirty="0"/>
              <a:t>Doe dit door eerst een afbeelding te vinden en deze dan met tekst uit te leggen! (Denk aan de kruikenzeiker </a:t>
            </a:r>
            <a:r>
              <a:rPr lang="nl-NL" sz="1000" b="1" i="1" dirty="0">
                <a:sym typeface="Wingdings" panose="05000000000000000000" pitchFamily="2" charset="2"/>
              </a:rPr>
              <a:t> zie afbeelding rechts)</a:t>
            </a:r>
          </a:p>
          <a:p>
            <a:pPr marL="342900" indent="-342900">
              <a:buFont typeface="Arial" panose="020B0604020202020204" pitchFamily="34" charset="0"/>
              <a:buAutoNum type="arabicPeriod"/>
            </a:pPr>
            <a:r>
              <a:rPr lang="nl-NL" sz="1200" dirty="0">
                <a:sym typeface="Wingdings" panose="05000000000000000000" pitchFamily="2" charset="2"/>
              </a:rPr>
              <a:t>Beschrijf minstens 5 culturele zaken, normen en/of waarden die typisch Tilburgs zijn. </a:t>
            </a:r>
            <a:r>
              <a:rPr lang="nl-NL" sz="1000" b="1" i="1" dirty="0"/>
              <a:t>Doe dit door eerst een afbeelding te vinden en deze dan met tekst uit te leggen! (Denk aan de kruikenzeiker </a:t>
            </a:r>
            <a:r>
              <a:rPr lang="nl-NL" sz="1000" b="1" i="1" dirty="0">
                <a:sym typeface="Wingdings" panose="05000000000000000000" pitchFamily="2" charset="2"/>
              </a:rPr>
              <a:t> zie afbeelding rechts)</a:t>
            </a:r>
            <a:endParaRPr lang="nl-NL" sz="1000" dirty="0"/>
          </a:p>
          <a:p>
            <a:pPr marL="0" indent="0">
              <a:buNone/>
            </a:pPr>
            <a:r>
              <a:rPr lang="nl-NL" sz="1200" b="1" dirty="0"/>
              <a:t>Waarom?</a:t>
            </a:r>
          </a:p>
          <a:p>
            <a:r>
              <a:rPr lang="nl-NL" sz="1200" dirty="0"/>
              <a:t>Het uiteindelijk ontwerp dat jullie als groep aanleveren, moet voldoen aan authenticiteit, verdiep je dus dan ook in de Tilburgse cultuur, normen en waarden!</a:t>
            </a:r>
          </a:p>
          <a:p>
            <a:r>
              <a:rPr lang="nl-NL" sz="1200" dirty="0"/>
              <a:t>Maak dus gebruik van het historisch erfgoed in Tilburg bij het uiteindelijke ontwerp!</a:t>
            </a:r>
          </a:p>
        </p:txBody>
      </p:sp>
      <p:sp>
        <p:nvSpPr>
          <p:cNvPr id="3087" name="Rectangle 308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Rectangle 308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7CE009DA-7402-BF7E-9F7D-9AE1B0CC25C3}"/>
              </a:ext>
            </a:extLst>
          </p:cNvPr>
          <p:cNvPicPr>
            <a:picLocks noChangeAspect="1"/>
          </p:cNvPicPr>
          <p:nvPr/>
        </p:nvPicPr>
        <p:blipFill>
          <a:blip r:embed="rId2"/>
          <a:stretch>
            <a:fillRect/>
          </a:stretch>
        </p:blipFill>
        <p:spPr>
          <a:xfrm>
            <a:off x="7083423" y="803630"/>
            <a:ext cx="4397433" cy="2075280"/>
          </a:xfrm>
          <a:prstGeom prst="rect">
            <a:avLst/>
          </a:prstGeom>
        </p:spPr>
      </p:pic>
      <p:sp>
        <p:nvSpPr>
          <p:cNvPr id="3091" name="Rectangle 309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Een kruikenzeikers-update - Geheugen van Tilburg">
            <a:extLst>
              <a:ext uri="{FF2B5EF4-FFF2-40B4-BE49-F238E27FC236}">
                <a16:creationId xmlns:a16="http://schemas.microsoft.com/office/drawing/2014/main" id="{79DF1DA9-AE89-C10D-94B8-7B1CCE83576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336674" y="3707894"/>
            <a:ext cx="1889067"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62541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70351A-22D6-4FF7-9043-CA99D105AF92}">
  <ds:schemaRefs>
    <ds:schemaRef ds:uri="http://schemas.microsoft.com/sharepoint/v3/contenttype/forms"/>
  </ds:schemaRefs>
</ds:datastoreItem>
</file>

<file path=customXml/itemProps2.xml><?xml version="1.0" encoding="utf-8"?>
<ds:datastoreItem xmlns:ds="http://schemas.openxmlformats.org/officeDocument/2006/customXml" ds:itemID="{9BD06C90-B89A-4691-9BB6-F026C08F1C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139</TotalTime>
  <Words>863</Words>
  <Application>Microsoft Office PowerPoint</Application>
  <PresentationFormat>Breedbeeld</PresentationFormat>
  <Paragraphs>61</Paragraphs>
  <Slides>9</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-apple-system</vt:lpstr>
      <vt:lpstr>Aptos</vt:lpstr>
      <vt:lpstr>Arial</vt:lpstr>
      <vt:lpstr>Calibri</vt:lpstr>
      <vt:lpstr>Calibri Light</vt:lpstr>
      <vt:lpstr>Wingdings</vt:lpstr>
      <vt:lpstr>Kantoorthema</vt:lpstr>
      <vt:lpstr>Oorsprong van het gebied de Koningswei in Tilburg </vt:lpstr>
      <vt:lpstr>Geschiedenis van Tilburg </vt:lpstr>
      <vt:lpstr>Textiel industrie in Tilburg</vt:lpstr>
      <vt:lpstr>Geschiedenis van de Koningswei in Tilburg</vt:lpstr>
      <vt:lpstr>Ontstaan en vroege jaren</vt:lpstr>
      <vt:lpstr>Wie was Koning Willem II?</vt:lpstr>
      <vt:lpstr>Het Koningsplein na WOII</vt:lpstr>
      <vt:lpstr>Armoede in Tilburg en de verstening</vt:lpstr>
      <vt:lpstr>Waar willen we naar toe met de Geschiedenis van Tilburg gedurende het IBS IRG? (individuele opdracht)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Oorsprong van het gebied de Koningswei in Tilburg</dc:title>
  <dc:creator>Steven Linkels</dc:creator>
  <cp:lastModifiedBy>Steven Linkels</cp:lastModifiedBy>
  <cp:revision>3</cp:revision>
  <dcterms:created xsi:type="dcterms:W3CDTF">2023-04-21T07:00:26Z</dcterms:created>
  <dcterms:modified xsi:type="dcterms:W3CDTF">2024-04-17T08:53:53Z</dcterms:modified>
</cp:coreProperties>
</file>