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9" r:id="rId4"/>
    <p:sldId id="260" r:id="rId5"/>
    <p:sldId id="261" r:id="rId6"/>
    <p:sldId id="262" r:id="rId7"/>
    <p:sldId id="264"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nl-NL"/>
              <a:t>Klik om stijl te bewerken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smtClean="0"/>
              <a:pPr/>
              <a:t>3/18/2020</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smtClean="0"/>
              <a:pPr/>
              <a:t>‹nr.›</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120109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3/18/2020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‹nr.›</a:t>
            </a:fld>
            <a:endParaRPr lang="en-US" dirty="0"/>
          </a:p>
        </p:txBody>
      </p:sp>
    </p:spTree>
    <p:extLst>
      <p:ext uri="{BB962C8B-B14F-4D97-AF65-F5344CB8AC3E}">
        <p14:creationId xmlns:p14="http://schemas.microsoft.com/office/powerpoint/2010/main" val="2796132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3/18/2020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‹nr.›</a:t>
            </a:fld>
            <a:endParaRPr lang="en-US" dirty="0"/>
          </a:p>
        </p:txBody>
      </p:sp>
    </p:spTree>
    <p:extLst>
      <p:ext uri="{BB962C8B-B14F-4D97-AF65-F5344CB8AC3E}">
        <p14:creationId xmlns:p14="http://schemas.microsoft.com/office/powerpoint/2010/main" val="999688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3/18/2020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‹nr.›</a:t>
            </a:fld>
            <a:endParaRPr lang="en-US" dirty="0"/>
          </a:p>
        </p:txBody>
      </p:sp>
    </p:spTree>
    <p:extLst>
      <p:ext uri="{BB962C8B-B14F-4D97-AF65-F5344CB8AC3E}">
        <p14:creationId xmlns:p14="http://schemas.microsoft.com/office/powerpoint/2010/main" val="2771890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nl-NL"/>
              <a:t>Klik om stijl te bewerken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smtClean="0"/>
              <a:pPr/>
              <a:t>3/18/2020</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smtClean="0"/>
              <a:pPr/>
              <a:t>‹nr.›</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45454081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nl-NL"/>
              <a:t>Klik om stijl te bewerken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3/18/2020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‹nr.›</a:t>
            </a:fld>
            <a:endParaRPr lang="en-US" dirty="0"/>
          </a:p>
        </p:txBody>
      </p:sp>
    </p:spTree>
    <p:extLst>
      <p:ext uri="{BB962C8B-B14F-4D97-AF65-F5344CB8AC3E}">
        <p14:creationId xmlns:p14="http://schemas.microsoft.com/office/powerpoint/2010/main" val="3163789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nl-NL"/>
              <a:t>Klik om stijl te bewerken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3/18/2020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‹nr.›</a:t>
            </a:fld>
            <a:endParaRPr lang="en-US" dirty="0"/>
          </a:p>
        </p:txBody>
      </p:sp>
    </p:spTree>
    <p:extLst>
      <p:ext uri="{BB962C8B-B14F-4D97-AF65-F5344CB8AC3E}">
        <p14:creationId xmlns:p14="http://schemas.microsoft.com/office/powerpoint/2010/main" val="1786565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3/18/2020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‹nr.›</a:t>
            </a:fld>
            <a:endParaRPr lang="en-US" dirty="0"/>
          </a:p>
        </p:txBody>
      </p:sp>
    </p:spTree>
    <p:extLst>
      <p:ext uri="{BB962C8B-B14F-4D97-AF65-F5344CB8AC3E}">
        <p14:creationId xmlns:p14="http://schemas.microsoft.com/office/powerpoint/2010/main" val="1253351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3/18/2020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‹nr.›</a:t>
            </a:fld>
            <a:endParaRPr lang="en-US" dirty="0"/>
          </a:p>
        </p:txBody>
      </p:sp>
    </p:spTree>
    <p:extLst>
      <p:ext uri="{BB962C8B-B14F-4D97-AF65-F5344CB8AC3E}">
        <p14:creationId xmlns:p14="http://schemas.microsoft.com/office/powerpoint/2010/main" val="2913221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nl-NL"/>
              <a:t>Klik om stijl te bewerken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3/18/2020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‹nr.›</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40878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nl-NL"/>
              <a:t>Klik om stijl te bewerken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3/18/2020</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‹nr.›</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90417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smtClean="0"/>
              <a:pPr/>
              <a:t>3/18/2020</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smtClean="0"/>
              <a:pPr/>
              <a:t>‹nr.›</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632953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igitaal.boomonderwijs.nl/eduactief/books/50545/2018-9de2f4dc-d714-4495-a1cb-6c0b7da0b525--38846-BR-Klanten-klantvriendelijk-te-woord-staan.docm#sec2-2" TargetMode="External"/><Relationship Id="rId2" Type="http://schemas.openxmlformats.org/officeDocument/2006/relationships/hyperlink" Target="https://digitaal.boomonderwijs.nl/eduactief/books/50545/2018-9de2f4dc-d714-4495-a1cb-6c0b7da0b525--38846-BR-Klanten-klantvriendelijk-te-woord-staan.docm#sec2-1" TargetMode="External"/><Relationship Id="rId1" Type="http://schemas.openxmlformats.org/officeDocument/2006/relationships/slideLayout" Target="../slideLayouts/slideLayout2.xml"/><Relationship Id="rId5" Type="http://schemas.openxmlformats.org/officeDocument/2006/relationships/hyperlink" Target="https://digitaal.boomonderwijs.nl/eduactief/books/50545/2018-9de2f4dc-d714-4495-a1cb-6c0b7da0b525--38846-BR-Klanten-klantvriendelijk-te-woord-staan.docm#sec2-5" TargetMode="External"/><Relationship Id="rId4" Type="http://schemas.openxmlformats.org/officeDocument/2006/relationships/hyperlink" Target="https://digitaal.boomonderwijs.nl/eduactief/books/50545/2018-9de2f4dc-d714-4495-a1cb-6c0b7da0b525--38846-BR-Klanten-klantvriendelijk-te-woord-staan.docm#sec2-3"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EFB873-9943-4193-BB4B-0A584EDF2A98}"/>
              </a:ext>
            </a:extLst>
          </p:cNvPr>
          <p:cNvSpPr>
            <a:spLocks noGrp="1"/>
          </p:cNvSpPr>
          <p:nvPr>
            <p:ph type="ctrTitle"/>
          </p:nvPr>
        </p:nvSpPr>
        <p:spPr/>
        <p:txBody>
          <a:bodyPr/>
          <a:lstStyle/>
          <a:p>
            <a:r>
              <a:rPr lang="nl-NL" dirty="0"/>
              <a:t>Klant contact en verkoop </a:t>
            </a:r>
          </a:p>
        </p:txBody>
      </p:sp>
      <p:sp>
        <p:nvSpPr>
          <p:cNvPr id="3" name="Ondertitel 2">
            <a:extLst>
              <a:ext uri="{FF2B5EF4-FFF2-40B4-BE49-F238E27FC236}">
                <a16:creationId xmlns:a16="http://schemas.microsoft.com/office/drawing/2014/main" id="{FF528438-6B5E-429E-856D-30B79EC65294}"/>
              </a:ext>
            </a:extLst>
          </p:cNvPr>
          <p:cNvSpPr>
            <a:spLocks noGrp="1"/>
          </p:cNvSpPr>
          <p:nvPr>
            <p:ph type="subTitle" idx="1"/>
          </p:nvPr>
        </p:nvSpPr>
        <p:spPr/>
        <p:txBody>
          <a:bodyPr/>
          <a:lstStyle/>
          <a:p>
            <a:pPr algn="l"/>
            <a:r>
              <a:rPr lang="nl-NL" dirty="0"/>
              <a:t>Week 5</a:t>
            </a:r>
          </a:p>
        </p:txBody>
      </p:sp>
    </p:spTree>
    <p:extLst>
      <p:ext uri="{BB962C8B-B14F-4D97-AF65-F5344CB8AC3E}">
        <p14:creationId xmlns:p14="http://schemas.microsoft.com/office/powerpoint/2010/main" val="1922288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00DF6B-ABE9-439E-8B55-5D65FD503727}"/>
              </a:ext>
            </a:extLst>
          </p:cNvPr>
          <p:cNvSpPr>
            <a:spLocks noGrp="1"/>
          </p:cNvSpPr>
          <p:nvPr>
            <p:ph type="title"/>
          </p:nvPr>
        </p:nvSpPr>
        <p:spPr>
          <a:xfrm>
            <a:off x="3363864" y="685800"/>
            <a:ext cx="7705164" cy="1485900"/>
          </a:xfrm>
        </p:spPr>
        <p:txBody>
          <a:bodyPr>
            <a:normAutofit/>
          </a:bodyPr>
          <a:lstStyle/>
          <a:p>
            <a:r>
              <a:rPr lang="nl-NL" dirty="0"/>
              <a:t>Wat behandelen we vandaag?</a:t>
            </a:r>
          </a:p>
        </p:txBody>
      </p:sp>
      <p:sp>
        <p:nvSpPr>
          <p:cNvPr id="3" name="Tijdelijke aanduiding voor inhoud 2">
            <a:extLst>
              <a:ext uri="{FF2B5EF4-FFF2-40B4-BE49-F238E27FC236}">
                <a16:creationId xmlns:a16="http://schemas.microsoft.com/office/drawing/2014/main" id="{F60B201A-02B3-437A-B9B7-DA580DBA44E7}"/>
              </a:ext>
            </a:extLst>
          </p:cNvPr>
          <p:cNvSpPr>
            <a:spLocks noGrp="1"/>
          </p:cNvSpPr>
          <p:nvPr>
            <p:ph idx="1"/>
          </p:nvPr>
        </p:nvSpPr>
        <p:spPr>
          <a:xfrm>
            <a:off x="3363864" y="2286000"/>
            <a:ext cx="7705164" cy="3581400"/>
          </a:xfrm>
        </p:spPr>
        <p:txBody>
          <a:bodyPr>
            <a:normAutofit/>
          </a:bodyPr>
          <a:lstStyle/>
          <a:p>
            <a:r>
              <a:rPr lang="nl-NL" dirty="0"/>
              <a:t>Klanten en contact</a:t>
            </a:r>
          </a:p>
          <a:p>
            <a:r>
              <a:rPr lang="nl-NL" dirty="0"/>
              <a:t>Klanten kantvriendelijk te woord staan</a:t>
            </a:r>
          </a:p>
          <a:p>
            <a:r>
              <a:rPr lang="nl-NL" dirty="0"/>
              <a:t>Aftersales en de klantenservice</a:t>
            </a:r>
          </a:p>
          <a:p>
            <a:r>
              <a:rPr lang="nl-NL" dirty="0"/>
              <a:t>Omgaan met bezwaren en weerstanden</a:t>
            </a:r>
          </a:p>
          <a:p>
            <a:r>
              <a:rPr lang="nl-NL" dirty="0"/>
              <a:t>Klantergernissen</a:t>
            </a:r>
          </a:p>
        </p:txBody>
      </p:sp>
    </p:spTree>
    <p:extLst>
      <p:ext uri="{BB962C8B-B14F-4D97-AF65-F5344CB8AC3E}">
        <p14:creationId xmlns:p14="http://schemas.microsoft.com/office/powerpoint/2010/main" val="1307229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1B0985-5629-4EBA-8A61-E7B60D6EBCE6}"/>
              </a:ext>
            </a:extLst>
          </p:cNvPr>
          <p:cNvSpPr>
            <a:spLocks noGrp="1"/>
          </p:cNvSpPr>
          <p:nvPr>
            <p:ph type="title"/>
          </p:nvPr>
        </p:nvSpPr>
        <p:spPr>
          <a:xfrm>
            <a:off x="3363864" y="685800"/>
            <a:ext cx="7705164" cy="1485900"/>
          </a:xfrm>
        </p:spPr>
        <p:txBody>
          <a:bodyPr>
            <a:normAutofit/>
          </a:bodyPr>
          <a:lstStyle/>
          <a:p>
            <a:r>
              <a:rPr lang="nl-NL" dirty="0"/>
              <a:t>Klantcontact</a:t>
            </a:r>
          </a:p>
        </p:txBody>
      </p:sp>
      <p:sp>
        <p:nvSpPr>
          <p:cNvPr id="3" name="Tijdelijke aanduiding voor inhoud 2">
            <a:extLst>
              <a:ext uri="{FF2B5EF4-FFF2-40B4-BE49-F238E27FC236}">
                <a16:creationId xmlns:a16="http://schemas.microsoft.com/office/drawing/2014/main" id="{F2CB368C-0E8F-4871-8928-9547F340A465}"/>
              </a:ext>
            </a:extLst>
          </p:cNvPr>
          <p:cNvSpPr>
            <a:spLocks noGrp="1"/>
          </p:cNvSpPr>
          <p:nvPr>
            <p:ph idx="1"/>
          </p:nvPr>
        </p:nvSpPr>
        <p:spPr>
          <a:xfrm>
            <a:off x="3044410" y="1492897"/>
            <a:ext cx="8992080" cy="5038531"/>
          </a:xfrm>
        </p:spPr>
        <p:txBody>
          <a:bodyPr>
            <a:normAutofit/>
          </a:bodyPr>
          <a:lstStyle/>
          <a:p>
            <a:pPr marL="0" indent="0">
              <a:buNone/>
            </a:pPr>
            <a:r>
              <a:rPr lang="nl-NL" sz="1800" dirty="0"/>
              <a:t>Klantcontact vergroot de werkrelaties en vergroot het werkplezier. Vandaar dat klantcontact een belangrijk onderdeel is van ons werk. </a:t>
            </a:r>
          </a:p>
          <a:p>
            <a:pPr marL="0" indent="0">
              <a:buNone/>
            </a:pPr>
            <a:endParaRPr lang="nl-NL" sz="1800" dirty="0"/>
          </a:p>
          <a:p>
            <a:r>
              <a:rPr lang="nl-NL" sz="1800" b="1" dirty="0"/>
              <a:t>Wat is goed klantcontact</a:t>
            </a:r>
          </a:p>
          <a:p>
            <a:pPr lvl="1"/>
            <a:r>
              <a:rPr lang="nl-NL" sz="1800" dirty="0"/>
              <a:t>Dit betekend dat we tegenwoordig dat we accepteren dat klanten mondig zijn en serieus genomen willen worden. Klantcontact is voor veel organisaties de enige manier om zich te kunnen onderscheiden van hun concurrenten.</a:t>
            </a:r>
          </a:p>
          <a:p>
            <a:r>
              <a:rPr lang="nl-NL" sz="1800" b="1" dirty="0"/>
              <a:t>Vaardigheden die nodig zijn bij klantcontact, </a:t>
            </a:r>
          </a:p>
          <a:p>
            <a:pPr lvl="1"/>
            <a:r>
              <a:rPr lang="nl-NL" sz="1800" dirty="0"/>
              <a:t>Klantgericht, service gericht en relatiegericht</a:t>
            </a:r>
          </a:p>
          <a:p>
            <a:r>
              <a:rPr lang="nl-NL" sz="1800" b="1" dirty="0"/>
              <a:t>Representatief overkomen</a:t>
            </a:r>
          </a:p>
          <a:p>
            <a:pPr lvl="1"/>
            <a:r>
              <a:rPr lang="nl-NL" sz="1800" dirty="0"/>
              <a:t>Het presenteren van jouw bedrijf bij externe klanten / organisaties</a:t>
            </a:r>
          </a:p>
          <a:p>
            <a:r>
              <a:rPr lang="nl-NL" sz="1800" b="1" dirty="0"/>
              <a:t>Eerste indruk </a:t>
            </a:r>
          </a:p>
          <a:p>
            <a:pPr lvl="1"/>
            <a:r>
              <a:rPr lang="nl-NL" sz="1800" dirty="0"/>
              <a:t>Van het bedrijf, jij als werknemer en tegenwoordig ook Internet</a:t>
            </a:r>
          </a:p>
        </p:txBody>
      </p:sp>
    </p:spTree>
    <p:extLst>
      <p:ext uri="{BB962C8B-B14F-4D97-AF65-F5344CB8AC3E}">
        <p14:creationId xmlns:p14="http://schemas.microsoft.com/office/powerpoint/2010/main" val="256668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 calcmode="lin" valueType="num">
                                      <p:cBhvr additive="base">
                                        <p:cTn id="2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4DCAA15-385E-4FB6-96C1-AC6F312E90BE}"/>
              </a:ext>
            </a:extLst>
          </p:cNvPr>
          <p:cNvSpPr>
            <a:spLocks noGrp="1"/>
          </p:cNvSpPr>
          <p:nvPr>
            <p:ph type="title"/>
          </p:nvPr>
        </p:nvSpPr>
        <p:spPr>
          <a:xfrm>
            <a:off x="3363864" y="685800"/>
            <a:ext cx="7705164" cy="1485900"/>
          </a:xfrm>
        </p:spPr>
        <p:txBody>
          <a:bodyPr>
            <a:normAutofit/>
          </a:bodyPr>
          <a:lstStyle/>
          <a:p>
            <a:r>
              <a:rPr lang="nl-NL" dirty="0"/>
              <a:t>Klanten kantvriendelijk te woord staan</a:t>
            </a:r>
          </a:p>
        </p:txBody>
      </p:sp>
      <p:sp>
        <p:nvSpPr>
          <p:cNvPr id="3" name="Tijdelijke aanduiding voor inhoud 2">
            <a:extLst>
              <a:ext uri="{FF2B5EF4-FFF2-40B4-BE49-F238E27FC236}">
                <a16:creationId xmlns:a16="http://schemas.microsoft.com/office/drawing/2014/main" id="{8BAEA1E9-D39D-4DE8-8BDB-A4A1B3FEC66A}"/>
              </a:ext>
            </a:extLst>
          </p:cNvPr>
          <p:cNvSpPr>
            <a:spLocks noGrp="1"/>
          </p:cNvSpPr>
          <p:nvPr>
            <p:ph idx="1"/>
          </p:nvPr>
        </p:nvSpPr>
        <p:spPr>
          <a:xfrm>
            <a:off x="3044410" y="2080727"/>
            <a:ext cx="9057394" cy="4506685"/>
          </a:xfrm>
        </p:spPr>
        <p:txBody>
          <a:bodyPr>
            <a:normAutofit lnSpcReduction="10000"/>
          </a:bodyPr>
          <a:lstStyle/>
          <a:p>
            <a:pPr marL="0" indent="0">
              <a:buNone/>
            </a:pPr>
            <a:r>
              <a:rPr lang="nl-NL" sz="1800" dirty="0"/>
              <a:t>Klanten ontvangen heeft veel te maken met de manier waarop je communiceert, zowel verbaal als non-verbaal. Bij een gastvrije ontvangst stel je de klant op zijn gemak. Maar niet iedere klant is hetzelfde. </a:t>
            </a:r>
            <a:endParaRPr lang="nl-NL" sz="1800" u="sng" dirty="0">
              <a:hlinkClick r:id="rId2">
                <a:extLst>
                  <a:ext uri="{A12FA001-AC4F-418D-AE19-62706E023703}">
                    <ahyp:hlinkClr xmlns:ahyp="http://schemas.microsoft.com/office/drawing/2018/hyperlinkcolor" val="tx"/>
                  </a:ext>
                </a:extLst>
              </a:hlinkClick>
            </a:endParaRPr>
          </a:p>
          <a:p>
            <a:endParaRPr lang="nl-NL" sz="1800" dirty="0">
              <a:hlinkClick r:id="rId2">
                <a:extLst>
                  <a:ext uri="{A12FA001-AC4F-418D-AE19-62706E023703}">
                    <ahyp:hlinkClr xmlns:ahyp="http://schemas.microsoft.com/office/drawing/2018/hyperlinkcolor" val="tx"/>
                  </a:ext>
                </a:extLst>
              </a:hlinkClick>
            </a:endParaRPr>
          </a:p>
          <a:p>
            <a:r>
              <a:rPr lang="nl-NL" sz="1800" dirty="0">
                <a:hlinkClick r:id="rId2">
                  <a:extLst>
                    <a:ext uri="{A12FA001-AC4F-418D-AE19-62706E023703}">
                      <ahyp:hlinkClr xmlns:ahyp="http://schemas.microsoft.com/office/drawing/2018/hyperlinkcolor" val="tx"/>
                    </a:ext>
                  </a:extLst>
                </a:hlinkClick>
              </a:rPr>
              <a:t>Klant op zijn gemak stellen</a:t>
            </a:r>
            <a:endParaRPr lang="nl-NL" sz="1800" dirty="0"/>
          </a:p>
          <a:p>
            <a:pPr lvl="1"/>
            <a:r>
              <a:rPr lang="nl-NL" sz="1800" dirty="0"/>
              <a:t>Kan door een openingszin, het aannemen van bijvoorbeeld de jas en of het aanbieden van een kop koffie. Je stelt de klant op zijn gemak.  </a:t>
            </a:r>
          </a:p>
          <a:p>
            <a:r>
              <a:rPr lang="nl-NL" sz="1800" dirty="0">
                <a:hlinkClick r:id="rId3">
                  <a:extLst>
                    <a:ext uri="{A12FA001-AC4F-418D-AE19-62706E023703}">
                      <ahyp:hlinkClr xmlns:ahyp="http://schemas.microsoft.com/office/drawing/2018/hyperlinkcolor" val="tx"/>
                    </a:ext>
                  </a:extLst>
                </a:hlinkClick>
              </a:rPr>
              <a:t>Naam onthouden</a:t>
            </a:r>
            <a:endParaRPr lang="nl-NL" sz="1800" dirty="0"/>
          </a:p>
          <a:p>
            <a:pPr lvl="1"/>
            <a:r>
              <a:rPr lang="nl-NL" sz="1800" dirty="0"/>
              <a:t>Zo krijgt de klant het idee dat je interesse in hem toont </a:t>
            </a:r>
          </a:p>
          <a:p>
            <a:r>
              <a:rPr lang="nl-NL" sz="1800" dirty="0">
                <a:hlinkClick r:id="rId4">
                  <a:extLst>
                    <a:ext uri="{A12FA001-AC4F-418D-AE19-62706E023703}">
                      <ahyp:hlinkClr xmlns:ahyp="http://schemas.microsoft.com/office/drawing/2018/hyperlinkcolor" val="tx"/>
                    </a:ext>
                  </a:extLst>
                </a:hlinkClick>
              </a:rPr>
              <a:t>Signalen</a:t>
            </a:r>
            <a:endParaRPr lang="nl-NL" sz="1800" dirty="0"/>
          </a:p>
          <a:p>
            <a:pPr lvl="1"/>
            <a:r>
              <a:rPr lang="nl-NL" sz="1800" dirty="0"/>
              <a:t>Het reageren over verschillende klantentypes en hier op inspringen. </a:t>
            </a:r>
          </a:p>
          <a:p>
            <a:r>
              <a:rPr lang="nl-NL" sz="1800" dirty="0">
                <a:hlinkClick r:id="rId5">
                  <a:extLst>
                    <a:ext uri="{A12FA001-AC4F-418D-AE19-62706E023703}">
                      <ahyp:hlinkClr xmlns:ahyp="http://schemas.microsoft.com/office/drawing/2018/hyperlinkcolor" val="tx"/>
                    </a:ext>
                  </a:extLst>
                </a:hlinkClick>
              </a:rPr>
              <a:t>Non-verbale signalen</a:t>
            </a:r>
            <a:endParaRPr lang="nl-NL" sz="1800" dirty="0"/>
          </a:p>
          <a:p>
            <a:pPr lvl="1"/>
            <a:r>
              <a:rPr lang="nl-NL" sz="1800" dirty="0"/>
              <a:t>Glimlachen, Oogcontact maken, Gezichtsuitdrukking, houding en stemgebruik </a:t>
            </a:r>
          </a:p>
          <a:p>
            <a:endParaRPr lang="nl-NL" sz="1300" dirty="0"/>
          </a:p>
        </p:txBody>
      </p:sp>
    </p:spTree>
    <p:extLst>
      <p:ext uri="{BB962C8B-B14F-4D97-AF65-F5344CB8AC3E}">
        <p14:creationId xmlns:p14="http://schemas.microsoft.com/office/powerpoint/2010/main" val="2114526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 calcmode="lin" valueType="num">
                                      <p:cBhvr additive="base">
                                        <p:cTn id="1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 calcmode="lin" valueType="num">
                                      <p:cBhvr additive="base">
                                        <p:cTn id="1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 calcmode="lin" valueType="num">
                                      <p:cBhvr additive="base">
                                        <p:cTn id="2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9648659-A199-4D42-ABBE-1920016DB707}"/>
              </a:ext>
            </a:extLst>
          </p:cNvPr>
          <p:cNvSpPr>
            <a:spLocks noGrp="1"/>
          </p:cNvSpPr>
          <p:nvPr>
            <p:ph type="title"/>
          </p:nvPr>
        </p:nvSpPr>
        <p:spPr/>
        <p:txBody>
          <a:bodyPr>
            <a:normAutofit fontScale="90000"/>
          </a:bodyPr>
          <a:lstStyle/>
          <a:p>
            <a:r>
              <a:rPr lang="nl-NL" dirty="0"/>
              <a:t>Aftersales en de klantenservice</a:t>
            </a:r>
            <a:br>
              <a:rPr lang="nl-NL" dirty="0"/>
            </a:br>
            <a:br>
              <a:rPr lang="nl-NL" dirty="0"/>
            </a:br>
            <a:endParaRPr lang="nl-NL" dirty="0"/>
          </a:p>
        </p:txBody>
      </p:sp>
      <p:sp>
        <p:nvSpPr>
          <p:cNvPr id="3" name="Tijdelijke aanduiding voor inhoud 2">
            <a:extLst>
              <a:ext uri="{FF2B5EF4-FFF2-40B4-BE49-F238E27FC236}">
                <a16:creationId xmlns:a16="http://schemas.microsoft.com/office/drawing/2014/main" id="{D08D9D12-2BA6-46A2-9FFF-30317A8869F6}"/>
              </a:ext>
            </a:extLst>
          </p:cNvPr>
          <p:cNvSpPr>
            <a:spLocks noGrp="1"/>
          </p:cNvSpPr>
          <p:nvPr>
            <p:ph idx="1"/>
          </p:nvPr>
        </p:nvSpPr>
        <p:spPr/>
        <p:txBody>
          <a:bodyPr>
            <a:normAutofit fontScale="92500"/>
          </a:bodyPr>
          <a:lstStyle/>
          <a:p>
            <a:r>
              <a:rPr lang="nl-NL" dirty="0"/>
              <a:t>Aftersales;</a:t>
            </a:r>
          </a:p>
          <a:p>
            <a:pPr lvl="1"/>
            <a:r>
              <a:rPr lang="nl-NL" i="0" dirty="0"/>
              <a:t>Nadat de klant een aankoop heeft gedaan, rekent hij op service. De service die je geeft nadat de klant een artikel heeft gekocht, noem je aftersales.</a:t>
            </a:r>
          </a:p>
          <a:p>
            <a:pPr lvl="1"/>
            <a:r>
              <a:rPr lang="nl-NL" i="0" dirty="0"/>
              <a:t>Aftersales is er om een klant een goed gevoel te geven naar een aankoop. Zodat de klant eventueel vaker of meer producten afneemt. </a:t>
            </a:r>
          </a:p>
          <a:p>
            <a:pPr lvl="1"/>
            <a:r>
              <a:rPr lang="nl-NL" i="0" dirty="0"/>
              <a:t>Aftersales is tegenwoordig bijna net zo belangrijk als sales. Er wordt namelijk gekeken naar de tevredenheid van een klant na zijn aankoop om hiervan te leren. </a:t>
            </a:r>
          </a:p>
          <a:p>
            <a:pPr lvl="1"/>
            <a:r>
              <a:rPr lang="nl-NL" i="0" dirty="0"/>
              <a:t>Aftersales moet klanten tevreden houden of ontevreden klanten weer </a:t>
            </a:r>
            <a:r>
              <a:rPr lang="nl-NL" i="0" dirty="0" err="1"/>
              <a:t>tereden</a:t>
            </a:r>
            <a:r>
              <a:rPr lang="nl-NL" i="0" dirty="0"/>
              <a:t> maken. </a:t>
            </a:r>
          </a:p>
          <a:p>
            <a:pPr lvl="1"/>
            <a:r>
              <a:rPr lang="nl-NL" i="0" dirty="0"/>
              <a:t>Wees altijd oprecht in je acties. Beloof bijvoorbeeld geen zaken die je niet kunt waarmaken.</a:t>
            </a:r>
            <a:endParaRPr lang="nl-NL" dirty="0"/>
          </a:p>
        </p:txBody>
      </p:sp>
    </p:spTree>
    <p:extLst>
      <p:ext uri="{BB962C8B-B14F-4D97-AF65-F5344CB8AC3E}">
        <p14:creationId xmlns:p14="http://schemas.microsoft.com/office/powerpoint/2010/main" val="2457509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0F17E6-CA18-4449-8764-94DDE59ECED2}"/>
              </a:ext>
            </a:extLst>
          </p:cNvPr>
          <p:cNvSpPr>
            <a:spLocks noGrp="1"/>
          </p:cNvSpPr>
          <p:nvPr>
            <p:ph type="title"/>
          </p:nvPr>
        </p:nvSpPr>
        <p:spPr/>
        <p:txBody>
          <a:bodyPr/>
          <a:lstStyle/>
          <a:p>
            <a:r>
              <a:rPr lang="nl-NL" dirty="0"/>
              <a:t>Omgaan met bezwaren en weerstanden</a:t>
            </a:r>
            <a:br>
              <a:rPr lang="nl-NL" dirty="0"/>
            </a:br>
            <a:endParaRPr lang="nl-NL" dirty="0"/>
          </a:p>
        </p:txBody>
      </p:sp>
      <p:sp>
        <p:nvSpPr>
          <p:cNvPr id="3" name="Tijdelijke aanduiding voor inhoud 2">
            <a:extLst>
              <a:ext uri="{FF2B5EF4-FFF2-40B4-BE49-F238E27FC236}">
                <a16:creationId xmlns:a16="http://schemas.microsoft.com/office/drawing/2014/main" id="{65EAF4C6-94AF-4B0A-9953-0028F706CBC7}"/>
              </a:ext>
            </a:extLst>
          </p:cNvPr>
          <p:cNvSpPr>
            <a:spLocks noGrp="1"/>
          </p:cNvSpPr>
          <p:nvPr>
            <p:ph idx="1"/>
          </p:nvPr>
        </p:nvSpPr>
        <p:spPr>
          <a:xfrm>
            <a:off x="1371600" y="2286000"/>
            <a:ext cx="9601200" cy="4274598"/>
          </a:xfrm>
        </p:spPr>
        <p:txBody>
          <a:bodyPr>
            <a:normAutofit fontScale="92500" lnSpcReduction="20000"/>
          </a:bodyPr>
          <a:lstStyle/>
          <a:p>
            <a:pPr marL="0" indent="0">
              <a:buNone/>
            </a:pPr>
            <a:r>
              <a:rPr lang="nl-NL" dirty="0"/>
              <a:t>Een bezwaar is een duidelijke uiting van een klant waaruit blijkt dat hij nog niet de behoefte heeft om direct een product te kopen, De kant moet nog worden overgehaald.</a:t>
            </a:r>
          </a:p>
          <a:p>
            <a:pPr lvl="1"/>
            <a:r>
              <a:rPr lang="nl-NL" dirty="0"/>
              <a:t>Onverschilligheid (De koopwens van de kant wordt net niet helemaal bereikt)</a:t>
            </a:r>
          </a:p>
          <a:p>
            <a:pPr lvl="1"/>
            <a:r>
              <a:rPr lang="nl-NL" dirty="0"/>
              <a:t>een misverstand (Er is onduidelijkheid)</a:t>
            </a:r>
          </a:p>
          <a:p>
            <a:pPr lvl="1"/>
            <a:r>
              <a:rPr lang="nl-NL" dirty="0"/>
              <a:t>een beperking (Mist een aantal eigenschappen)</a:t>
            </a:r>
          </a:p>
          <a:p>
            <a:pPr lvl="1"/>
            <a:r>
              <a:rPr lang="nl-NL" dirty="0"/>
              <a:t>de concurrenten(Klant kent de prijzen van concurrenten en product eigenschappen)</a:t>
            </a:r>
          </a:p>
          <a:p>
            <a:pPr lvl="1"/>
            <a:r>
              <a:rPr lang="nl-NL" dirty="0"/>
              <a:t>Twijfel (Klant twijfelt, probeer deze twijfel te achterhalen) </a:t>
            </a:r>
          </a:p>
          <a:p>
            <a:pPr lvl="1"/>
            <a:endParaRPr lang="nl-NL" dirty="0"/>
          </a:p>
          <a:p>
            <a:pPr marL="0" indent="0">
              <a:buNone/>
            </a:pPr>
            <a:r>
              <a:rPr lang="nl-NL" dirty="0"/>
              <a:t>Een weerstand is een teken dat de klant ergens moeite mee heeft. Het gaat verder dan een bezwaar. De klant verzet zich en werkt misschien zelfs tegen. Weerstanden kun je indelen in:</a:t>
            </a:r>
          </a:p>
          <a:p>
            <a:pPr lvl="1"/>
            <a:r>
              <a:rPr lang="nl-NL" dirty="0"/>
              <a:t>Kwaliteitsweerstanden (Kwaliteit voldoet niet aan de wens van de klant)</a:t>
            </a:r>
          </a:p>
          <a:p>
            <a:pPr lvl="1"/>
            <a:r>
              <a:rPr lang="nl-NL" dirty="0"/>
              <a:t>Prijsweerstanden (Artikel vindt de klant te duur)</a:t>
            </a:r>
          </a:p>
          <a:p>
            <a:pPr lvl="1"/>
            <a:r>
              <a:rPr lang="nl-NL" dirty="0"/>
              <a:t>Serviceweerstanden (Te maken met de dienstverlening van het bedrijf) </a:t>
            </a:r>
          </a:p>
          <a:p>
            <a:endParaRPr lang="nl-NL" dirty="0"/>
          </a:p>
        </p:txBody>
      </p:sp>
    </p:spTree>
    <p:extLst>
      <p:ext uri="{BB962C8B-B14F-4D97-AF65-F5344CB8AC3E}">
        <p14:creationId xmlns:p14="http://schemas.microsoft.com/office/powerpoint/2010/main" val="30595769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608F95-F316-43F2-A8D7-E48298FA158B}"/>
              </a:ext>
            </a:extLst>
          </p:cNvPr>
          <p:cNvSpPr>
            <a:spLocks noGrp="1"/>
          </p:cNvSpPr>
          <p:nvPr>
            <p:ph type="title"/>
          </p:nvPr>
        </p:nvSpPr>
        <p:spPr/>
        <p:txBody>
          <a:bodyPr/>
          <a:lstStyle/>
          <a:p>
            <a:r>
              <a:rPr lang="nl-NL" dirty="0"/>
              <a:t>Opdracht </a:t>
            </a:r>
          </a:p>
        </p:txBody>
      </p:sp>
      <p:sp>
        <p:nvSpPr>
          <p:cNvPr id="3" name="Tijdelijke aanduiding voor inhoud 2">
            <a:extLst>
              <a:ext uri="{FF2B5EF4-FFF2-40B4-BE49-F238E27FC236}">
                <a16:creationId xmlns:a16="http://schemas.microsoft.com/office/drawing/2014/main" id="{AD1A46B5-C393-472C-A101-415B2C61C086}"/>
              </a:ext>
            </a:extLst>
          </p:cNvPr>
          <p:cNvSpPr>
            <a:spLocks noGrp="1"/>
          </p:cNvSpPr>
          <p:nvPr>
            <p:ph idx="1"/>
          </p:nvPr>
        </p:nvSpPr>
        <p:spPr/>
        <p:txBody>
          <a:bodyPr/>
          <a:lstStyle/>
          <a:p>
            <a:r>
              <a:rPr lang="nl-NL" dirty="0"/>
              <a:t>Zoek in de online omgeving van klant contact en verkoop naar hoe je zou kunnen omgaan met de volgende weerstanden; </a:t>
            </a:r>
          </a:p>
          <a:p>
            <a:pPr lvl="1"/>
            <a:r>
              <a:rPr lang="nl-NL" dirty="0"/>
              <a:t>Kwaliteitsweerstanden </a:t>
            </a:r>
          </a:p>
          <a:p>
            <a:pPr lvl="1"/>
            <a:r>
              <a:rPr lang="nl-NL" dirty="0"/>
              <a:t>Prijsweerstanden</a:t>
            </a:r>
          </a:p>
          <a:p>
            <a:pPr lvl="1"/>
            <a:r>
              <a:rPr lang="nl-NL" dirty="0"/>
              <a:t>Serviceweerstanden</a:t>
            </a:r>
          </a:p>
        </p:txBody>
      </p:sp>
    </p:spTree>
    <p:extLst>
      <p:ext uri="{BB962C8B-B14F-4D97-AF65-F5344CB8AC3E}">
        <p14:creationId xmlns:p14="http://schemas.microsoft.com/office/powerpoint/2010/main" val="388568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EF0699-0F1B-46A5-ADF1-EF2493C4B8B4}"/>
              </a:ext>
            </a:extLst>
          </p:cNvPr>
          <p:cNvSpPr>
            <a:spLocks noGrp="1"/>
          </p:cNvSpPr>
          <p:nvPr>
            <p:ph type="title"/>
          </p:nvPr>
        </p:nvSpPr>
        <p:spPr/>
        <p:txBody>
          <a:bodyPr/>
          <a:lstStyle/>
          <a:p>
            <a:r>
              <a:rPr lang="nl-NL" dirty="0"/>
              <a:t>Klantergernissen</a:t>
            </a:r>
            <a:br>
              <a:rPr lang="nl-NL" dirty="0"/>
            </a:br>
            <a:endParaRPr lang="nl-NL" dirty="0"/>
          </a:p>
        </p:txBody>
      </p:sp>
      <p:sp>
        <p:nvSpPr>
          <p:cNvPr id="3" name="Tijdelijke aanduiding voor inhoud 2">
            <a:extLst>
              <a:ext uri="{FF2B5EF4-FFF2-40B4-BE49-F238E27FC236}">
                <a16:creationId xmlns:a16="http://schemas.microsoft.com/office/drawing/2014/main" id="{343E04C9-B7D6-485A-BCBF-02E4B29717AC}"/>
              </a:ext>
            </a:extLst>
          </p:cNvPr>
          <p:cNvSpPr>
            <a:spLocks noGrp="1"/>
          </p:cNvSpPr>
          <p:nvPr>
            <p:ph idx="1"/>
          </p:nvPr>
        </p:nvSpPr>
        <p:spPr/>
        <p:txBody>
          <a:bodyPr>
            <a:normAutofit lnSpcReduction="10000"/>
          </a:bodyPr>
          <a:lstStyle/>
          <a:p>
            <a:r>
              <a:rPr lang="nl-NL" dirty="0"/>
              <a:t>Het oplossen van klachten kan tot klachten leiden. Wat is de top drie van grootste ergernissen bij het afhandelen van klachten?</a:t>
            </a:r>
          </a:p>
          <a:p>
            <a:pPr lvl="1"/>
            <a:r>
              <a:rPr lang="nl-NL" dirty="0"/>
              <a:t>het niet nakomen van toezeggingen</a:t>
            </a:r>
          </a:p>
          <a:p>
            <a:pPr lvl="2"/>
            <a:r>
              <a:rPr lang="nl-NL" dirty="0"/>
              <a:t>Zeg dus nooit iets wat je niet kunt nakomen</a:t>
            </a:r>
          </a:p>
          <a:p>
            <a:pPr lvl="1"/>
            <a:r>
              <a:rPr lang="nl-NL" dirty="0"/>
              <a:t>lange wachttijden (bijvoorbeeld in callcenters)</a:t>
            </a:r>
          </a:p>
          <a:p>
            <a:pPr lvl="2"/>
            <a:r>
              <a:rPr lang="nl-NL" dirty="0"/>
              <a:t>Wees proactief en duidelijk richting de klant. Hoe lang moet hij nog wachten of kan hij worden terug gebeld. </a:t>
            </a:r>
          </a:p>
          <a:p>
            <a:pPr lvl="1"/>
            <a:r>
              <a:rPr lang="nl-NL" dirty="0"/>
              <a:t>van het kastje naar de muur gestuurd worden.</a:t>
            </a:r>
          </a:p>
          <a:p>
            <a:pPr lvl="2"/>
            <a:r>
              <a:rPr lang="nl-NL" dirty="0"/>
              <a:t>Om klachten te voorkomen, zorg dat de persoon direct naar de juiste persoon wordt doorwezen</a:t>
            </a:r>
          </a:p>
          <a:p>
            <a:pPr marL="530352" lvl="1" indent="0">
              <a:buNone/>
            </a:pPr>
            <a:r>
              <a:rPr lang="nl-NL" dirty="0"/>
              <a:t>	</a:t>
            </a:r>
          </a:p>
        </p:txBody>
      </p:sp>
    </p:spTree>
    <p:extLst>
      <p:ext uri="{BB962C8B-B14F-4D97-AF65-F5344CB8AC3E}">
        <p14:creationId xmlns:p14="http://schemas.microsoft.com/office/powerpoint/2010/main" val="3140630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Bijgesneden">
  <a:themeElements>
    <a:clrScheme name="Bijgesneden">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Bijgesneden">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ijgesneden">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otalTime>296</TotalTime>
  <Words>560</Words>
  <Application>Microsoft Office PowerPoint</Application>
  <PresentationFormat>Breedbeeld</PresentationFormat>
  <Paragraphs>63</Paragraphs>
  <Slides>8</Slides>
  <Notes>0</Notes>
  <HiddenSlides>0</HiddenSlides>
  <MMClips>0</MMClips>
  <ScaleCrop>false</ScaleCrop>
  <HeadingPairs>
    <vt:vector size="6" baseType="variant">
      <vt:variant>
        <vt:lpstr>Gebruikte lettertypen</vt:lpstr>
      </vt:variant>
      <vt:variant>
        <vt:i4>1</vt:i4>
      </vt:variant>
      <vt:variant>
        <vt:lpstr>Thema</vt:lpstr>
      </vt:variant>
      <vt:variant>
        <vt:i4>1</vt:i4>
      </vt:variant>
      <vt:variant>
        <vt:lpstr>Diatitels</vt:lpstr>
      </vt:variant>
      <vt:variant>
        <vt:i4>8</vt:i4>
      </vt:variant>
    </vt:vector>
  </HeadingPairs>
  <TitlesOfParts>
    <vt:vector size="10" baseType="lpstr">
      <vt:lpstr>Franklin Gothic Book</vt:lpstr>
      <vt:lpstr>Bijgesneden</vt:lpstr>
      <vt:lpstr>Klant contact en verkoop </vt:lpstr>
      <vt:lpstr>Wat behandelen we vandaag?</vt:lpstr>
      <vt:lpstr>Klantcontact</vt:lpstr>
      <vt:lpstr>Klanten kantvriendelijk te woord staan</vt:lpstr>
      <vt:lpstr>Aftersales en de klantenservice  </vt:lpstr>
      <vt:lpstr>Omgaan met bezwaren en weerstanden </vt:lpstr>
      <vt:lpstr>Opdracht </vt:lpstr>
      <vt:lpstr>Klantergernissen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Klant contact en verkoop </dc:title>
  <dc:creator>Joey Danny Witte</dc:creator>
  <cp:lastModifiedBy>Joey  Witte</cp:lastModifiedBy>
  <cp:revision>7</cp:revision>
  <dcterms:created xsi:type="dcterms:W3CDTF">2019-11-25T08:10:45Z</dcterms:created>
  <dcterms:modified xsi:type="dcterms:W3CDTF">2020-03-18T15:58:55Z</dcterms:modified>
</cp:coreProperties>
</file>