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12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6" r:id="rId9"/>
    <p:sldId id="265" r:id="rId10"/>
    <p:sldId id="259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160421-4C71-4E8E-9AFE-F62942E0AA5E}" type="datetimeFigureOut">
              <a:rPr lang="nl-NL" smtClean="0"/>
              <a:t>30-10-2017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313473-A7B7-4D5F-8614-4BE49E0ADE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0050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 smtClean="0"/>
              <a:t>Mbv</a:t>
            </a:r>
            <a:r>
              <a:rPr lang="nl-NL" dirty="0" smtClean="0"/>
              <a:t> kopernitraat + natronloog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313473-A7B7-4D5F-8614-4BE49E0ADEF0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0242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22" name="Ondertitel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A06069-4E33-4CED-AE41-D501E15BD74A}" type="datetimeFigureOut">
              <a:rPr lang="nl-NL" smtClean="0"/>
              <a:t>30-10-2017</a:t>
            </a:fld>
            <a:endParaRPr lang="nl-NL"/>
          </a:p>
        </p:txBody>
      </p:sp>
      <p:sp>
        <p:nvSpPr>
          <p:cNvPr id="20" name="Tijdelijke aanduiding voor voettekst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10431C-13F3-4FDA-BA44-B08B34F1EB9A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 userDrawn="1"/>
        </p:nvCxnSpPr>
        <p:spPr>
          <a:xfrm>
            <a:off x="899592" y="3717032"/>
            <a:ext cx="74888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A06069-4E33-4CED-AE41-D501E15BD74A}" type="datetimeFigureOut">
              <a:rPr lang="nl-NL" smtClean="0"/>
              <a:t>30-10-2017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10431C-13F3-4FDA-BA44-B08B34F1EB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A06069-4E33-4CED-AE41-D501E15BD74A}" type="datetimeFigureOut">
              <a:rPr lang="nl-NL" smtClean="0"/>
              <a:t>30-10-2017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10431C-13F3-4FDA-BA44-B08B34F1EB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A06069-4E33-4CED-AE41-D501E15BD74A}" type="datetimeFigureOut">
              <a:rPr lang="nl-NL" smtClean="0"/>
              <a:t>30-10-2017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10431C-13F3-4FDA-BA44-B08B34F1EB9A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Rechte verbindingslijn 6"/>
          <p:cNvCxnSpPr/>
          <p:nvPr userDrawn="1"/>
        </p:nvCxnSpPr>
        <p:spPr>
          <a:xfrm>
            <a:off x="1270596" y="1484784"/>
            <a:ext cx="74888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A06069-4E33-4CED-AE41-D501E15BD74A}" type="datetimeFigureOut">
              <a:rPr lang="nl-NL" smtClean="0"/>
              <a:t>30-10-2017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10431C-13F3-4FDA-BA44-B08B34F1EB9A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Rechthoe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A06069-4E33-4CED-AE41-D501E15BD74A}" type="datetimeFigureOut">
              <a:rPr lang="nl-NL" smtClean="0"/>
              <a:t>30-10-2017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10431C-13F3-4FDA-BA44-B08B34F1EB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A06069-4E33-4CED-AE41-D501E15BD74A}" type="datetimeFigureOut">
              <a:rPr lang="nl-NL" smtClean="0"/>
              <a:t>30-10-2017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10431C-13F3-4FDA-BA44-B08B34F1EB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A06069-4E33-4CED-AE41-D501E15BD74A}" type="datetimeFigureOut">
              <a:rPr lang="nl-NL" smtClean="0"/>
              <a:t>30-10-2017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10431C-13F3-4FDA-BA44-B08B34F1EB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A06069-4E33-4CED-AE41-D501E15BD74A}" type="datetimeFigureOut">
              <a:rPr lang="nl-NL" smtClean="0"/>
              <a:t>30-10-2017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10431C-13F3-4FDA-BA44-B08B34F1EB9A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Rechthoe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A06069-4E33-4CED-AE41-D501E15BD74A}" type="datetimeFigureOut">
              <a:rPr lang="nl-NL" smtClean="0"/>
              <a:t>30-10-2017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10431C-13F3-4FDA-BA44-B08B34F1EB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A06069-4E33-4CED-AE41-D501E15BD74A}" type="datetimeFigureOut">
              <a:rPr lang="nl-NL" smtClean="0"/>
              <a:t>30-10-2017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10431C-13F3-4FDA-BA44-B08B34F1EB9A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9" name="Stroomdiagram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troomdiagram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rkel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ing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jdelijke aanduiding voor titel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24" name="Tijdelijke aanduiding voor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9A06069-4E33-4CED-AE41-D501E15BD74A}" type="datetimeFigureOut">
              <a:rPr lang="nl-NL" smtClean="0"/>
              <a:t>30-10-2017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nl-NL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F10431C-13F3-4FDA-BA44-B08B34F1EB9A}" type="slidenum">
              <a:rPr lang="nl-NL" smtClean="0"/>
              <a:t>‹nr.›</a:t>
            </a:fld>
            <a:endParaRPr lang="nl-NL"/>
          </a:p>
        </p:txBody>
      </p:sp>
      <p:sp>
        <p:nvSpPr>
          <p:cNvPr id="15" name="Rechthoe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1999" y="-54"/>
            <a:ext cx="1553559" cy="6858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o8vGkYVGmA&amp;feature=related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7417" y="0"/>
            <a:ext cx="5256583" cy="6852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043608" y="5877272"/>
            <a:ext cx="6686560" cy="821736"/>
          </a:xfrm>
        </p:spPr>
        <p:txBody>
          <a:bodyPr>
            <a:normAutofit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Neerslagreacties</a:t>
            </a:r>
            <a:endParaRPr lang="nl-NL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08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Afsluiting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pPr marL="82296" indent="0">
              <a:buNone/>
            </a:pPr>
            <a:r>
              <a:rPr lang="nl-NL" dirty="0" smtClean="0">
                <a:hlinkClick r:id="rId2"/>
              </a:rPr>
              <a:t>Filmpje:</a:t>
            </a:r>
            <a:r>
              <a:rPr lang="nl-NL" dirty="0" smtClean="0"/>
              <a:t> ontstaan loodjodide</a:t>
            </a:r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0720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 van deze les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 geef je een neerslagreactie in een reactievergelijking weer?</a:t>
            </a:r>
          </a:p>
          <a:p>
            <a:endParaRPr lang="nl-NL" dirty="0"/>
          </a:p>
          <a:p>
            <a:pPr marL="82296" indent="0">
              <a:buNone/>
            </a:pPr>
            <a:r>
              <a:rPr lang="nl-NL" b="1" dirty="0" smtClean="0"/>
              <a:t>Belangrijke begrippen:</a:t>
            </a:r>
          </a:p>
          <a:p>
            <a:r>
              <a:rPr lang="nl-NL" dirty="0" smtClean="0"/>
              <a:t>Neerslagreactie</a:t>
            </a:r>
          </a:p>
          <a:p>
            <a:r>
              <a:rPr lang="nl-NL" dirty="0" smtClean="0"/>
              <a:t>Slecht oplosbaar zout</a:t>
            </a:r>
          </a:p>
          <a:p>
            <a:r>
              <a:rPr lang="nl-NL" dirty="0" smtClean="0"/>
              <a:t>Goed oplosbaar zout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8492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8136904" cy="1143000"/>
          </a:xfrm>
        </p:spPr>
        <p:txBody>
          <a:bodyPr>
            <a:noAutofit/>
          </a:bodyPr>
          <a:lstStyle/>
          <a:p>
            <a:r>
              <a:rPr lang="nl-NL" sz="3600" dirty="0" smtClean="0"/>
              <a:t>Wat kan er gebeuren wanneer twee zoutoplossingen bij elkaar worden gedaan?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35608" y="5539684"/>
            <a:ext cx="7498080" cy="1129676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Wat gebeurt hier?</a:t>
            </a:r>
          </a:p>
          <a:p>
            <a:r>
              <a:rPr lang="nl-NL" dirty="0" smtClean="0"/>
              <a:t>Wanneer gebeurt dit?</a:t>
            </a:r>
            <a:endParaRPr lang="nl-N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628800"/>
            <a:ext cx="3415699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628800"/>
            <a:ext cx="3385542" cy="3910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267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Twee zoutoplossingen bij elkaar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35608" y="5656710"/>
            <a:ext cx="7498080" cy="1012650"/>
          </a:xfrm>
        </p:spPr>
        <p:txBody>
          <a:bodyPr>
            <a:normAutofit fontScale="85000" lnSpcReduction="10000"/>
          </a:bodyPr>
          <a:lstStyle/>
          <a:p>
            <a:r>
              <a:rPr lang="nl-NL" dirty="0" smtClean="0"/>
              <a:t>De Ag+ ionen en de Cl</a:t>
            </a:r>
            <a:r>
              <a:rPr lang="nl-NL" sz="3600" dirty="0" smtClean="0"/>
              <a:t>-</a:t>
            </a:r>
            <a:r>
              <a:rPr lang="nl-NL" dirty="0" smtClean="0"/>
              <a:t> ionen vormen samen het slecht oplosbare zilverchloride.</a:t>
            </a:r>
            <a:endParaRPr lang="nl-NL" dirty="0"/>
          </a:p>
        </p:txBody>
      </p:sp>
      <p:pic>
        <p:nvPicPr>
          <p:cNvPr id="4" name="Picture 2" descr="http://www.jbruinink.nl/samenvatting%204TG%20boek%203,4_files/image0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301" y="1772816"/>
            <a:ext cx="8706881" cy="3739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3268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708392" cy="11430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Gebruik van oplosbaarheidstabel 45A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/>
            </a:pPr>
            <a:r>
              <a:rPr lang="nl-NL" dirty="0" smtClean="0"/>
              <a:t>Bepalen of een zout in water oplost</a:t>
            </a:r>
            <a:br>
              <a:rPr lang="nl-NL" dirty="0" smtClean="0"/>
            </a:br>
            <a:r>
              <a:rPr lang="nl-NL" sz="2400" dirty="0" smtClean="0"/>
              <a:t>De </a:t>
            </a:r>
            <a:r>
              <a:rPr lang="nl-NL" sz="2400" dirty="0" smtClean="0">
                <a:solidFill>
                  <a:srgbClr val="FF0000"/>
                </a:solidFill>
              </a:rPr>
              <a:t>‘g’ </a:t>
            </a:r>
            <a:r>
              <a:rPr lang="nl-NL" sz="2400" dirty="0" smtClean="0"/>
              <a:t>staat voor </a:t>
            </a:r>
            <a:r>
              <a:rPr lang="nl-NL" sz="2400" dirty="0" smtClean="0">
                <a:solidFill>
                  <a:srgbClr val="FF0000"/>
                </a:solidFill>
              </a:rPr>
              <a:t>goed oplosbaar</a:t>
            </a:r>
          </a:p>
          <a:p>
            <a:pPr marL="596646" indent="-514350">
              <a:buFont typeface="+mj-lt"/>
              <a:buAutoNum type="arabicPeriod"/>
            </a:pPr>
            <a:r>
              <a:rPr lang="nl-NL" dirty="0" smtClean="0"/>
              <a:t>Bepalen of een reactie optreedt als je een combinatie van </a:t>
            </a:r>
            <a:r>
              <a:rPr lang="nl-NL" dirty="0" err="1" smtClean="0"/>
              <a:t>ionsoorten</a:t>
            </a:r>
            <a:r>
              <a:rPr lang="nl-NL" dirty="0" smtClean="0"/>
              <a:t> bij elkaar voegt.</a:t>
            </a:r>
            <a:br>
              <a:rPr lang="nl-NL" dirty="0" smtClean="0"/>
            </a:br>
            <a:r>
              <a:rPr lang="nl-NL" sz="2400" dirty="0" smtClean="0"/>
              <a:t>Er ontstaat een neerslag wanneer 2 </a:t>
            </a:r>
            <a:r>
              <a:rPr lang="nl-NL" sz="2400" dirty="0" err="1" smtClean="0"/>
              <a:t>ionsoorten</a:t>
            </a:r>
            <a:r>
              <a:rPr lang="nl-NL" sz="2400" dirty="0" smtClean="0"/>
              <a:t> samen slecht oplossen: de </a:t>
            </a:r>
            <a:r>
              <a:rPr lang="nl-NL" sz="2400" dirty="0" smtClean="0">
                <a:solidFill>
                  <a:srgbClr val="FF0000"/>
                </a:solidFill>
              </a:rPr>
              <a:t>‘s’</a:t>
            </a:r>
            <a:r>
              <a:rPr lang="nl-NL" sz="2400" dirty="0" smtClean="0"/>
              <a:t> staat voor </a:t>
            </a:r>
            <a:r>
              <a:rPr lang="nl-NL" sz="2400" dirty="0" smtClean="0">
                <a:solidFill>
                  <a:srgbClr val="FF0000"/>
                </a:solidFill>
              </a:rPr>
              <a:t>slecht oplosbaar</a:t>
            </a:r>
            <a:r>
              <a:rPr lang="nl-NL" sz="2400" dirty="0" smtClean="0"/>
              <a:t>!</a:t>
            </a:r>
            <a:endParaRPr lang="nl-NL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59" y="1700808"/>
            <a:ext cx="5171429" cy="4495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138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704856" cy="11430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Opstellen van een neerslagreactie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96646" indent="-514350">
              <a:buFont typeface="+mj-lt"/>
              <a:buAutoNum type="arabicPeriod"/>
            </a:pPr>
            <a:r>
              <a:rPr lang="nl-NL" dirty="0" smtClean="0"/>
              <a:t>Deeltjes inventarisatie </a:t>
            </a:r>
            <a:br>
              <a:rPr lang="nl-NL" dirty="0" smtClean="0"/>
            </a:br>
            <a:r>
              <a:rPr lang="nl-NL" sz="2400" dirty="0" smtClean="0">
                <a:solidFill>
                  <a:srgbClr val="FF0000"/>
                </a:solidFill>
              </a:rPr>
              <a:t>(schrijf deze voor </a:t>
            </a:r>
            <a:r>
              <a:rPr lang="nl-NL" sz="2400" dirty="0">
                <a:solidFill>
                  <a:srgbClr val="FF0000"/>
                </a:solidFill>
              </a:rPr>
              <a:t>de verticale streep)</a:t>
            </a:r>
            <a:endParaRPr lang="nl-NL" dirty="0" smtClean="0"/>
          </a:p>
          <a:p>
            <a:pPr marL="596646" indent="-514350">
              <a:buFont typeface="+mj-lt"/>
              <a:buAutoNum type="arabicPeriod"/>
            </a:pPr>
            <a:r>
              <a:rPr lang="nl-NL" dirty="0" smtClean="0"/>
              <a:t>Welke combinatie van ionen levert een slecht oplosbaar zout op? </a:t>
            </a:r>
            <a:r>
              <a:rPr lang="nl-NL" sz="2400" dirty="0">
                <a:solidFill>
                  <a:srgbClr val="FF0000"/>
                </a:solidFill>
              </a:rPr>
              <a:t>(</a:t>
            </a:r>
            <a:r>
              <a:rPr lang="nl-NL" sz="2400" dirty="0" err="1">
                <a:solidFill>
                  <a:srgbClr val="FF0000"/>
                </a:solidFill>
              </a:rPr>
              <a:t>omcircel</a:t>
            </a:r>
            <a:r>
              <a:rPr lang="nl-NL" sz="2400" dirty="0">
                <a:solidFill>
                  <a:srgbClr val="FF0000"/>
                </a:solidFill>
              </a:rPr>
              <a:t> deze</a:t>
            </a:r>
            <a:r>
              <a:rPr lang="nl-NL" sz="2400" dirty="0" smtClean="0">
                <a:solidFill>
                  <a:srgbClr val="FF0000"/>
                </a:solidFill>
              </a:rPr>
              <a:t>)</a:t>
            </a:r>
            <a:br>
              <a:rPr lang="nl-NL" sz="2400" dirty="0" smtClean="0">
                <a:solidFill>
                  <a:srgbClr val="FF0000"/>
                </a:solidFill>
              </a:rPr>
            </a:br>
            <a:r>
              <a:rPr lang="nl-NL" sz="2400" dirty="0" smtClean="0">
                <a:solidFill>
                  <a:srgbClr val="FF0000"/>
                </a:solidFill>
              </a:rPr>
              <a:t>Maak een minitabel 45A</a:t>
            </a:r>
            <a:endParaRPr lang="nl-NL" sz="2400" dirty="0" smtClean="0"/>
          </a:p>
          <a:p>
            <a:pPr marL="596646" indent="-514350">
              <a:buFont typeface="+mj-lt"/>
              <a:buAutoNum type="arabicPeriod"/>
            </a:pPr>
            <a:r>
              <a:rPr lang="nl-NL" dirty="0" smtClean="0"/>
              <a:t>Schrijf de reactievergelijking op:</a:t>
            </a:r>
            <a:br>
              <a:rPr lang="nl-NL" dirty="0" smtClean="0"/>
            </a:br>
            <a:r>
              <a:rPr lang="nl-NL" sz="2400" dirty="0" smtClean="0">
                <a:solidFill>
                  <a:srgbClr val="7030A0"/>
                </a:solidFill>
              </a:rPr>
              <a:t>pos. ion(</a:t>
            </a:r>
            <a:r>
              <a:rPr lang="nl-NL" sz="2400" dirty="0" err="1" smtClean="0">
                <a:solidFill>
                  <a:srgbClr val="7030A0"/>
                </a:solidFill>
              </a:rPr>
              <a:t>aq</a:t>
            </a:r>
            <a:r>
              <a:rPr lang="nl-NL" sz="2400" dirty="0" smtClean="0">
                <a:solidFill>
                  <a:srgbClr val="7030A0"/>
                </a:solidFill>
              </a:rPr>
              <a:t>) + neg. ion(</a:t>
            </a:r>
            <a:r>
              <a:rPr lang="nl-NL" sz="2400" dirty="0" err="1" smtClean="0">
                <a:solidFill>
                  <a:srgbClr val="7030A0"/>
                </a:solidFill>
              </a:rPr>
              <a:t>aq</a:t>
            </a:r>
            <a:r>
              <a:rPr lang="nl-NL" sz="2400" dirty="0" smtClean="0">
                <a:solidFill>
                  <a:srgbClr val="7030A0"/>
                </a:solidFill>
              </a:rPr>
              <a:t>) </a:t>
            </a:r>
            <a:r>
              <a:rPr lang="nl-NL" sz="2400" dirty="0" smtClean="0">
                <a:solidFill>
                  <a:srgbClr val="7030A0"/>
                </a:solidFill>
                <a:sym typeface="Wingdings" pitchFamily="2" charset="2"/>
              </a:rPr>
              <a:t> slecht oplosbaar zout(s)</a:t>
            </a:r>
            <a:endParaRPr lang="nl-NL" sz="2400" dirty="0" smtClean="0">
              <a:sym typeface="Wingdings" pitchFamily="2" charset="2"/>
            </a:endParaRPr>
          </a:p>
          <a:p>
            <a:pPr marL="596646" indent="-514350">
              <a:buFont typeface="+mj-lt"/>
              <a:buAutoNum type="arabicPeriod"/>
            </a:pPr>
            <a:r>
              <a:rPr lang="nl-NL" dirty="0" smtClean="0"/>
              <a:t>Kloppend maken</a:t>
            </a:r>
          </a:p>
          <a:p>
            <a:pPr marL="596646" indent="-514350">
              <a:buFont typeface="+mj-lt"/>
              <a:buAutoNum type="arabicPeriod"/>
            </a:pPr>
            <a:r>
              <a:rPr lang="nl-NL" dirty="0" smtClean="0"/>
              <a:t>Check deeltjes + lading</a:t>
            </a:r>
          </a:p>
          <a:p>
            <a:pPr marL="596646" indent="-514350">
              <a:buFont typeface="+mj-lt"/>
              <a:buAutoNum type="arabicPeriod"/>
            </a:pPr>
            <a:r>
              <a:rPr lang="nl-NL" dirty="0" smtClean="0"/>
              <a:t>Overgebleven deeltjes </a:t>
            </a:r>
            <a:br>
              <a:rPr lang="nl-NL" dirty="0" smtClean="0"/>
            </a:br>
            <a:r>
              <a:rPr lang="nl-NL" sz="2400" dirty="0" smtClean="0">
                <a:solidFill>
                  <a:srgbClr val="FF0000"/>
                </a:solidFill>
              </a:rPr>
              <a:t>(schrijf deze na de tweede verticale streep)</a:t>
            </a:r>
            <a:endParaRPr lang="nl-NL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888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Oefening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/>
          <a:lstStyle/>
          <a:p>
            <a:pPr marL="82296" indent="0">
              <a:buNone/>
            </a:pPr>
            <a:r>
              <a:rPr lang="nl-NL" sz="2800" dirty="0" smtClean="0"/>
              <a:t>Je voegt bij elkaar: </a:t>
            </a:r>
            <a:br>
              <a:rPr lang="nl-NL" sz="2800" dirty="0" smtClean="0"/>
            </a:br>
            <a:r>
              <a:rPr lang="nl-NL" sz="2800" dirty="0" smtClean="0"/>
              <a:t>Natronloog en een zinkbromide oplossing</a:t>
            </a:r>
          </a:p>
          <a:p>
            <a:pPr marL="596646" indent="-514350">
              <a:buAutoNum type="arabicPeriod"/>
            </a:pPr>
            <a:r>
              <a:rPr lang="nl-NL" sz="2000" dirty="0" smtClean="0"/>
              <a:t>Deeltjes inventarisatie</a:t>
            </a:r>
          </a:p>
          <a:p>
            <a:pPr marL="596646" indent="-514350">
              <a:buAutoNum type="arabicPeriod"/>
            </a:pPr>
            <a:r>
              <a:rPr lang="nl-NL" sz="2000" dirty="0" smtClean="0"/>
              <a:t>Mini tabel 45A</a:t>
            </a:r>
          </a:p>
          <a:p>
            <a:pPr marL="596646" indent="-514350">
              <a:buAutoNum type="arabicPeriod"/>
            </a:pPr>
            <a:r>
              <a:rPr lang="nl-NL" sz="2000" dirty="0" smtClean="0"/>
              <a:t>Reactievergelijking</a:t>
            </a:r>
          </a:p>
          <a:p>
            <a:pPr marL="596646" indent="-514350">
              <a:buAutoNum type="arabicPeriod"/>
            </a:pPr>
            <a:r>
              <a:rPr lang="nl-NL" sz="2000" dirty="0" smtClean="0"/>
              <a:t>Kloppend</a:t>
            </a:r>
          </a:p>
          <a:p>
            <a:pPr marL="596646" indent="-514350">
              <a:buAutoNum type="arabicPeriod"/>
            </a:pPr>
            <a:r>
              <a:rPr lang="nl-NL" sz="2000" dirty="0" smtClean="0"/>
              <a:t>Check (</a:t>
            </a:r>
            <a:r>
              <a:rPr lang="nl-NL" sz="2000" dirty="0" err="1" smtClean="0"/>
              <a:t>lading+deeltjes</a:t>
            </a:r>
            <a:r>
              <a:rPr lang="nl-NL" sz="2000" dirty="0" smtClean="0"/>
              <a:t>)</a:t>
            </a:r>
          </a:p>
          <a:p>
            <a:pPr marL="596646" indent="-514350">
              <a:buAutoNum type="arabicPeriod"/>
            </a:pPr>
            <a:r>
              <a:rPr lang="nl-NL" sz="2000" dirty="0" smtClean="0"/>
              <a:t>Overige ionen</a:t>
            </a:r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244" y="4763112"/>
            <a:ext cx="8064895" cy="1906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2632" y="2591233"/>
            <a:ext cx="3592232" cy="1917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6588224" y="3785863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0000"/>
                </a:solidFill>
              </a:rPr>
              <a:t>g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7668344" y="3262643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rgbClr val="FF0000"/>
                </a:solidFill>
              </a:rPr>
              <a:t>s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1107170" y="5373216"/>
            <a:ext cx="2168686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3419872" y="5329146"/>
            <a:ext cx="3888432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7668344" y="5390224"/>
            <a:ext cx="1503721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4499992" y="5682836"/>
            <a:ext cx="504056" cy="4490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al 12"/>
          <p:cNvSpPr/>
          <p:nvPr/>
        </p:nvSpPr>
        <p:spPr>
          <a:xfrm>
            <a:off x="3635896" y="5682836"/>
            <a:ext cx="360040" cy="3194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Ovaal 13"/>
          <p:cNvSpPr/>
          <p:nvPr/>
        </p:nvSpPr>
        <p:spPr>
          <a:xfrm>
            <a:off x="5004047" y="5602983"/>
            <a:ext cx="306671" cy="39930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5586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uiExpand="1"/>
      <p:bldP spid="8" grpId="0" uiExpand="1"/>
      <p:bldP spid="6" grpId="0" uiExpand="1" animBg="1"/>
      <p:bldP spid="10" grpId="0" uiExpand="1" animBg="1"/>
      <p:bldP spid="11" grpId="0" animBg="1"/>
      <p:bldP spid="7" grpId="0" animBg="1"/>
      <p:bldP spid="7" grpId="1" animBg="1"/>
      <p:bldP spid="13" grpId="0" animBg="1"/>
      <p:bldP spid="13" grpId="1" animBg="1"/>
      <p:bldP spid="14" grpId="0" animBg="1"/>
      <p:bldP spid="1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Toepassingen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Het maken van zouten</a:t>
            </a:r>
          </a:p>
          <a:p>
            <a:r>
              <a:rPr lang="nl-NL" dirty="0" smtClean="0"/>
              <a:t>Het verwijderen van bepaalde (schadelijke) </a:t>
            </a:r>
            <a:r>
              <a:rPr lang="nl-NL" dirty="0" err="1" smtClean="0"/>
              <a:t>ionsoorten</a:t>
            </a:r>
            <a:r>
              <a:rPr lang="nl-NL" dirty="0" smtClean="0"/>
              <a:t> uit een oplossing</a:t>
            </a:r>
          </a:p>
          <a:p>
            <a:r>
              <a:rPr lang="nl-NL" dirty="0" smtClean="0"/>
              <a:t>Het aantonen van </a:t>
            </a:r>
            <a:r>
              <a:rPr lang="nl-NL" dirty="0" err="1" smtClean="0"/>
              <a:t>ionsoorten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4341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Stappenplan neerslagreactie opstellen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AutoNum type="arabicPeriod"/>
            </a:pPr>
            <a:r>
              <a:rPr lang="nl-NL" dirty="0"/>
              <a:t>Deeltjes inventarisatie</a:t>
            </a:r>
          </a:p>
          <a:p>
            <a:pPr marL="596646" indent="-514350">
              <a:buAutoNum type="arabicPeriod"/>
            </a:pPr>
            <a:r>
              <a:rPr lang="nl-NL" dirty="0"/>
              <a:t>Mini tabel 45A</a:t>
            </a:r>
          </a:p>
          <a:p>
            <a:pPr marL="596646" indent="-514350">
              <a:buAutoNum type="arabicPeriod"/>
            </a:pPr>
            <a:r>
              <a:rPr lang="nl-NL" dirty="0"/>
              <a:t>Reactievergelijking</a:t>
            </a:r>
          </a:p>
          <a:p>
            <a:pPr marL="596646" indent="-514350">
              <a:buAutoNum type="arabicPeriod"/>
            </a:pPr>
            <a:r>
              <a:rPr lang="nl-NL" dirty="0"/>
              <a:t>Kloppend</a:t>
            </a:r>
          </a:p>
          <a:p>
            <a:pPr marL="596646" indent="-514350">
              <a:buAutoNum type="arabicPeriod"/>
            </a:pPr>
            <a:r>
              <a:rPr lang="nl-NL" dirty="0"/>
              <a:t>Check (</a:t>
            </a:r>
            <a:r>
              <a:rPr lang="nl-NL" dirty="0" err="1"/>
              <a:t>lading+deeltjes</a:t>
            </a:r>
            <a:r>
              <a:rPr lang="nl-NL" dirty="0"/>
              <a:t>)</a:t>
            </a:r>
          </a:p>
          <a:p>
            <a:pPr marL="596646" indent="-514350">
              <a:buAutoNum type="arabicPeriod"/>
            </a:pPr>
            <a:r>
              <a:rPr lang="nl-NL" dirty="0"/>
              <a:t>Overige ionen</a:t>
            </a:r>
          </a:p>
          <a:p>
            <a:endParaRPr lang="nl-NL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987" y="5157192"/>
            <a:ext cx="7200801" cy="1041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708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onnewende">
  <a:themeElements>
    <a:clrScheme name="Zonnewend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Zonnewend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Zonnewend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187</TotalTime>
  <Words>136</Words>
  <Application>Microsoft Office PowerPoint</Application>
  <PresentationFormat>Diavoorstelling (4:3)</PresentationFormat>
  <Paragraphs>53</Paragraphs>
  <Slides>10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Zonnewende</vt:lpstr>
      <vt:lpstr>PowerPoint-presentatie</vt:lpstr>
      <vt:lpstr>Doel van deze les</vt:lpstr>
      <vt:lpstr>Wat kan er gebeuren wanneer twee zoutoplossingen bij elkaar worden gedaan?</vt:lpstr>
      <vt:lpstr>Twee zoutoplossingen bij elkaar</vt:lpstr>
      <vt:lpstr>Gebruik van oplosbaarheidstabel 45A</vt:lpstr>
      <vt:lpstr>Opstellen van een neerslagreactie</vt:lpstr>
      <vt:lpstr>Oefening 1</vt:lpstr>
      <vt:lpstr>Toepassingen</vt:lpstr>
      <vt:lpstr>Stappenplan neerslagreactie opstellen</vt:lpstr>
      <vt:lpstr>Afsluiting</vt:lpstr>
    </vt:vector>
  </TitlesOfParts>
  <Company>Liemers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Harriet</dc:creator>
  <cp:lastModifiedBy>Harriet</cp:lastModifiedBy>
  <cp:revision>24</cp:revision>
  <dcterms:created xsi:type="dcterms:W3CDTF">2012-09-28T21:47:37Z</dcterms:created>
  <dcterms:modified xsi:type="dcterms:W3CDTF">2017-10-30T20:46:30Z</dcterms:modified>
</cp:coreProperties>
</file>