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8" r:id="rId1"/>
  </p:sldMasterIdLst>
  <p:notesMasterIdLst>
    <p:notesMasterId r:id="rId12"/>
  </p:notesMasterIdLst>
  <p:sldIdLst>
    <p:sldId id="256" r:id="rId2"/>
    <p:sldId id="257" r:id="rId3"/>
    <p:sldId id="260" r:id="rId4"/>
    <p:sldId id="261" r:id="rId5"/>
    <p:sldId id="262" r:id="rId6"/>
    <p:sldId id="263" r:id="rId7"/>
    <p:sldId id="264" r:id="rId8"/>
    <p:sldId id="266" r:id="rId9"/>
    <p:sldId id="265" r:id="rId10"/>
    <p:sldId id="259" r:id="rId11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jl, gemiddeld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85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160421-4C71-4E8E-9AFE-F62942E0AA5E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5313473-A7B7-4D5F-8614-4BE49E0ADEF0}" type="slidenum">
              <a:rPr lang="nl-NL" smtClean="0"/>
              <a:t>‹nr.›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109005047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nl-NL" dirty="0" err="1" smtClean="0"/>
              <a:t>Mbv</a:t>
            </a:r>
            <a:r>
              <a:rPr lang="nl-NL" dirty="0" smtClean="0"/>
              <a:t> kopernitraat + natronloog</a:t>
            </a:r>
            <a:endParaRPr lang="nl-NL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5313473-A7B7-4D5F-8614-4BE49E0ADEF0}" type="slidenum">
              <a:rPr lang="nl-NL" smtClean="0"/>
              <a:t>6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31902425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el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22" name="Ondertitel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nl-NL" smtClean="0"/>
              <a:t>Klik om de ondertitelstijl van het model te bewerken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20" name="Tijdelijke aanduiding voor voettekst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10" name="Tijdelijke aanduiding voor dianumm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Ovaal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echte verbindingslijn 10"/>
          <p:cNvCxnSpPr/>
          <p:nvPr userDrawn="1"/>
        </p:nvCxnSpPr>
        <p:spPr>
          <a:xfrm>
            <a:off x="899592" y="3717032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en verticale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e titel en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e titel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verticale tekst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en objec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  <p:cxnSp>
        <p:nvCxnSpPr>
          <p:cNvPr id="7" name="Rechte verbindingslijn 6"/>
          <p:cNvCxnSpPr/>
          <p:nvPr userDrawn="1"/>
        </p:nvCxnSpPr>
        <p:spPr>
          <a:xfrm>
            <a:off x="1270596" y="1484784"/>
            <a:ext cx="7488832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ek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hthoek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5" name="Tijdelijke aanduiding voor voet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6" name="Tijdelijke aanduiding voor dia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  <p:sp>
        <p:nvSpPr>
          <p:cNvPr id="10" name="Rechthoek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Ovaal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nhoud van twe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Vergelijk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5" name="Tijdelijke aanduiding voor inhoud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7" name="Tijdelijke aanduiding voo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8" name="Tijdelijke aanduiding voor voet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9" name="Tijdelijke aanduiding voor dia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Allee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4" name="Tijdelijke aanduiding voor voet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5" name="Tijdelijke aanduiding voor dia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Le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hthoek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jdelijke aanduiding voo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3" name="Tijdelijke aanduiding voor voet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  <p:sp>
        <p:nvSpPr>
          <p:cNvPr id="6" name="Rechthoek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Inhoud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nl-NL" smtClean="0"/>
              <a:t>Klik om de modelstijlen te bewerken</a:t>
            </a:r>
          </a:p>
          <a:p>
            <a:pPr lvl="1" eaLnBrk="1" latinLnBrk="0" hangingPunct="1"/>
            <a:r>
              <a:rPr lang="nl-NL" smtClean="0"/>
              <a:t>Tweede niveau</a:t>
            </a:r>
          </a:p>
          <a:p>
            <a:pPr lvl="2" eaLnBrk="1" latinLnBrk="0" hangingPunct="1"/>
            <a:r>
              <a:rPr lang="nl-NL" smtClean="0"/>
              <a:t>Derde niveau</a:t>
            </a:r>
          </a:p>
          <a:p>
            <a:pPr lvl="3" eaLnBrk="1" latinLnBrk="0" hangingPunct="1"/>
            <a:r>
              <a:rPr lang="nl-NL" smtClean="0"/>
              <a:t>Vierde niveau</a:t>
            </a:r>
          </a:p>
          <a:p>
            <a:pPr lvl="4" eaLnBrk="1" latinLnBrk="0" hangingPunct="1"/>
            <a:r>
              <a:rPr lang="nl-NL" smtClean="0"/>
              <a:t>Vijfde niveau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Afbeelding met bij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5" name="Tijdelijke aanduiding voo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  <p:sp>
        <p:nvSpPr>
          <p:cNvPr id="8" name="Rechthoek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Tijdelijke aanduiding voor afbeelding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nl-NL" smtClean="0"/>
              <a:t>Klik op het pictogram als u een afbeelding wilt toevoegen</a:t>
            </a:r>
            <a:endParaRPr kumimoji="0" lang="en-US" dirty="0"/>
          </a:p>
        </p:txBody>
      </p:sp>
      <p:sp>
        <p:nvSpPr>
          <p:cNvPr id="9" name="Stroomdiagram: Proces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Stroomdiagram: Proces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Tijdelijke aanduiding voor tekst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irkel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Ovaal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ing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Rechthoek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jdelijke aanduiding voor titel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nl-NL" smtClean="0"/>
              <a:t>Klik om de stijl te bewerken</a:t>
            </a:r>
            <a:endParaRPr kumimoji="0" lang="en-US"/>
          </a:p>
        </p:txBody>
      </p:sp>
      <p:sp>
        <p:nvSpPr>
          <p:cNvPr id="9" name="Tijdelijke aanduiding voor tekst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nl-NL" smtClean="0"/>
              <a:t>Klik om de modelstijlen te bewerken</a:t>
            </a:r>
          </a:p>
          <a:p>
            <a:pPr lvl="1" eaLnBrk="1" latinLnBrk="0" hangingPunct="1"/>
            <a:r>
              <a:rPr kumimoji="0" lang="nl-NL" smtClean="0"/>
              <a:t>Tweede niveau</a:t>
            </a:r>
          </a:p>
          <a:p>
            <a:pPr lvl="2" eaLnBrk="1" latinLnBrk="0" hangingPunct="1"/>
            <a:r>
              <a:rPr kumimoji="0" lang="nl-NL" smtClean="0"/>
              <a:t>Derde niveau</a:t>
            </a:r>
          </a:p>
          <a:p>
            <a:pPr lvl="3" eaLnBrk="1" latinLnBrk="0" hangingPunct="1"/>
            <a:r>
              <a:rPr kumimoji="0" lang="nl-NL" smtClean="0"/>
              <a:t>Vierde niveau</a:t>
            </a:r>
          </a:p>
          <a:p>
            <a:pPr lvl="4" eaLnBrk="1" latinLnBrk="0" hangingPunct="1"/>
            <a:r>
              <a:rPr kumimoji="0" lang="nl-NL" smtClean="0"/>
              <a:t>Vijfde niveau</a:t>
            </a:r>
            <a:endParaRPr kumimoji="0" lang="en-US"/>
          </a:p>
        </p:txBody>
      </p:sp>
      <p:sp>
        <p:nvSpPr>
          <p:cNvPr id="24" name="Tijdelijke aanduiding voor datum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19A06069-4E33-4CED-AE41-D501E15BD74A}" type="datetimeFigureOut">
              <a:rPr lang="nl-NL" smtClean="0"/>
              <a:t>30-10-2017</a:t>
            </a:fld>
            <a:endParaRPr lang="nl-NL"/>
          </a:p>
        </p:txBody>
      </p:sp>
      <p:sp>
        <p:nvSpPr>
          <p:cNvPr id="10" name="Tijdelijke aanduiding voor voettekst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nl-NL"/>
          </a:p>
        </p:txBody>
      </p:sp>
      <p:sp>
        <p:nvSpPr>
          <p:cNvPr id="22" name="Tijdelijke aanduiding voor dianummer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3F10431C-13F3-4FDA-BA44-B08B34F1EB9A}" type="slidenum">
              <a:rPr lang="nl-NL" smtClean="0"/>
              <a:t>‹nr.›</a:t>
            </a:fld>
            <a:endParaRPr lang="nl-NL"/>
          </a:p>
        </p:txBody>
      </p:sp>
      <p:sp>
        <p:nvSpPr>
          <p:cNvPr id="15" name="Rechthoek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pic>
        <p:nvPicPr>
          <p:cNvPr id="3074" name="Picture 2"/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-501999" y="-54"/>
            <a:ext cx="1553559" cy="685805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v=Xo8vGkYVGmA&amp;feature=related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7417" y="0"/>
            <a:ext cx="5256583" cy="68528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Ondertitel 2"/>
          <p:cNvSpPr>
            <a:spLocks noGrp="1"/>
          </p:cNvSpPr>
          <p:nvPr>
            <p:ph type="subTitle" idx="1"/>
          </p:nvPr>
        </p:nvSpPr>
        <p:spPr>
          <a:xfrm>
            <a:off x="1043608" y="5877272"/>
            <a:ext cx="6686560" cy="821736"/>
          </a:xfrm>
        </p:spPr>
        <p:txBody>
          <a:bodyPr>
            <a:normAutofit/>
          </a:bodyPr>
          <a:lstStyle/>
          <a:p>
            <a:r>
              <a:rPr lang="nl-NL" dirty="0" smtClean="0">
                <a:solidFill>
                  <a:schemeClr val="tx1"/>
                </a:solidFill>
              </a:rPr>
              <a:t>Neerslagreacties</a:t>
            </a:r>
            <a:endParaRPr lang="nl-NL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3081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Afsluiting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nl-NL" dirty="0" smtClean="0"/>
          </a:p>
          <a:p>
            <a:endParaRPr lang="nl-NL" dirty="0" smtClean="0"/>
          </a:p>
          <a:p>
            <a:endParaRPr lang="nl-NL" dirty="0"/>
          </a:p>
          <a:p>
            <a:endParaRPr lang="nl-NL" dirty="0" smtClean="0"/>
          </a:p>
          <a:p>
            <a:pPr marL="82296" indent="0">
              <a:buNone/>
            </a:pPr>
            <a:r>
              <a:rPr lang="nl-NL" dirty="0" smtClean="0">
                <a:hlinkClick r:id="rId2"/>
              </a:rPr>
              <a:t>Filmpje:</a:t>
            </a:r>
            <a:r>
              <a:rPr lang="nl-NL" dirty="0" smtClean="0"/>
              <a:t> ontstaan loodjodide</a:t>
            </a:r>
            <a:endParaRPr lang="nl-NL" dirty="0"/>
          </a:p>
          <a:p>
            <a:endParaRPr lang="nl-NL" dirty="0" smtClean="0"/>
          </a:p>
          <a:p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10072047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Doel van deze les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Hoe geef je een neerslagreactie in een reactievergelijking weer?</a:t>
            </a:r>
          </a:p>
          <a:p>
            <a:endParaRPr lang="nl-NL" dirty="0"/>
          </a:p>
          <a:p>
            <a:pPr marL="82296" indent="0">
              <a:buNone/>
            </a:pPr>
            <a:r>
              <a:rPr lang="nl-NL" b="1" dirty="0" smtClean="0"/>
              <a:t>Belangrijke begrippen:</a:t>
            </a:r>
          </a:p>
          <a:p>
            <a:r>
              <a:rPr lang="nl-NL" dirty="0" smtClean="0"/>
              <a:t>Neerslagreactie</a:t>
            </a:r>
          </a:p>
          <a:p>
            <a:r>
              <a:rPr lang="nl-NL" dirty="0" smtClean="0"/>
              <a:t>Slecht oplosbaar zout</a:t>
            </a:r>
          </a:p>
          <a:p>
            <a:r>
              <a:rPr lang="nl-NL" dirty="0" smtClean="0"/>
              <a:t>Goed oplosbaar zout</a:t>
            </a:r>
            <a:endParaRPr lang="nl-NL" dirty="0"/>
          </a:p>
          <a:p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29849238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115616" y="260648"/>
            <a:ext cx="8136904" cy="1143000"/>
          </a:xfrm>
        </p:spPr>
        <p:txBody>
          <a:bodyPr>
            <a:noAutofit/>
          </a:bodyPr>
          <a:lstStyle/>
          <a:p>
            <a:r>
              <a:rPr lang="nl-NL" sz="3600" dirty="0" smtClean="0"/>
              <a:t>Wat kan er gebeuren wanneer twee zoutoplossingen bij elkaar worden gedaan?</a:t>
            </a:r>
            <a:endParaRPr lang="nl-NL" sz="360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35608" y="5539684"/>
            <a:ext cx="7498080" cy="1129676"/>
          </a:xfrm>
        </p:spPr>
        <p:txBody>
          <a:bodyPr>
            <a:normAutofit lnSpcReduction="10000"/>
          </a:bodyPr>
          <a:lstStyle/>
          <a:p>
            <a:r>
              <a:rPr lang="nl-NL" dirty="0" smtClean="0"/>
              <a:t>Wat gebeurt hier?</a:t>
            </a:r>
          </a:p>
          <a:p>
            <a:r>
              <a:rPr lang="nl-NL" dirty="0" smtClean="0"/>
              <a:t>Wanneer gebeurt dit?</a:t>
            </a:r>
            <a:endParaRPr lang="nl-NL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0112" y="1628800"/>
            <a:ext cx="3415699" cy="38164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03648" y="1628800"/>
            <a:ext cx="3385542" cy="391088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326757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Twee zoutoplossingen bij elkaar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435608" y="5656710"/>
            <a:ext cx="7498080" cy="1012650"/>
          </a:xfrm>
        </p:spPr>
        <p:txBody>
          <a:bodyPr>
            <a:normAutofit fontScale="85000" lnSpcReduction="10000"/>
          </a:bodyPr>
          <a:lstStyle/>
          <a:p>
            <a:r>
              <a:rPr lang="nl-NL" dirty="0" smtClean="0"/>
              <a:t>De Ag+ ionen en de Cl</a:t>
            </a:r>
            <a:r>
              <a:rPr lang="nl-NL" sz="3600" dirty="0" smtClean="0"/>
              <a:t>-</a:t>
            </a:r>
            <a:r>
              <a:rPr lang="nl-NL" dirty="0" smtClean="0"/>
              <a:t> ionen vormen samen het slecht oplosbare zilverchloride.</a:t>
            </a:r>
            <a:endParaRPr lang="nl-NL" dirty="0"/>
          </a:p>
        </p:txBody>
      </p:sp>
      <p:pic>
        <p:nvPicPr>
          <p:cNvPr id="4" name="Picture 2" descr="http://www.jbruinink.nl/samenvatting%204TG%20boek%203,4_files/image006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301" y="1772816"/>
            <a:ext cx="8706881" cy="3739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0232685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60648"/>
            <a:ext cx="7708392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Gebruik van oplosbaarheidstabel 45A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Font typeface="+mj-lt"/>
              <a:buAutoNum type="arabicPeriod"/>
            </a:pPr>
            <a:r>
              <a:rPr lang="nl-NL" dirty="0" smtClean="0"/>
              <a:t>Bepalen of een zout in water oplost</a:t>
            </a:r>
            <a:br>
              <a:rPr lang="nl-NL" dirty="0" smtClean="0"/>
            </a:br>
            <a:r>
              <a:rPr lang="nl-NL" sz="2400" dirty="0" smtClean="0"/>
              <a:t>De </a:t>
            </a:r>
            <a:r>
              <a:rPr lang="nl-NL" sz="2400" dirty="0" smtClean="0">
                <a:solidFill>
                  <a:srgbClr val="FF0000"/>
                </a:solidFill>
              </a:rPr>
              <a:t>‘g’ </a:t>
            </a:r>
            <a:r>
              <a:rPr lang="nl-NL" sz="2400" dirty="0" smtClean="0"/>
              <a:t>staat voor </a:t>
            </a:r>
            <a:r>
              <a:rPr lang="nl-NL" sz="2400" dirty="0" smtClean="0">
                <a:solidFill>
                  <a:srgbClr val="FF0000"/>
                </a:solidFill>
              </a:rPr>
              <a:t>goed oplosbaar</a:t>
            </a:r>
          </a:p>
          <a:p>
            <a:pPr marL="596646" indent="-514350">
              <a:buFont typeface="+mj-lt"/>
              <a:buAutoNum type="arabicPeriod"/>
            </a:pPr>
            <a:r>
              <a:rPr lang="nl-NL" dirty="0" smtClean="0"/>
              <a:t>Bepalen of een reactie optreedt als je een combinatie van </a:t>
            </a:r>
            <a:r>
              <a:rPr lang="nl-NL" dirty="0" err="1" smtClean="0"/>
              <a:t>ionsoorten</a:t>
            </a:r>
            <a:r>
              <a:rPr lang="nl-NL" dirty="0" smtClean="0"/>
              <a:t> bij elkaar voegt.</a:t>
            </a:r>
            <a:br>
              <a:rPr lang="nl-NL" dirty="0" smtClean="0"/>
            </a:br>
            <a:r>
              <a:rPr lang="nl-NL" sz="2400" dirty="0" smtClean="0"/>
              <a:t>Er ontstaat een neerslag wanneer 2 </a:t>
            </a:r>
            <a:r>
              <a:rPr lang="nl-NL" sz="2400" dirty="0" err="1" smtClean="0"/>
              <a:t>ionsoorten</a:t>
            </a:r>
            <a:r>
              <a:rPr lang="nl-NL" sz="2400" dirty="0" smtClean="0"/>
              <a:t> samen slecht oplossen: de </a:t>
            </a:r>
            <a:r>
              <a:rPr lang="nl-NL" sz="2400" dirty="0" smtClean="0">
                <a:solidFill>
                  <a:srgbClr val="FF0000"/>
                </a:solidFill>
              </a:rPr>
              <a:t>‘s’</a:t>
            </a:r>
            <a:r>
              <a:rPr lang="nl-NL" sz="2400" dirty="0" smtClean="0"/>
              <a:t> staat voor </a:t>
            </a:r>
            <a:r>
              <a:rPr lang="nl-NL" sz="2400" dirty="0" smtClean="0">
                <a:solidFill>
                  <a:srgbClr val="FF0000"/>
                </a:solidFill>
              </a:rPr>
              <a:t>slecht oplosbaar</a:t>
            </a:r>
            <a:r>
              <a:rPr lang="nl-NL" sz="2400" dirty="0" smtClean="0"/>
              <a:t>!</a:t>
            </a:r>
            <a:endParaRPr lang="nl-NL" sz="24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11759" y="1700808"/>
            <a:ext cx="5171429" cy="44952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851381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259632" y="274638"/>
            <a:ext cx="7704856" cy="1143000"/>
          </a:xfrm>
        </p:spPr>
        <p:txBody>
          <a:bodyPr>
            <a:normAutofit fontScale="90000"/>
          </a:bodyPr>
          <a:lstStyle/>
          <a:p>
            <a:r>
              <a:rPr lang="nl-NL" dirty="0" smtClean="0"/>
              <a:t>Opstellen van een neerslagreactie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96646" indent="-514350">
              <a:buFont typeface="+mj-lt"/>
              <a:buAutoNum type="arabicPeriod"/>
            </a:pPr>
            <a:r>
              <a:rPr lang="nl-NL" dirty="0" smtClean="0"/>
              <a:t>Deeltjes inventarisatie </a:t>
            </a:r>
            <a:br>
              <a:rPr lang="nl-NL" dirty="0" smtClean="0"/>
            </a:br>
            <a:r>
              <a:rPr lang="nl-NL" sz="2400" dirty="0" smtClean="0">
                <a:solidFill>
                  <a:srgbClr val="FF0000"/>
                </a:solidFill>
              </a:rPr>
              <a:t>(schrijf deze voor </a:t>
            </a:r>
            <a:r>
              <a:rPr lang="nl-NL" sz="2400" dirty="0">
                <a:solidFill>
                  <a:srgbClr val="FF0000"/>
                </a:solidFill>
              </a:rPr>
              <a:t>de verticale streep)</a:t>
            </a:r>
            <a:endParaRPr lang="nl-NL" dirty="0" smtClean="0"/>
          </a:p>
          <a:p>
            <a:pPr marL="596646" indent="-514350">
              <a:buFont typeface="+mj-lt"/>
              <a:buAutoNum type="arabicPeriod"/>
            </a:pPr>
            <a:r>
              <a:rPr lang="nl-NL" dirty="0" smtClean="0"/>
              <a:t>Welke combinatie van ionen levert een slecht oplosbaar zout op? </a:t>
            </a:r>
            <a:r>
              <a:rPr lang="nl-NL" sz="2400" dirty="0">
                <a:solidFill>
                  <a:srgbClr val="FF0000"/>
                </a:solidFill>
              </a:rPr>
              <a:t>(</a:t>
            </a:r>
            <a:r>
              <a:rPr lang="nl-NL" sz="2400" dirty="0" err="1">
                <a:solidFill>
                  <a:srgbClr val="FF0000"/>
                </a:solidFill>
              </a:rPr>
              <a:t>omcircel</a:t>
            </a:r>
            <a:r>
              <a:rPr lang="nl-NL" sz="2400" dirty="0">
                <a:solidFill>
                  <a:srgbClr val="FF0000"/>
                </a:solidFill>
              </a:rPr>
              <a:t> deze</a:t>
            </a:r>
            <a:r>
              <a:rPr lang="nl-NL" sz="2400" dirty="0" smtClean="0">
                <a:solidFill>
                  <a:srgbClr val="FF0000"/>
                </a:solidFill>
              </a:rPr>
              <a:t>)</a:t>
            </a:r>
            <a:br>
              <a:rPr lang="nl-NL" sz="2400" dirty="0" smtClean="0">
                <a:solidFill>
                  <a:srgbClr val="FF0000"/>
                </a:solidFill>
              </a:rPr>
            </a:br>
            <a:r>
              <a:rPr lang="nl-NL" sz="2400" dirty="0" smtClean="0">
                <a:solidFill>
                  <a:srgbClr val="FF0000"/>
                </a:solidFill>
              </a:rPr>
              <a:t>Maak een minitabel 45A</a:t>
            </a:r>
            <a:endParaRPr lang="nl-NL" sz="2400" dirty="0" smtClean="0"/>
          </a:p>
          <a:p>
            <a:pPr marL="596646" indent="-514350">
              <a:buFont typeface="+mj-lt"/>
              <a:buAutoNum type="arabicPeriod"/>
            </a:pPr>
            <a:r>
              <a:rPr lang="nl-NL" dirty="0" smtClean="0"/>
              <a:t>Schrijf de reactievergelijking op:</a:t>
            </a:r>
            <a:br>
              <a:rPr lang="nl-NL" dirty="0" smtClean="0"/>
            </a:br>
            <a:r>
              <a:rPr lang="nl-NL" sz="2400" dirty="0" smtClean="0">
                <a:solidFill>
                  <a:srgbClr val="7030A0"/>
                </a:solidFill>
              </a:rPr>
              <a:t>pos. ion(</a:t>
            </a:r>
            <a:r>
              <a:rPr lang="nl-NL" sz="2400" dirty="0" err="1" smtClean="0">
                <a:solidFill>
                  <a:srgbClr val="7030A0"/>
                </a:solidFill>
              </a:rPr>
              <a:t>aq</a:t>
            </a:r>
            <a:r>
              <a:rPr lang="nl-NL" sz="2400" dirty="0" smtClean="0">
                <a:solidFill>
                  <a:srgbClr val="7030A0"/>
                </a:solidFill>
              </a:rPr>
              <a:t>) + neg. ion(</a:t>
            </a:r>
            <a:r>
              <a:rPr lang="nl-NL" sz="2400" dirty="0" err="1" smtClean="0">
                <a:solidFill>
                  <a:srgbClr val="7030A0"/>
                </a:solidFill>
              </a:rPr>
              <a:t>aq</a:t>
            </a:r>
            <a:r>
              <a:rPr lang="nl-NL" sz="2400" dirty="0" smtClean="0">
                <a:solidFill>
                  <a:srgbClr val="7030A0"/>
                </a:solidFill>
              </a:rPr>
              <a:t>) </a:t>
            </a:r>
            <a:r>
              <a:rPr lang="nl-NL" sz="2400" dirty="0" smtClean="0">
                <a:solidFill>
                  <a:srgbClr val="7030A0"/>
                </a:solidFill>
                <a:sym typeface="Wingdings" pitchFamily="2" charset="2"/>
              </a:rPr>
              <a:t> slecht oplosbaar zout(s)</a:t>
            </a:r>
            <a:endParaRPr lang="nl-NL" sz="2400" dirty="0" smtClean="0">
              <a:sym typeface="Wingdings" pitchFamily="2" charset="2"/>
            </a:endParaRPr>
          </a:p>
          <a:p>
            <a:pPr marL="596646" indent="-514350">
              <a:buFont typeface="+mj-lt"/>
              <a:buAutoNum type="arabicPeriod"/>
            </a:pPr>
            <a:r>
              <a:rPr lang="nl-NL" dirty="0" smtClean="0"/>
              <a:t>Kloppend maken</a:t>
            </a:r>
          </a:p>
          <a:p>
            <a:pPr marL="596646" indent="-514350">
              <a:buFont typeface="+mj-lt"/>
              <a:buAutoNum type="arabicPeriod"/>
            </a:pPr>
            <a:r>
              <a:rPr lang="nl-NL" dirty="0" smtClean="0"/>
              <a:t>Check deeltjes + lading</a:t>
            </a:r>
          </a:p>
          <a:p>
            <a:pPr marL="596646" indent="-514350">
              <a:buFont typeface="+mj-lt"/>
              <a:buAutoNum type="arabicPeriod"/>
            </a:pPr>
            <a:r>
              <a:rPr lang="nl-NL" dirty="0" smtClean="0"/>
              <a:t>Overgebleven deeltjes </a:t>
            </a:r>
            <a:br>
              <a:rPr lang="nl-NL" dirty="0" smtClean="0"/>
            </a:br>
            <a:r>
              <a:rPr lang="nl-NL" sz="2400" dirty="0" smtClean="0">
                <a:solidFill>
                  <a:srgbClr val="FF0000"/>
                </a:solidFill>
              </a:rPr>
              <a:t>(schrijf deze na de tweede verticale streep)</a:t>
            </a:r>
            <a:endParaRPr lang="nl-NL" dirty="0" smtClean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58888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Oefening 1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>
          <a:xfrm>
            <a:off x="1043608" y="1447800"/>
            <a:ext cx="7890080" cy="4800600"/>
          </a:xfrm>
        </p:spPr>
        <p:txBody>
          <a:bodyPr/>
          <a:lstStyle/>
          <a:p>
            <a:pPr marL="82296" indent="0">
              <a:buNone/>
            </a:pPr>
            <a:r>
              <a:rPr lang="nl-NL" sz="2800" dirty="0" smtClean="0"/>
              <a:t>Je voegt bij elkaar: </a:t>
            </a:r>
            <a:br>
              <a:rPr lang="nl-NL" sz="2800" dirty="0" smtClean="0"/>
            </a:br>
            <a:r>
              <a:rPr lang="nl-NL" sz="2800" dirty="0" smtClean="0"/>
              <a:t>Natronloog en een zinkbromide oplossing</a:t>
            </a:r>
          </a:p>
          <a:p>
            <a:pPr marL="596646" indent="-514350">
              <a:buAutoNum type="arabicPeriod"/>
            </a:pPr>
            <a:r>
              <a:rPr lang="nl-NL" sz="2000" dirty="0" smtClean="0"/>
              <a:t>Deeltjes inventarisatie</a:t>
            </a:r>
          </a:p>
          <a:p>
            <a:pPr marL="596646" indent="-514350">
              <a:buAutoNum type="arabicPeriod"/>
            </a:pPr>
            <a:r>
              <a:rPr lang="nl-NL" sz="2000" dirty="0" smtClean="0"/>
              <a:t>Mini tabel 45A</a:t>
            </a:r>
          </a:p>
          <a:p>
            <a:pPr marL="596646" indent="-514350">
              <a:buAutoNum type="arabicPeriod"/>
            </a:pPr>
            <a:r>
              <a:rPr lang="nl-NL" sz="2000" dirty="0" smtClean="0"/>
              <a:t>Reactievergelijking</a:t>
            </a:r>
          </a:p>
          <a:p>
            <a:pPr marL="596646" indent="-514350">
              <a:buAutoNum type="arabicPeriod"/>
            </a:pPr>
            <a:r>
              <a:rPr lang="nl-NL" sz="2000" dirty="0" smtClean="0"/>
              <a:t>Kloppend</a:t>
            </a:r>
          </a:p>
          <a:p>
            <a:pPr marL="596646" indent="-514350">
              <a:buAutoNum type="arabicPeriod"/>
            </a:pPr>
            <a:r>
              <a:rPr lang="nl-NL" sz="2000" dirty="0" smtClean="0"/>
              <a:t>Check (</a:t>
            </a:r>
            <a:r>
              <a:rPr lang="nl-NL" sz="2000" dirty="0" err="1" smtClean="0"/>
              <a:t>lading+deeltjes</a:t>
            </a:r>
            <a:r>
              <a:rPr lang="nl-NL" sz="2000" dirty="0" smtClean="0"/>
              <a:t>)</a:t>
            </a:r>
          </a:p>
          <a:p>
            <a:pPr marL="596646" indent="-514350">
              <a:buAutoNum type="arabicPeriod"/>
            </a:pPr>
            <a:r>
              <a:rPr lang="nl-NL" sz="2000" dirty="0" smtClean="0"/>
              <a:t>Overige ionen</a:t>
            </a:r>
          </a:p>
        </p:txBody>
      </p:sp>
      <p:pic>
        <p:nvPicPr>
          <p:cNvPr id="4097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244" y="4763112"/>
            <a:ext cx="8064895" cy="190624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12632" y="2591233"/>
            <a:ext cx="3592232" cy="1917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Tekstvak 4"/>
          <p:cNvSpPr txBox="1"/>
          <p:nvPr/>
        </p:nvSpPr>
        <p:spPr>
          <a:xfrm>
            <a:off x="6588224" y="3785863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 smtClean="0">
                <a:solidFill>
                  <a:srgbClr val="FF0000"/>
                </a:solidFill>
              </a:rPr>
              <a:t>g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8" name="Tekstvak 7"/>
          <p:cNvSpPr txBox="1"/>
          <p:nvPr/>
        </p:nvSpPr>
        <p:spPr>
          <a:xfrm>
            <a:off x="7668344" y="3262643"/>
            <a:ext cx="72008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2800" dirty="0">
                <a:solidFill>
                  <a:srgbClr val="FF0000"/>
                </a:solidFill>
              </a:rPr>
              <a:t>s</a:t>
            </a:r>
            <a:endParaRPr lang="nl-NL" dirty="0">
              <a:solidFill>
                <a:srgbClr val="FF0000"/>
              </a:solidFill>
            </a:endParaRPr>
          </a:p>
        </p:txBody>
      </p:sp>
      <p:sp>
        <p:nvSpPr>
          <p:cNvPr id="6" name="Rechthoek 5"/>
          <p:cNvSpPr/>
          <p:nvPr/>
        </p:nvSpPr>
        <p:spPr>
          <a:xfrm>
            <a:off x="1107170" y="5373216"/>
            <a:ext cx="2168686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0" name="Rechthoek 9"/>
          <p:cNvSpPr/>
          <p:nvPr/>
        </p:nvSpPr>
        <p:spPr>
          <a:xfrm>
            <a:off x="3419872" y="5329146"/>
            <a:ext cx="3888432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1" name="Rechthoek 10"/>
          <p:cNvSpPr/>
          <p:nvPr/>
        </p:nvSpPr>
        <p:spPr>
          <a:xfrm>
            <a:off x="7668344" y="5390224"/>
            <a:ext cx="1503721" cy="122413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7" name="Ovaal 6"/>
          <p:cNvSpPr/>
          <p:nvPr/>
        </p:nvSpPr>
        <p:spPr>
          <a:xfrm>
            <a:off x="4499992" y="5682836"/>
            <a:ext cx="504056" cy="449068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3" name="Ovaal 12"/>
          <p:cNvSpPr/>
          <p:nvPr/>
        </p:nvSpPr>
        <p:spPr>
          <a:xfrm>
            <a:off x="3635896" y="5682836"/>
            <a:ext cx="360040" cy="319456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4" name="Ovaal 13"/>
          <p:cNvSpPr/>
          <p:nvPr/>
        </p:nvSpPr>
        <p:spPr>
          <a:xfrm>
            <a:off x="5004047" y="5602983"/>
            <a:ext cx="306671" cy="399309"/>
          </a:xfrm>
          <a:prstGeom prst="ellipse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475586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5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68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69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1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7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5" grpId="0" uiExpand="1"/>
      <p:bldP spid="8" grpId="0" uiExpand="1"/>
      <p:bldP spid="6" grpId="0" uiExpand="1" animBg="1"/>
      <p:bldP spid="10" grpId="0" uiExpand="1" animBg="1"/>
      <p:bldP spid="11" grpId="0" animBg="1"/>
      <p:bldP spid="7" grpId="0" animBg="1"/>
      <p:bldP spid="7" grpId="1" animBg="1"/>
      <p:bldP spid="13" grpId="0" animBg="1"/>
      <p:bldP spid="13" grpId="1" animBg="1"/>
      <p:bldP spid="14" grpId="0" animBg="1"/>
      <p:bldP spid="14" grpId="1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l-NL" dirty="0" smtClean="0"/>
              <a:t>Toepassingen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nl-NL" dirty="0" smtClean="0"/>
              <a:t>Het maken van zouten</a:t>
            </a:r>
          </a:p>
          <a:p>
            <a:r>
              <a:rPr lang="nl-NL" dirty="0" smtClean="0"/>
              <a:t>Het verwijderen van bepaalde (schadelijke) </a:t>
            </a:r>
            <a:r>
              <a:rPr lang="nl-NL" dirty="0" err="1" smtClean="0"/>
              <a:t>ionsoorten</a:t>
            </a:r>
            <a:r>
              <a:rPr lang="nl-NL" dirty="0" smtClean="0"/>
              <a:t> uit een oplossing</a:t>
            </a:r>
          </a:p>
          <a:p>
            <a:r>
              <a:rPr lang="nl-NL" dirty="0" smtClean="0"/>
              <a:t>Het aantonen van </a:t>
            </a:r>
            <a:r>
              <a:rPr lang="nl-NL" dirty="0" err="1" smtClean="0"/>
              <a:t>ionsoorten</a:t>
            </a:r>
            <a:endParaRPr lang="nl-NL" dirty="0"/>
          </a:p>
        </p:txBody>
      </p:sp>
    </p:spTree>
    <p:extLst>
      <p:ext uri="{BB962C8B-B14F-4D97-AF65-F5344CB8AC3E}">
        <p14:creationId xmlns:p14="http://schemas.microsoft.com/office/powerpoint/2010/main" val="4043412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nl-NL" dirty="0" smtClean="0"/>
              <a:t>Stappenplan neerslagreactie opstellen</a:t>
            </a:r>
            <a:endParaRPr lang="nl-NL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96646" indent="-514350">
              <a:buAutoNum type="arabicPeriod"/>
            </a:pPr>
            <a:r>
              <a:rPr lang="nl-NL" dirty="0"/>
              <a:t>Deeltjes inventarisatie</a:t>
            </a:r>
          </a:p>
          <a:p>
            <a:pPr marL="596646" indent="-514350">
              <a:buAutoNum type="arabicPeriod"/>
            </a:pPr>
            <a:r>
              <a:rPr lang="nl-NL" dirty="0"/>
              <a:t>Mini tabel 45A</a:t>
            </a:r>
          </a:p>
          <a:p>
            <a:pPr marL="596646" indent="-514350">
              <a:buAutoNum type="arabicPeriod"/>
            </a:pPr>
            <a:r>
              <a:rPr lang="nl-NL" dirty="0"/>
              <a:t>Reactievergelijking</a:t>
            </a:r>
          </a:p>
          <a:p>
            <a:pPr marL="596646" indent="-514350">
              <a:buAutoNum type="arabicPeriod"/>
            </a:pPr>
            <a:r>
              <a:rPr lang="nl-NL" dirty="0"/>
              <a:t>Kloppend</a:t>
            </a:r>
          </a:p>
          <a:p>
            <a:pPr marL="596646" indent="-514350">
              <a:buAutoNum type="arabicPeriod"/>
            </a:pPr>
            <a:r>
              <a:rPr lang="nl-NL" dirty="0"/>
              <a:t>Check (</a:t>
            </a:r>
            <a:r>
              <a:rPr lang="nl-NL" dirty="0" err="1"/>
              <a:t>lading+deeltjes</a:t>
            </a:r>
            <a:r>
              <a:rPr lang="nl-NL" dirty="0"/>
              <a:t>)</a:t>
            </a:r>
          </a:p>
          <a:p>
            <a:pPr marL="596646" indent="-514350">
              <a:buAutoNum type="arabicPeriod"/>
            </a:pPr>
            <a:r>
              <a:rPr lang="nl-NL" dirty="0"/>
              <a:t>Overige ionen</a:t>
            </a:r>
          </a:p>
          <a:p>
            <a:endParaRPr lang="nl-NL" dirty="0"/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33987" y="5157192"/>
            <a:ext cx="7200801" cy="10417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770898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Zonnewende">
  <a:themeElements>
    <a:clrScheme name="Zonnewende">
      <a:dk1>
        <a:sysClr val="windowText" lastClr="000000"/>
      </a:dk1>
      <a:lt1>
        <a:sysClr val="window" lastClr="FFFFFF"/>
      </a:lt1>
      <a:dk2>
        <a:srgbClr val="4F271C"/>
      </a:dk2>
      <a:lt2>
        <a:srgbClr val="E7DEC9"/>
      </a:lt2>
      <a:accent1>
        <a:srgbClr val="3891A7"/>
      </a:accent1>
      <a:accent2>
        <a:srgbClr val="FEB80A"/>
      </a:accent2>
      <a:accent3>
        <a:srgbClr val="C32D2E"/>
      </a:accent3>
      <a:accent4>
        <a:srgbClr val="84AA33"/>
      </a:accent4>
      <a:accent5>
        <a:srgbClr val="964305"/>
      </a:accent5>
      <a:accent6>
        <a:srgbClr val="475A8D"/>
      </a:accent6>
      <a:hlink>
        <a:srgbClr val="8DC765"/>
      </a:hlink>
      <a:folHlink>
        <a:srgbClr val="AA8A14"/>
      </a:folHlink>
    </a:clrScheme>
    <a:fontScheme name="Zonnewende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Zonnewende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187</TotalTime>
  <Words>136</Words>
  <Application>Microsoft Office PowerPoint</Application>
  <PresentationFormat>Diavoorstelling (4:3)</PresentationFormat>
  <Paragraphs>53</Paragraphs>
  <Slides>10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10</vt:i4>
      </vt:variant>
    </vt:vector>
  </HeadingPairs>
  <TitlesOfParts>
    <vt:vector size="11" baseType="lpstr">
      <vt:lpstr>Zonnewende</vt:lpstr>
      <vt:lpstr>PowerPoint-presentatie</vt:lpstr>
      <vt:lpstr>Doel van deze les</vt:lpstr>
      <vt:lpstr>Wat kan er gebeuren wanneer twee zoutoplossingen bij elkaar worden gedaan?</vt:lpstr>
      <vt:lpstr>Twee zoutoplossingen bij elkaar</vt:lpstr>
      <vt:lpstr>Gebruik van oplosbaarheidstabel 45A</vt:lpstr>
      <vt:lpstr>Opstellen van een neerslagreactie</vt:lpstr>
      <vt:lpstr>Oefening 1</vt:lpstr>
      <vt:lpstr>Toepassingen</vt:lpstr>
      <vt:lpstr>Stappenplan neerslagreactie opstellen</vt:lpstr>
      <vt:lpstr>Afsluiting</vt:lpstr>
    </vt:vector>
  </TitlesOfParts>
  <Company>Liemers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Test</dc:title>
  <dc:creator>Harriet</dc:creator>
  <cp:lastModifiedBy>Harriet</cp:lastModifiedBy>
  <cp:revision>24</cp:revision>
  <dcterms:created xsi:type="dcterms:W3CDTF">2012-09-28T21:47:37Z</dcterms:created>
  <dcterms:modified xsi:type="dcterms:W3CDTF">2017-10-30T20:46:30Z</dcterms:modified>
</cp:coreProperties>
</file>