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5" r:id="rId9"/>
    <p:sldId id="266" r:id="rId10"/>
    <p:sldId id="264" r:id="rId11"/>
  </p:sldIdLst>
  <p:sldSz cx="12188825" cy="6858000"/>
  <p:notesSz cx="6858000" cy="9144000"/>
  <p:defaultTextStyle>
    <a:defPPr rtl="0"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599" autoAdjust="0"/>
  </p:normalViewPr>
  <p:slideViewPr>
    <p:cSldViewPr>
      <p:cViewPr varScale="1">
        <p:scale>
          <a:sx n="67" d="100"/>
          <a:sy n="67" d="100"/>
        </p:scale>
        <p:origin x="644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1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C66D14-5CD3-4EE9-88C1-E0E0745FC62F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50423A-8BCE-448E-A97B-03A88B2B12C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25CDD20F-CAB5-4F3D-801E-267BF0D45B7B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F2A70B-78F2-4DCF-B53B-C990D2FAFB8A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F2A70B-78F2-4DCF-B53B-C990D2FAFB8A}" type="slidenum">
              <a:rPr lang="nl-NL" smtClean="0"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18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Autofit/>
          </a:bodyPr>
          <a:lstStyle>
            <a:lvl1pPr>
              <a:defRPr sz="540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256" name="lijn" descr="Afbeelding van lijn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8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9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0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1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2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3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4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5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6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7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8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9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0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1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2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3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4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5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6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7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8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9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0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1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2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3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4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5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6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7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8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9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0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1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2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3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4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5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6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7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8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9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0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1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2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3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4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5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6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7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8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9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0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1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2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3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4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5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6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7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8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9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0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1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2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3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4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5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6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7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8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9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0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1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2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3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4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5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6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7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8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9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0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1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2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3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4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5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6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7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8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9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0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1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2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3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4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5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6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7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8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9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0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1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2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3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4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5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6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7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8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9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0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1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2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3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4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5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6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7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8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9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nl-NL"/>
              <a:t>Klikken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7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Vrije v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9" name="Vrije v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0" name="Vrije v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962EAD9-7313-4352-A34B-E634A10492E7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7" name="lijn" descr="Afbeelding van lijn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3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4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5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6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7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8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 rtlCol="0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45C041E-204D-45DB-AE00-84DB2FF0C6D1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67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5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6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7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8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9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0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41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317E5C-2583-4CB2-AD3B-6702C46CE7A5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rtlCol="0" anchor="b">
            <a:noAutofit/>
          </a:bodyPr>
          <a:lstStyle>
            <a:lvl1pPr algn="l">
              <a:defRPr sz="4400" b="0" cap="none" baseline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255" name="lijn" descr="Afbeelding van lijn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Vrije v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7" name="Vrije v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8" name="Vrije v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59" name="Vrije v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0" name="Vrije v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1" name="Vrije v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2" name="Vrije v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3" name="Vrije v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4" name="Vrije v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5" name="Vrije v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6" name="Vrije v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7" name="Vrije v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8" name="Vrije v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69" name="Vrije v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0" name="Vrije v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1" name="Vrije v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2" name="Vrije v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3" name="Vrije v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4" name="Vrije v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5" name="Vrije v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6" name="Vrije v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7" name="Vrije v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8" name="Vrije v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79" name="Vrije v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0" name="Vrije v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1" name="Vrije v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2" name="Vrije v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3" name="Vrije v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4" name="Vrije v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5" name="Vrije v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6" name="Vrije v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7" name="Vrije v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8" name="Vrije v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89" name="Vrije v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0" name="Vrije v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1" name="Vrije v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2" name="Vrije v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3" name="Vrije v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4" name="Vrije v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5" name="Vrije v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6" name="Vrije v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7" name="Vrije v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8" name="Vrije v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299" name="Vrije v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0" name="Vrije v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1" name="Vrije v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2" name="Vrije v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3" name="Vrije v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4" name="Vrije v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5" name="Vrije v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6" name="Vrije v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7" name="Vrije v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8" name="Vrije v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09" name="Vrije v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0" name="Vrije v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1" name="Vrije v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2" name="Vrije v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3" name="Vrije v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4" name="Vrije v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5" name="Vrije v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6" name="Vrije v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7" name="Vrije v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8" name="Vrije v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19" name="Vrije v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0" name="Vrije v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1" name="Vrije v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2" name="Vrije v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3" name="Vrije v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4" name="Vrije v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5" name="Vrije v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6" name="Vrije v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7" name="Vrije v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8" name="Vrije v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29" name="Vrije v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0" name="Vrije v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1" name="Vrije v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2" name="Vrije v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3" name="Vrije v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4" name="Vrije v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5" name="Vrije v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6" name="Vrije v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7" name="Vrije v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8" name="Vrije v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39" name="Vrije v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0" name="Vrije v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1" name="Vrije v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2" name="Vrije v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3" name="Vrije v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4" name="Vrije v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5" name="Vrije v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6" name="Vrije v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7" name="Vrije v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8" name="Vrije v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49" name="Vrije v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0" name="Vrije v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1" name="Vrije v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2" name="Vrije v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3" name="Vrije v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4" name="Vrije v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5" name="Vrije v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6" name="Vrije v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7" name="Vrije v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8" name="Vrije v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59" name="Vrije v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0" name="Vrije v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1" name="Vrije v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2" name="Vrije v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3" name="Vrije v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4" name="Vrije v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5" name="Vrije v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6" name="Vrije v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7" name="Vrije v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8" name="Vrije v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69" name="Vrije v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0" name="Vrije v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1" name="Vrije v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2" name="Vrije v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3" name="Vrije v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4" name="Vrije v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5" name="Vrije v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6" name="Vrije v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7" name="Vrije v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  <p:sp>
          <p:nvSpPr>
            <p:cNvPr id="378" name="Vrije v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/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4B533B-F90F-4F9B-A5D4-3D47686AA61C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58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0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1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730F3EA-90CE-4E5A-81D1-30613A2D91A9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60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Vrije v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1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2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3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4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BD0B91-EF26-43B9-ADFF-74CD5B2524BF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5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249860" y="2819400"/>
            <a:ext cx="4416552" cy="33528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grpSp>
        <p:nvGrpSpPr>
          <p:cNvPr id="156" name="lijn" descr="Afbeelding van lijn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Vrije v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8" name="Vrije v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59" name="Vrije v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0" name="Vrije v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1" name="Vrije v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2" name="Vrije v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3" name="Vrije v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4" name="Vrije v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5" name="Vrije v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6" name="Vrije v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7" name="Vrije v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8" name="Vrije v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69" name="Vrije v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0" name="Vrije v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1" name="Vrije v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2" name="Vrije v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3" name="Vrije v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4" name="Vrije v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5" name="Vrije v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6" name="Vrije v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7" name="Vrije v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8" name="Vrije v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79" name="Vrije v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0" name="Vrije v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1" name="Vrije v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2" name="Vrije v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3" name="Vrije v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4" name="Vrije v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5" name="Vrije v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6" name="Vrije v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7" name="Vrije v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8" name="Vrije v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89" name="Vrije v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0" name="Vrije v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1" name="Vrije v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2" name="Vrije v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3" name="Vrije v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4" name="Vrije v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5" name="Vrije v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6" name="Vrije v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7" name="Vrije v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8" name="Vrije v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199" name="Vrije v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0" name="Vrije v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1" name="Vrije v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2" name="Vrije v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3" name="Vrije v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4" name="Vrije v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5" name="Vrije v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6" name="Vrije v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7" name="Vrije v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8" name="Vrije v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09" name="Vrije v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0" name="Vrije v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1" name="Vrije v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2" name="Vrije v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3" name="Vrije v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4" name="Vrije v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5" name="Vrije v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6" name="Vrije v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7" name="Vrije v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8" name="Vrije v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19" name="Vrije v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0" name="Vrije v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1" name="Vrije v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2" name="Vrije v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3" name="Vrije v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4" name="Vrije v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5" name="Vrije v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6" name="Vrije v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7" name="Vrije v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8" name="Vrije v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29" name="Vrije v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  <p:sp>
          <p:nvSpPr>
            <p:cNvPr id="230" name="Vrije v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nl-NL" dirty="0">
                <a:ln>
                  <a:noFill/>
                </a:ln>
              </a:endParaRPr>
            </a:p>
          </p:txBody>
        </p:sp>
      </p:grp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E8064BC-C299-4982-8575-0E9FE687D6BA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04B9DF-C999-4E28-8EF8-0EFEBA1D75BA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 rtl="0"/>
            <a:r>
              <a:rPr lang="nl-NL"/>
              <a:t>Tekststijl van het model bewerken</a:t>
            </a:r>
          </a:p>
          <a:p>
            <a:pPr lvl="1" rtl="0"/>
            <a:r>
              <a:rPr lang="nl-NL"/>
              <a:t>Tweede niveau</a:t>
            </a:r>
          </a:p>
          <a:p>
            <a:pPr lvl="2" rtl="0"/>
            <a:r>
              <a:rPr lang="nl-NL"/>
              <a:t>Derde niveau</a:t>
            </a:r>
          </a:p>
          <a:p>
            <a:pPr lvl="3" rtl="0"/>
            <a:r>
              <a:rPr lang="nl-NL"/>
              <a:t>Vierde niveau</a:t>
            </a:r>
          </a:p>
          <a:p>
            <a:pPr lvl="4" rtl="0"/>
            <a:r>
              <a:rPr lang="nl-NL"/>
              <a:t>Vijfde niveau</a:t>
            </a:r>
            <a:endParaRPr lang="nl-NL" dirty="0"/>
          </a:p>
        </p:txBody>
      </p:sp>
      <p:grpSp>
        <p:nvGrpSpPr>
          <p:cNvPr id="615" name="kader" descr="Afbeelding van vak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e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e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e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e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e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e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4071D7F-E1EA-4640-8E6B-E45DEB77ABC6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rtlCol="0" anchor="b">
            <a:noAutofit/>
          </a:bodyPr>
          <a:lstStyle>
            <a:lvl1pPr algn="l">
              <a:defRPr sz="3200" b="0"/>
            </a:lvl1pPr>
          </a:lstStyle>
          <a:p>
            <a:pPr rtl="0"/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afbeelding 2" descr="Een lege tijdelijke aanduiding om een afbeelding toe te voegen. Klik op de tijdelijke aanduiding en selecteer de afbeelding die u wilt toevoegen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614" name="kader" descr="Afbeelding van vak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e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e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Vrije v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Vrije v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Vrije v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e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Vrije v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Vrije v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Vrije v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e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e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Vrije v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Vrije v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Vrije v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Vrije v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Vrije v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Vrije v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Vrije v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Vrije v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Vrije v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Vrije v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Vrije v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Vrije v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Vrije v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Vrije v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Vrije v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Vrije v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Vrije v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Vrije v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Vrije v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Vrije v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Vrije v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Vrije v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Vrije v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Vrije v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Vrije v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Vrije v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Vrije v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Vrije v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Vrije v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Vrije v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Vrije v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Vrije v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Vrije v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Vrije v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Vrije v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Vrije v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Vrije v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Vrije v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Vrije v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Vrije v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Vrije v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Vrije v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Vrije v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Vrije v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Vrije v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Vrije v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Vrije v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Vrije v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Vrije v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Vrije v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Vrije v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Vrije v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Vrije v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Vrije v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Vrije v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Vrije v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Vrije v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Vrije v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Vrije v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Vrije v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Vrije v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Vrije v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Vrije v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Vrije v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Vrije v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Vrije v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Vrije v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Vrije v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Vrije v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Vrije v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Vrije v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Vrije v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Vrije v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Vrije v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e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Vrije v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Vrije v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Vrije v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Vrije v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Vrije v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Vrije v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Vrije v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Vrije v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Vrije v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Vrije v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Vrije v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Vrije v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Vrije v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Vrije v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Vrije v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Vrije v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Vrije v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Vrije v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Vrije v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Vrije v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Vrije v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Vrije v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Vrije v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Vrije v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Vrije v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Vrije v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Vrije v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Vrije v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Vrije v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Vrije v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Vrije v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Vrije v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Vrije v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Vrije v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Vrije v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Vrije v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Vrije v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Vrije v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Vrije v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Vrije v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Vrije v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Vrije v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Vrije v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Vrije v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Vrije v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Vrije v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Vrije v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Vrije v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Vrije v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Vrije v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Vrije v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Vrije v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Vrije v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Vrije v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Vrije v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Vrije v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Vrije v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Vrije v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Vrije v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Vrije v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Vrije v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Vrije v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Vrije v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Vrije v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Vrije v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Vrije v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Vrije v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Vrije v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Vrije v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Vrije v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Vrije v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Vrije v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Vrije v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Vrije v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rtl="0"/>
                  <a:endParaRPr lang="nl-NL"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rtlCol="0"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48A747-FE5B-407B-AA5A-A4957B9C5E9C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5BA54BD-C84D-46CE-8B72-31BFB26ABA43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l-NL" dirty="0"/>
              <a:t>Klik om de titelstijl van het model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l-NL" dirty="0"/>
              <a:t>Klik om de tekststijlen van het model te bewerken</a:t>
            </a:r>
          </a:p>
          <a:p>
            <a:pPr lvl="1" rtl="0"/>
            <a:r>
              <a:rPr lang="nl-NL" dirty="0"/>
              <a:t>Tweede niveau</a:t>
            </a:r>
          </a:p>
          <a:p>
            <a:pPr lvl="2" rtl="0"/>
            <a:r>
              <a:rPr lang="nl-NL" dirty="0"/>
              <a:t>Derde niveau</a:t>
            </a:r>
          </a:p>
          <a:p>
            <a:pPr lvl="3" rtl="0"/>
            <a:r>
              <a:rPr lang="nl-NL" dirty="0"/>
              <a:t>Vierde niveau</a:t>
            </a:r>
          </a:p>
          <a:p>
            <a:pPr lvl="4" rtl="0"/>
            <a:r>
              <a:rPr 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2EFDAAA-1B16-43E8-8F08-084664AE5AE3}" type="datetime1">
              <a:rPr lang="nl-NL" smtClean="0"/>
              <a:t>25-3-2020</a:t>
            </a:fld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25BA54BD-C84D-46CE-8B72-31BFB26ABA43}" type="slidenum">
              <a:rPr lang="nl-NL" smtClean="0"/>
              <a:pPr rtl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nl-NL" sz="8000" dirty="0"/>
              <a:t>Diarree</a:t>
            </a:r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0CA096AC-8F9F-49C3-A014-C37FDF773CC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88824" cy="679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0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0CED2-9981-43E2-9039-4CF85183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Inhoud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71C4B4-713B-419D-9E75-EECB882CD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Wat is diarree?</a:t>
            </a:r>
          </a:p>
          <a:p>
            <a:r>
              <a:rPr lang="nl-NL" sz="2800" dirty="0"/>
              <a:t>Verschijnselen </a:t>
            </a:r>
          </a:p>
          <a:p>
            <a:r>
              <a:rPr lang="nl-NL" sz="2800" dirty="0"/>
              <a:t>Complicatie</a:t>
            </a:r>
          </a:p>
          <a:p>
            <a:r>
              <a:rPr lang="nl-NL" sz="2800" dirty="0"/>
              <a:t>Oorzaken</a:t>
            </a:r>
          </a:p>
          <a:p>
            <a:r>
              <a:rPr lang="nl-NL" sz="2800" dirty="0"/>
              <a:t>Medicijnen </a:t>
            </a:r>
          </a:p>
          <a:p>
            <a:r>
              <a:rPr lang="nl-NL" sz="2800" dirty="0"/>
              <a:t>Triagecriteria</a:t>
            </a:r>
          </a:p>
          <a:p>
            <a:r>
              <a:rPr lang="nl-NL" sz="2800"/>
              <a:t>Adviezen </a:t>
            </a:r>
            <a:endParaRPr lang="nl-NL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4134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BA8224-EF66-4714-A24A-8C7E2DCBA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Wat is diarree?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BA9DD2E-9CE5-446A-97B5-6A7FF7D4C4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Diarree is dunne, waterige ontlasting die vaker komt dan je gewend bent. Er is sprake van een versnelde darmperistaltiek. Diarree gaat meestal binnen 4 tot 7 dagen vanzelf over. 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FC55658-33CB-4D55-B4BF-E0F6EAF9D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180" y="3426912"/>
            <a:ext cx="3672408" cy="3156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0869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1D8B2F-7979-41BB-826E-644325BDE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Verschijnselen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BAAB8C-1296-4E00-B617-67446A2609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Buikkrampen</a:t>
            </a:r>
          </a:p>
          <a:p>
            <a:r>
              <a:rPr lang="nl-NL" sz="2800" dirty="0"/>
              <a:t>Misselijkheid en overgeven</a:t>
            </a:r>
          </a:p>
          <a:p>
            <a:r>
              <a:rPr lang="nl-NL" sz="2800" dirty="0"/>
              <a:t>Moe en slap voelen</a:t>
            </a:r>
          </a:p>
          <a:p>
            <a:r>
              <a:rPr lang="nl-NL" sz="2800" dirty="0"/>
              <a:t>Soms koorts</a:t>
            </a:r>
          </a:p>
          <a:p>
            <a:r>
              <a:rPr lang="nl-NL" sz="2800" dirty="0"/>
              <a:t>Soms hoofdpijn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3F95CA0-A1CE-4C31-9568-59216C959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32" y="2132856"/>
            <a:ext cx="4153644" cy="2769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49630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54574B-2924-4811-BDCF-A60A1B5F4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Complicatie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07FF48-6DA4-4AE7-9A72-87D561BB478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nl-NL" sz="3200" dirty="0">
                <a:highlight>
                  <a:srgbClr val="00FFFF"/>
                </a:highlight>
              </a:rPr>
              <a:t>Uitdroging </a:t>
            </a:r>
          </a:p>
          <a:p>
            <a:r>
              <a:rPr lang="nl-NL" sz="2800" dirty="0"/>
              <a:t>Verschijnselen uitdroging:</a:t>
            </a:r>
          </a:p>
          <a:p>
            <a:r>
              <a:rPr lang="nl-NL" sz="2800" dirty="0"/>
              <a:t>Niet of weinig plassen</a:t>
            </a:r>
          </a:p>
          <a:p>
            <a:r>
              <a:rPr lang="nl-NL" sz="2800" dirty="0"/>
              <a:t>Dorst</a:t>
            </a:r>
          </a:p>
          <a:p>
            <a:r>
              <a:rPr lang="nl-NL" sz="2800" dirty="0"/>
              <a:t>Droge mond</a:t>
            </a:r>
          </a:p>
          <a:p>
            <a:r>
              <a:rPr lang="nl-NL" sz="2800" dirty="0"/>
              <a:t>Sufheid, verwardheid</a:t>
            </a:r>
          </a:p>
          <a:p>
            <a:r>
              <a:rPr lang="nl-NL" sz="2800" dirty="0"/>
              <a:t>Flauwvallen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06DC3B2-3F00-4C7E-BB43-35D608726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302324" y="3140968"/>
            <a:ext cx="4419598" cy="3175248"/>
          </a:xfrm>
        </p:spPr>
        <p:txBody>
          <a:bodyPr>
            <a:normAutofit/>
          </a:bodyPr>
          <a:lstStyle/>
          <a:p>
            <a:r>
              <a:rPr lang="nl-NL" sz="2800" dirty="0"/>
              <a:t>Flauwvallen</a:t>
            </a:r>
          </a:p>
          <a:p>
            <a:r>
              <a:rPr lang="nl-NL" sz="2800" dirty="0"/>
              <a:t>Snelle ademhaling en/of hartslag</a:t>
            </a:r>
          </a:p>
          <a:p>
            <a:r>
              <a:rPr lang="nl-NL" sz="2800" dirty="0"/>
              <a:t>Diepliggende ogen</a:t>
            </a:r>
          </a:p>
          <a:p>
            <a:r>
              <a:rPr lang="nl-NL" sz="2800" dirty="0"/>
              <a:t>Koude armen &amp; benen</a:t>
            </a:r>
          </a:p>
          <a:p>
            <a:endParaRPr lang="nl-NL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7ACA9953-066B-484E-A9BD-6DB794C5D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772" y="3419328"/>
            <a:ext cx="2854053" cy="3175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4183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13F410-4173-4024-8A0F-1A9898551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Oorzaken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543C0EE-4D06-4D59-BB58-37DDEAC0B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Virus</a:t>
            </a:r>
          </a:p>
          <a:p>
            <a:r>
              <a:rPr lang="nl-NL" sz="2800" dirty="0"/>
              <a:t>Bacteriën of parasieten</a:t>
            </a:r>
          </a:p>
          <a:p>
            <a:r>
              <a:rPr lang="nl-NL" sz="2800" dirty="0"/>
              <a:t>Ontsteking darmwand (colitis ulcerosa, </a:t>
            </a:r>
            <a:r>
              <a:rPr lang="nl-NL" sz="2800" dirty="0" err="1"/>
              <a:t>Crohn</a:t>
            </a:r>
            <a:endParaRPr lang="nl-NL" sz="2800" dirty="0"/>
          </a:p>
          <a:p>
            <a:r>
              <a:rPr lang="nl-NL" sz="2800" dirty="0"/>
              <a:t>Slechte hygiëne </a:t>
            </a:r>
          </a:p>
          <a:p>
            <a:r>
              <a:rPr lang="nl-NL" sz="2800" dirty="0"/>
              <a:t>Bijwerking geneesmiddel</a:t>
            </a:r>
            <a:br>
              <a:rPr lang="nl-NL" sz="2800" dirty="0"/>
            </a:b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EAE10FCC-2B41-4C03-B2FC-7006FF2CB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2724" y="3212976"/>
            <a:ext cx="3100840" cy="3100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057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794E1-97AB-4F44-BB62-C315B90F9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600" dirty="0"/>
              <a:t>Medicijnen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1743E9-DE7C-4054-95A0-64087B114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800" dirty="0"/>
              <a:t>Meestal niet nodig</a:t>
            </a:r>
          </a:p>
          <a:p>
            <a:r>
              <a:rPr lang="nl-NL" sz="2800" dirty="0"/>
              <a:t>Antidiarrhoica: remt de darmperistaltiek, oorzaak verdwijnt niet : Loperamide</a:t>
            </a:r>
          </a:p>
          <a:p>
            <a:r>
              <a:rPr lang="nl-NL" sz="2800" dirty="0"/>
              <a:t>Orale rehydratievloeistof: uitdroging voorkomen:</a:t>
            </a:r>
          </a:p>
          <a:p>
            <a:pPr marL="0" indent="0">
              <a:buNone/>
            </a:pPr>
            <a:r>
              <a:rPr lang="nl-NL" sz="2800" dirty="0"/>
              <a:t>ORS.</a:t>
            </a:r>
            <a:br>
              <a:rPr lang="nl-NL" sz="2800" dirty="0"/>
            </a:br>
            <a:endParaRPr lang="nl-NL" sz="2800" dirty="0"/>
          </a:p>
          <a:p>
            <a:pPr marL="0" indent="0">
              <a:buNone/>
            </a:pPr>
            <a:endParaRPr lang="nl-NL" sz="2800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ED7D9C8-CE4B-4701-A968-EE1A68136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55415">
            <a:off x="9391187" y="2026253"/>
            <a:ext cx="2550448" cy="2805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3687CB21-D5D8-43D7-BBD9-4A72C522B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374538">
            <a:off x="2658722" y="3953750"/>
            <a:ext cx="2924944" cy="2924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304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6868400F-A8E7-47DD-9B34-92D568F55D7D}"/>
              </a:ext>
            </a:extLst>
          </p:cNvPr>
          <p:cNvSpPr txBox="1">
            <a:spLocks/>
          </p:cNvSpPr>
          <p:nvPr/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/>
              <a:t>LEVENSBEDREIGEND –</a:t>
            </a:r>
          </a:p>
          <a:p>
            <a:r>
              <a:rPr lang="nl-NL"/>
              <a:t>SPOED:</a:t>
            </a:r>
          </a:p>
          <a:p>
            <a:pPr lvl="1"/>
            <a:r>
              <a:rPr lang="nl-NL"/>
              <a:t>Matig tot fors rectaal bloedverlies</a:t>
            </a:r>
          </a:p>
          <a:p>
            <a:pPr lvl="1"/>
            <a:r>
              <a:rPr lang="nl-NL"/>
              <a:t>Aanhoudend braken</a:t>
            </a:r>
          </a:p>
          <a:p>
            <a:r>
              <a:rPr lang="nl-NL"/>
              <a:t>DRINGEND:</a:t>
            </a:r>
          </a:p>
          <a:p>
            <a:pPr lvl="1"/>
            <a:r>
              <a:rPr lang="nl-NL"/>
              <a:t>Aanhoudend braken</a:t>
            </a:r>
          </a:p>
          <a:p>
            <a:pPr lvl="1"/>
            <a:r>
              <a:rPr lang="nl-NL"/>
              <a:t>Koorts en risicogroep</a:t>
            </a:r>
          </a:p>
          <a:p>
            <a:pPr lvl="1"/>
            <a:r>
              <a:rPr lang="nl-NL"/>
              <a:t>Zieke indruk en rectaal bloedverlies</a:t>
            </a:r>
          </a:p>
          <a:p>
            <a:r>
              <a:rPr lang="nl-NL"/>
              <a:t>NIET DRINGEND:</a:t>
            </a:r>
          </a:p>
          <a:p>
            <a:pPr lvl="1"/>
            <a:r>
              <a:rPr lang="nl-NL"/>
              <a:t>Frequente waterdunne diarree &gt; 3 dgn</a:t>
            </a:r>
          </a:p>
          <a:p>
            <a:r>
              <a:rPr lang="nl-NL"/>
              <a:t>ADVIES: -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78B90AD-56F5-4D07-B561-E249A0CB0724}"/>
              </a:ext>
            </a:extLst>
          </p:cNvPr>
          <p:cNvSpPr txBox="1"/>
          <p:nvPr/>
        </p:nvSpPr>
        <p:spPr>
          <a:xfrm>
            <a:off x="1989956" y="1052736"/>
            <a:ext cx="195726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Triagecriteria:</a:t>
            </a:r>
          </a:p>
        </p:txBody>
      </p:sp>
    </p:spTree>
    <p:extLst>
      <p:ext uri="{BB962C8B-B14F-4D97-AF65-F5344CB8AC3E}">
        <p14:creationId xmlns:p14="http://schemas.microsoft.com/office/powerpoint/2010/main" val="167024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6BD528BC-2490-4378-820B-B714EBF89C2D}"/>
              </a:ext>
            </a:extLst>
          </p:cNvPr>
          <p:cNvSpPr txBox="1">
            <a:spLocks/>
          </p:cNvSpPr>
          <p:nvPr/>
        </p:nvSpPr>
        <p:spPr>
          <a:xfrm>
            <a:off x="1903413" y="1600200"/>
            <a:ext cx="9472824" cy="4572000"/>
          </a:xfrm>
          <a:prstGeom prst="rect">
            <a:avLst/>
          </a:prstGeom>
        </p:spPr>
        <p:txBody>
          <a:bodyPr/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6072" indent="-27432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33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618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904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476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Consolas" pitchFamily="49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7627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100000"/>
              <a:buFont typeface="Arial" pitchFamily="34" charset="0"/>
              <a:buChar char="▪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Gaat vanzelf over.</a:t>
            </a:r>
          </a:p>
          <a:p>
            <a:r>
              <a:rPr lang="nl-NL" dirty="0"/>
              <a:t>Kans op uitdroging heel klein, drink meer. </a:t>
            </a:r>
          </a:p>
          <a:p>
            <a:r>
              <a:rPr lang="nl-NL" dirty="0"/>
              <a:t>Diarree na reis: na 5 </a:t>
            </a:r>
            <a:r>
              <a:rPr lang="nl-NL" dirty="0" err="1"/>
              <a:t>dgn</a:t>
            </a:r>
            <a:r>
              <a:rPr lang="nl-NL" dirty="0"/>
              <a:t> niet over -&gt; HA.</a:t>
            </a:r>
          </a:p>
          <a:p>
            <a:r>
              <a:rPr lang="nl-NL" dirty="0"/>
              <a:t>GMK niet nodig en anders:</a:t>
            </a:r>
          </a:p>
          <a:p>
            <a:pPr lvl="1"/>
            <a:r>
              <a:rPr lang="nl-NL" dirty="0"/>
              <a:t>ORS</a:t>
            </a:r>
          </a:p>
          <a:p>
            <a:pPr lvl="1"/>
            <a:r>
              <a:rPr lang="nl-NL" dirty="0"/>
              <a:t>Loperamide: stopmiddel</a:t>
            </a:r>
          </a:p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8B4966FB-9AC9-46EC-B4F2-72A959F78A66}"/>
              </a:ext>
            </a:extLst>
          </p:cNvPr>
          <p:cNvSpPr txBox="1"/>
          <p:nvPr/>
        </p:nvSpPr>
        <p:spPr>
          <a:xfrm>
            <a:off x="2133972" y="1052736"/>
            <a:ext cx="1447832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nl-NL" sz="2400" dirty="0"/>
              <a:t>Adviezen:</a:t>
            </a:r>
          </a:p>
        </p:txBody>
      </p:sp>
    </p:spTree>
    <p:extLst>
      <p:ext uri="{BB962C8B-B14F-4D97-AF65-F5344CB8AC3E}">
        <p14:creationId xmlns:p14="http://schemas.microsoft.com/office/powerpoint/2010/main" val="397041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choolbo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29499_TF02804846_TF02804846" id="{C94990DC-43D7-4EDA-AD9F-2CC864971898}" vid="{43BD6323-6600-4C9E-A44A-05BED6317C3C}"/>
    </a:ext>
  </a:extLst>
</a:theme>
</file>

<file path=ppt/theme/theme2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Schoolbordpresentatie voor het onderwijs (breedbeeld)</Template>
  <TotalTime>70</TotalTime>
  <Words>205</Words>
  <Application>Microsoft Office PowerPoint</Application>
  <PresentationFormat>Aangepast</PresentationFormat>
  <Paragraphs>62</Paragraphs>
  <Slides>10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Consolas</vt:lpstr>
      <vt:lpstr>Corbel</vt:lpstr>
      <vt:lpstr>Schoolbord 16x9</vt:lpstr>
      <vt:lpstr>Diarree </vt:lpstr>
      <vt:lpstr>Inhoud </vt:lpstr>
      <vt:lpstr>Wat is diarree?</vt:lpstr>
      <vt:lpstr>Verschijnselen </vt:lpstr>
      <vt:lpstr>Complicatie </vt:lpstr>
      <vt:lpstr>Oorzaken </vt:lpstr>
      <vt:lpstr>Medicijnen 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Diarree</dc:title>
  <dc:creator>Gebruiker</dc:creator>
  <cp:lastModifiedBy>Eke Postma - Eisma</cp:lastModifiedBy>
  <cp:revision>9</cp:revision>
  <dcterms:created xsi:type="dcterms:W3CDTF">2018-03-23T13:19:45Z</dcterms:created>
  <dcterms:modified xsi:type="dcterms:W3CDTF">2020-03-25T08:51:30Z</dcterms:modified>
</cp:coreProperties>
</file>