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5"/>
  </p:notesMasterIdLst>
  <p:handoutMasterIdLst>
    <p:handoutMasterId r:id="rId156"/>
  </p:handoutMasterIdLst>
  <p:sldIdLst>
    <p:sldId id="265" r:id="rId5"/>
    <p:sldId id="273" r:id="rId6"/>
    <p:sldId id="281" r:id="rId7"/>
    <p:sldId id="283" r:id="rId8"/>
    <p:sldId id="284" r:id="rId9"/>
    <p:sldId id="282" r:id="rId10"/>
    <p:sldId id="285" r:id="rId11"/>
    <p:sldId id="287" r:id="rId12"/>
    <p:sldId id="288" r:id="rId13"/>
    <p:sldId id="286"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9" r:id="rId114"/>
    <p:sldId id="390" r:id="rId115"/>
    <p:sldId id="388" r:id="rId116"/>
    <p:sldId id="391" r:id="rId117"/>
    <p:sldId id="392" r:id="rId118"/>
    <p:sldId id="395" r:id="rId119"/>
    <p:sldId id="393" r:id="rId120"/>
    <p:sldId id="396" r:id="rId121"/>
    <p:sldId id="397" r:id="rId122"/>
    <p:sldId id="398" r:id="rId123"/>
    <p:sldId id="394"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 id="421" r:id="rId147"/>
    <p:sldId id="422" r:id="rId148"/>
    <p:sldId id="423" r:id="rId149"/>
    <p:sldId id="424" r:id="rId150"/>
    <p:sldId id="426" r:id="rId151"/>
    <p:sldId id="427" r:id="rId152"/>
    <p:sldId id="428" r:id="rId153"/>
    <p:sldId id="429" r:id="rId1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lim" initials="JS" lastIdx="1" clrIdx="0">
    <p:extLst>
      <p:ext uri="{19B8F6BF-5375-455C-9EA6-DF929625EA0E}">
        <p15:presenceInfo xmlns:p15="http://schemas.microsoft.com/office/powerpoint/2012/main" userId="S-1-5-21-3590580691-1373679622-1553734623-32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2" autoAdjust="0"/>
    <p:restoredTop sz="93979" autoAdjust="0"/>
  </p:normalViewPr>
  <p:slideViewPr>
    <p:cSldViewPr snapToGrid="0">
      <p:cViewPr varScale="1">
        <p:scale>
          <a:sx n="65" d="100"/>
          <a:sy n="65" d="100"/>
        </p:scale>
        <p:origin x="656" y="40"/>
      </p:cViewPr>
      <p:guideLst>
        <p:guide orient="horz" pos="2160"/>
        <p:guide pos="3840"/>
      </p:guideLst>
    </p:cSldViewPr>
  </p:slideViewPr>
  <p:outlineViewPr>
    <p:cViewPr>
      <p:scale>
        <a:sx n="33" d="100"/>
        <a:sy n="33" d="100"/>
      </p:scale>
      <p:origin x="0" y="-34456"/>
    </p:cViewPr>
  </p:outlineViewPr>
  <p:notesTextViewPr>
    <p:cViewPr>
      <p:scale>
        <a:sx n="1" d="1"/>
        <a:sy n="1" d="1"/>
      </p:scale>
      <p:origin x="0" y="0"/>
    </p:cViewPr>
  </p:notesTextViewPr>
  <p:notesViewPr>
    <p:cSldViewPr snapToGrid="0">
      <p:cViewPr varScale="1">
        <p:scale>
          <a:sx n="80" d="100"/>
          <a:sy n="80" d="100"/>
        </p:scale>
        <p:origin x="14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slide" Target="slides/slide149.xml"/><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nl-NL" smtClean="0"/>
              <a:t>23-3-2020</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nl-NL" smtClean="0"/>
              <a:t>‹nr.›</a:t>
            </a:fld>
            <a:endParaRPr lang="nl-N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nl-NL" smtClean="0"/>
              <a:t>23-3-2020</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nl-NL" smtClean="0"/>
              <a:t>‹nr.›</a:t>
            </a:fld>
            <a:endParaRPr lang="nl-N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hthoe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hthoe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nl-NL" smtClean="0"/>
              <a:t>Klik om de stijl te bewerken</a:t>
            </a:r>
            <a:endParaRPr lang="nl-NL" dirty="0"/>
          </a:p>
        </p:txBody>
      </p:sp>
      <p:sp>
        <p:nvSpPr>
          <p:cNvPr id="3" name="Ondertitel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ieve inhoud met bijschrijft">
    <p:spTree>
      <p:nvGrpSpPr>
        <p:cNvPr id="1" name=""/>
        <p:cNvGrpSpPr/>
        <p:nvPr/>
      </p:nvGrpSpPr>
      <p:grpSpPr>
        <a:xfrm>
          <a:off x="0" y="0"/>
          <a:ext cx="0" cy="0"/>
          <a:chOff x="0" y="0"/>
          <a:chExt cx="0" cy="0"/>
        </a:xfrm>
      </p:grpSpPr>
      <p:sp>
        <p:nvSpPr>
          <p:cNvPr id="8" name="Rechthoe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lvl1pPr>
              <a:defRPr>
                <a:solidFill>
                  <a:schemeClr val="tx2"/>
                </a:solidFill>
              </a:defRPr>
            </a:lvl1pPr>
          </a:lstStyle>
          <a:p>
            <a:fld id="{9E583DDF-CA54-461A-A486-592D2374C532}" type="datetimeFigureOut">
              <a:rPr lang="nl-NL" smtClean="0"/>
              <a:pPr/>
              <a:t>23-3-2020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838200" y="274638"/>
            <a:ext cx="7734300" cy="5897562"/>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6pPr>
              <a:defRPr/>
            </a:lvl6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hoe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524000" y="1143000"/>
            <a:ext cx="9144000" cy="2667000"/>
          </a:xfrm>
        </p:spPr>
        <p:txBody>
          <a:bodyPr anchor="b">
            <a:normAutofit/>
          </a:bodyPr>
          <a:lstStyle>
            <a:lvl1pPr algn="ctr">
              <a:defRPr sz="5200" b="0"/>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ieve 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nl-NL" smtClean="0"/>
              <a:t>Klik om de stijl te bewerken</a:t>
            </a:r>
            <a:endParaRPr lang="nl-NL" dirty="0"/>
          </a:p>
        </p:txBody>
      </p:sp>
      <p:sp>
        <p:nvSpPr>
          <p:cNvPr id="3" name="Tijdelijke aanduiding voor teks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lvl1pPr>
              <a:defRPr>
                <a:solidFill>
                  <a:schemeClr val="tx2"/>
                </a:solidFill>
              </a:defRPr>
            </a:lvl1pPr>
          </a:lstStyle>
          <a:p>
            <a:fld id="{9E583DDF-CA54-461A-A486-592D2374C532}" type="datetimeFigureOut">
              <a:rPr lang="nl-NL" smtClean="0"/>
              <a:pPr/>
              <a:t>23-3-2020</a:t>
            </a:fld>
            <a:endParaRPr lang="nl-NL" dirty="0"/>
          </a:p>
        </p:txBody>
      </p:sp>
      <p:sp>
        <p:nvSpPr>
          <p:cNvPr id="5" name="Tijdelijke aanduiding voor voettekst 4"/>
          <p:cNvSpPr>
            <a:spLocks noGrp="1"/>
          </p:cNvSpPr>
          <p:nvPr>
            <p:ph type="ftr" sz="quarter" idx="11"/>
          </p:nvPr>
        </p:nvSpPr>
        <p:spPr/>
        <p:txBody>
          <a:bodyPr/>
          <a:lstStyle>
            <a:lvl1pPr>
              <a:defRPr>
                <a:solidFill>
                  <a:schemeClr val="tx2"/>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9DD7D43D-6574-4C7B-808D-C6C12215A4D4}" type="datetimeFigureOut">
              <a:rPr lang="nl-NL" smtClean="0"/>
              <a:t>23-3-2020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ECE5F2-81AA-4605-B028-6FBA391056AF}" type="slidenum">
              <a:rPr lang="nl-NL" smtClean="0"/>
              <a:t>‹nr.›</a:t>
            </a:fld>
            <a:endParaRPr lang="nl-NL"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a:lstStyle/>
          <a:p>
            <a:r>
              <a:rPr lang="nl-NL" smtClean="0"/>
              <a:t>Klik om de stijl te bewerken</a:t>
            </a:r>
            <a:endParaRPr lang="nl-NL" dirty="0"/>
          </a:p>
        </p:txBody>
      </p:sp>
      <p:sp>
        <p:nvSpPr>
          <p:cNvPr id="3" name="Tijdelijke aanduiding voor teks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atum 2"/>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solidFill>
                  <a:schemeClr val="tx2"/>
                </a:solidFill>
              </a:defRPr>
            </a:lvl1pPr>
          </a:lstStyle>
          <a:p>
            <a:fld id="{9E583DDF-CA54-461A-A486-592D2374C532}" type="datetimeFigureOut">
              <a:rPr lang="nl-NL" smtClean="0"/>
              <a:pPr/>
              <a:t>23-3-2020</a:t>
            </a:fld>
            <a:endParaRPr lang="nl-NL" dirty="0"/>
          </a:p>
        </p:txBody>
      </p:sp>
      <p:sp>
        <p:nvSpPr>
          <p:cNvPr id="3" name="Tijdelijke aanduiding voor voettekst 2"/>
          <p:cNvSpPr>
            <a:spLocks noGrp="1"/>
          </p:cNvSpPr>
          <p:nvPr>
            <p:ph type="ftr" sz="quarter" idx="11"/>
          </p:nvPr>
        </p:nvSpPr>
        <p:spPr/>
        <p:txBody>
          <a:bodyPr/>
          <a:lstStyle>
            <a:lvl1pPr>
              <a:defRPr>
                <a:solidFill>
                  <a:schemeClr val="tx2"/>
                </a:solidFill>
              </a:defRPr>
            </a:lvl1pPr>
          </a:lstStyle>
          <a:p>
            <a:endParaRPr lang="nl-NL" dirty="0"/>
          </a:p>
        </p:txBody>
      </p:sp>
      <p:sp>
        <p:nvSpPr>
          <p:cNvPr id="4" name="Tijdelijke aanduiding voor dianummer 3"/>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0412" y="2362200"/>
            <a:ext cx="3200400" cy="1990725"/>
          </a:xfrm>
        </p:spPr>
        <p:txBody>
          <a:bodyPr anchor="b">
            <a:normAutofit/>
          </a:bodyPr>
          <a:lstStyle>
            <a:lvl1pPr>
              <a:defRPr sz="3400" b="0"/>
            </a:lvl1pPr>
          </a:lstStyle>
          <a:p>
            <a:r>
              <a:rPr lang="nl-NL" smtClean="0"/>
              <a:t>Klik om de stijl te bewerken</a:t>
            </a:r>
            <a:endParaRPr lang="nl-NL" dirty="0"/>
          </a:p>
        </p:txBody>
      </p:sp>
      <p:sp>
        <p:nvSpPr>
          <p:cNvPr id="3" name="Tijdelijke aanduiding voor inhoud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9E583DDF-CA54-461A-A486-592D2374C532}" type="datetimeFigureOut">
              <a:rPr lang="nl-NL" smtClean="0"/>
              <a:t>23-3-2020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72000">
              <a:schemeClr val="bg2"/>
            </a:gs>
            <a:gs pos="100000">
              <a:schemeClr val="bg2">
                <a:lumMod val="90000"/>
              </a:schemeClr>
            </a:gs>
          </a:gsLst>
          <a:lin ang="5400000" scaled="1"/>
          <a:tileRect/>
        </a:gradFill>
        <a:effectLst/>
      </p:bgPr>
    </p:bg>
    <p:spTree>
      <p:nvGrpSpPr>
        <p:cNvPr id="1" name=""/>
        <p:cNvGrpSpPr/>
        <p:nvPr/>
      </p:nvGrpSpPr>
      <p:grpSpPr>
        <a:xfrm>
          <a:off x="0" y="0"/>
          <a:ext cx="0" cy="0"/>
          <a:chOff x="0" y="0"/>
          <a:chExt cx="0" cy="0"/>
        </a:xfrm>
      </p:grpSpPr>
      <p:sp>
        <p:nvSpPr>
          <p:cNvPr id="7" name="Rechthoe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a:p>
            <a:pPr lvl="5"/>
            <a:r>
              <a:rPr lang="nl-NL" dirty="0" smtClean="0"/>
              <a:t>Zesde</a:t>
            </a:r>
          </a:p>
          <a:p>
            <a:pPr lvl="6"/>
            <a:r>
              <a:rPr lang="nl-NL" dirty="0" smtClean="0"/>
              <a:t>Zevende</a:t>
            </a:r>
          </a:p>
          <a:p>
            <a:pPr lvl="7"/>
            <a:r>
              <a:rPr lang="nl-NL" dirty="0" smtClean="0"/>
              <a:t>Achtste</a:t>
            </a:r>
          </a:p>
          <a:p>
            <a:pPr lvl="8"/>
            <a:r>
              <a:rPr lang="nl-NL" dirty="0" smtClean="0"/>
              <a:t>Negende</a:t>
            </a:r>
            <a:endParaRPr lang="nl-NL" dirty="0"/>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nl-NL" smtClean="0"/>
              <a:pPr/>
              <a:t>23-3-2020</a:t>
            </a:fld>
            <a:endParaRPr lang="nl-NL" dirty="0"/>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www.laks-monitor.nl/"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s://www.deecoshow.nl/ondernemingsvormen/"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chooltv.nl/video/eenvandaag-in-de-klas-tweehonderd-jaar-prinsjesdag/#q=%22prinsjesdag%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chooltv.nl/video/hoe-wordt-frisdrank-gemaakt-het-productieproces-in-beel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Centraal examen economie </a:t>
            </a:r>
            <a:endParaRPr lang="nl-NL" dirty="0"/>
          </a:p>
        </p:txBody>
      </p:sp>
      <p:sp>
        <p:nvSpPr>
          <p:cNvPr id="4" name="Ondertitel 3"/>
          <p:cNvSpPr>
            <a:spLocks noGrp="1"/>
          </p:cNvSpPr>
          <p:nvPr>
            <p:ph type="subTitle" idx="1"/>
          </p:nvPr>
        </p:nvSpPr>
        <p:spPr/>
        <p:txBody>
          <a:bodyPr/>
          <a:lstStyle/>
          <a:p>
            <a:r>
              <a:rPr lang="nl-NL" dirty="0" smtClean="0"/>
              <a:t>BASIS</a:t>
            </a:r>
            <a:endParaRPr lang="nl-NL"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Uit </a:t>
            </a:r>
            <a:r>
              <a:rPr lang="nl-NL" dirty="0"/>
              <a:t>een </a:t>
            </a:r>
            <a:r>
              <a:rPr lang="nl-NL" dirty="0" smtClean="0"/>
              <a:t>huishoudbudgetplan </a:t>
            </a:r>
            <a:r>
              <a:rPr lang="nl-NL" dirty="0"/>
              <a:t>conclusies trekken over de financiële situatie van </a:t>
            </a:r>
            <a:r>
              <a:rPr lang="nl-NL" dirty="0" smtClean="0"/>
              <a:t>personen</a:t>
            </a:r>
            <a:endParaRPr lang="nl-NL" dirty="0"/>
          </a:p>
        </p:txBody>
      </p:sp>
      <p:sp>
        <p:nvSpPr>
          <p:cNvPr id="3" name="Tijdelijke aanduiding voor inhoud 2"/>
          <p:cNvSpPr>
            <a:spLocks noGrp="1"/>
          </p:cNvSpPr>
          <p:nvPr>
            <p:ph idx="1"/>
          </p:nvPr>
        </p:nvSpPr>
        <p:spPr/>
        <p:txBody>
          <a:bodyPr/>
          <a:lstStyle/>
          <a:p>
            <a:r>
              <a:rPr lang="nl-NL" dirty="0" smtClean="0"/>
              <a:t>Bekijk de </a:t>
            </a:r>
            <a:r>
              <a:rPr lang="nl-NL" dirty="0"/>
              <a:t>huishoudontvangsten</a:t>
            </a:r>
            <a:r>
              <a:rPr lang="nl-NL" dirty="0" smtClean="0"/>
              <a:t>:</a:t>
            </a:r>
            <a:br>
              <a:rPr lang="nl-NL" dirty="0" smtClean="0"/>
            </a:br>
            <a:r>
              <a:rPr lang="nl-NL" dirty="0" smtClean="0"/>
              <a:t> </a:t>
            </a:r>
            <a:r>
              <a:rPr lang="nl-NL" dirty="0"/>
              <a:t>– inkomen uit arbeid – inkomen uit overdrachten – inkomen uit </a:t>
            </a:r>
            <a:r>
              <a:rPr lang="nl-NL" dirty="0" smtClean="0"/>
              <a:t>bezit</a:t>
            </a:r>
          </a:p>
          <a:p>
            <a:r>
              <a:rPr lang="nl-NL" dirty="0"/>
              <a:t>de huishouduitgaven: – dagelijkse huishoudelijke uitgaven: – vaste lasten – incidentele uitgaven als mede: – de bestedingen (ten behoeve) van de kandidaat als deel van de gezinsbestedingen – de (gedeeltelijke) verantwoordelijkheid van de kandidaat nu en later voor en de – (gedeeltelijke) invloed van de kandidaat op de bestedingen van het gezin </a:t>
            </a:r>
            <a:endParaRPr lang="nl-NL" dirty="0" smtClean="0"/>
          </a:p>
          <a:p>
            <a:r>
              <a:rPr lang="nl-NL" dirty="0"/>
              <a:t>reserveringen en besparingen (sparen) </a:t>
            </a:r>
            <a:endParaRPr lang="nl-NL" dirty="0" smtClean="0"/>
          </a:p>
          <a:p>
            <a:r>
              <a:rPr lang="nl-NL" dirty="0"/>
              <a:t>de financieringssituatie: – overschotten, tekorten </a:t>
            </a:r>
            <a:endParaRPr lang="nl-NL" dirty="0" smtClean="0"/>
          </a:p>
          <a:p>
            <a:r>
              <a:rPr lang="nl-NL" dirty="0"/>
              <a:t>herleiden van gegeven huishouduitgaven per week/ maand/ twee maanden/kwartaal en dergelijke tot uitgaven per jaar en omgekeerd</a:t>
            </a:r>
          </a:p>
        </p:txBody>
      </p:sp>
    </p:spTree>
    <p:extLst>
      <p:ext uri="{BB962C8B-B14F-4D97-AF65-F5344CB8AC3E}">
        <p14:creationId xmlns:p14="http://schemas.microsoft.com/office/powerpoint/2010/main" val="327713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De wintersportbeurs </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Start </a:t>
            </a:r>
          </a:p>
          <a:p>
            <a:r>
              <a:rPr lang="nl-NL" dirty="0" smtClean="0"/>
              <a:t>Lesdoelen:</a:t>
            </a:r>
          </a:p>
          <a:p>
            <a:pPr>
              <a:buFontTx/>
              <a:buChar char="-"/>
            </a:pPr>
            <a:r>
              <a:rPr lang="nl-NL" dirty="0" smtClean="0"/>
              <a:t>Vraag </a:t>
            </a:r>
          </a:p>
          <a:p>
            <a:pPr>
              <a:buFontTx/>
              <a:buChar char="-"/>
            </a:pPr>
            <a:r>
              <a:rPr lang="nl-NL" dirty="0" smtClean="0"/>
              <a:t>Aanbod </a:t>
            </a:r>
          </a:p>
          <a:p>
            <a:pPr marL="45720" indent="0">
              <a:buNone/>
            </a:pPr>
            <a:r>
              <a:rPr lang="nl-NL" dirty="0" err="1" smtClean="0"/>
              <a:t>Opd</a:t>
            </a:r>
            <a:r>
              <a:rPr lang="nl-NL" dirty="0" smtClean="0"/>
              <a:t> 1 t/m 5 p4h4 </a:t>
            </a:r>
            <a:r>
              <a:rPr lang="nl-NL" sz="6000" dirty="0" err="1" smtClean="0">
                <a:solidFill>
                  <a:srgbClr val="00B050"/>
                </a:solidFill>
              </a:rPr>
              <a:t>Zs</a:t>
            </a:r>
            <a:r>
              <a:rPr lang="nl-NL" sz="6000" dirty="0" smtClean="0">
                <a:solidFill>
                  <a:srgbClr val="00B050"/>
                </a:solidFill>
              </a:rPr>
              <a:t> </a:t>
            </a:r>
            <a:r>
              <a:rPr lang="nl-NL" sz="3900" dirty="0" smtClean="0">
                <a:solidFill>
                  <a:srgbClr val="00B050"/>
                </a:solidFill>
              </a:rPr>
              <a:t>12:40-12:55</a:t>
            </a:r>
          </a:p>
          <a:p>
            <a:pPr marL="45720" indent="0">
              <a:buNone/>
            </a:pPr>
            <a:r>
              <a:rPr lang="nl-NL" dirty="0" smtClean="0"/>
              <a:t>Nakijken </a:t>
            </a:r>
          </a:p>
          <a:p>
            <a:pPr marL="45720" indent="0">
              <a:buNone/>
            </a:pPr>
            <a:r>
              <a:rPr lang="nl-NL" dirty="0" smtClean="0"/>
              <a:t>HW: </a:t>
            </a:r>
            <a:r>
              <a:rPr lang="nl-NL" dirty="0" err="1" smtClean="0"/>
              <a:t>opd</a:t>
            </a:r>
            <a:r>
              <a:rPr lang="nl-NL" dirty="0" smtClean="0"/>
              <a:t> 6 t/m 12 p4h4 </a:t>
            </a:r>
          </a:p>
          <a:p>
            <a:pPr marL="45720" indent="0">
              <a:buNone/>
            </a:pPr>
            <a:r>
              <a:rPr lang="nl-NL" b="1" dirty="0" smtClean="0">
                <a:solidFill>
                  <a:srgbClr val="FF0000"/>
                </a:solidFill>
              </a:rPr>
              <a:t>TOETS H4 op 14/1/2020</a:t>
            </a:r>
            <a:endParaRPr lang="nl-NL" b="1" dirty="0">
              <a:solidFill>
                <a:srgbClr val="FF0000"/>
              </a:solidFill>
            </a:endParaRPr>
          </a:p>
        </p:txBody>
      </p:sp>
    </p:spTree>
    <p:extLst>
      <p:ext uri="{BB962C8B-B14F-4D97-AF65-F5344CB8AC3E}">
        <p14:creationId xmlns:p14="http://schemas.microsoft.com/office/powerpoint/2010/main" val="360020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H4:P2: Nederland exportland</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Export</a:t>
            </a:r>
          </a:p>
          <a:p>
            <a:pPr>
              <a:buFontTx/>
              <a:buChar char="-"/>
            </a:pPr>
            <a:r>
              <a:rPr lang="nl-NL" dirty="0" smtClean="0"/>
              <a:t>Exportquote</a:t>
            </a:r>
          </a:p>
          <a:p>
            <a:pPr>
              <a:buFontTx/>
              <a:buChar char="-"/>
            </a:pPr>
            <a:r>
              <a:rPr lang="nl-NL" dirty="0" err="1" smtClean="0"/>
              <a:t>Opd</a:t>
            </a:r>
            <a:r>
              <a:rPr lang="nl-NL" dirty="0" smtClean="0"/>
              <a:t> 1 t/m 5 p2h4</a:t>
            </a:r>
          </a:p>
          <a:p>
            <a:pPr>
              <a:buFontTx/>
              <a:buChar char="-"/>
            </a:pPr>
            <a:r>
              <a:rPr lang="nl-NL" dirty="0" smtClean="0"/>
              <a:t>Nakijken </a:t>
            </a:r>
            <a:endParaRPr lang="nl-NL" dirty="0"/>
          </a:p>
        </p:txBody>
      </p:sp>
    </p:spTree>
    <p:extLst>
      <p:ext uri="{BB962C8B-B14F-4D97-AF65-F5344CB8AC3E}">
        <p14:creationId xmlns:p14="http://schemas.microsoft.com/office/powerpoint/2010/main" val="185982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3626" y="471948"/>
            <a:ext cx="10477254" cy="5557631"/>
          </a:xfrm>
        </p:spPr>
        <p:txBody>
          <a:bodyPr/>
          <a:lstStyle/>
          <a:p>
            <a:pPr marL="45720" indent="0">
              <a:buNone/>
            </a:pPr>
            <a:endParaRPr lang="nl-NL" dirty="0" smtClean="0"/>
          </a:p>
          <a:p>
            <a:pPr marL="45720" indent="0">
              <a:buNone/>
            </a:pPr>
            <a:endParaRPr lang="nl-NL" dirty="0"/>
          </a:p>
          <a:p>
            <a:pPr marL="45720" indent="0">
              <a:buNone/>
            </a:pPr>
            <a:r>
              <a:rPr lang="nl-NL" sz="3200" dirty="0" smtClean="0"/>
              <a:t>Export = Uitvoer</a:t>
            </a:r>
          </a:p>
          <a:p>
            <a:pPr marL="45720" indent="0">
              <a:buNone/>
            </a:pPr>
            <a:r>
              <a:rPr lang="nl-NL" sz="3200" dirty="0" smtClean="0"/>
              <a:t>Exportquote= export : totale productie of bbp x 100</a:t>
            </a:r>
            <a:endParaRPr lang="nl-NL" sz="3200" dirty="0"/>
          </a:p>
        </p:txBody>
      </p:sp>
    </p:spTree>
    <p:extLst>
      <p:ext uri="{BB962C8B-B14F-4D97-AF65-F5344CB8AC3E}">
        <p14:creationId xmlns:p14="http://schemas.microsoft.com/office/powerpoint/2010/main" val="21552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H4:P3:Internationale handel</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sz="2400" b="1" dirty="0" smtClean="0"/>
              <a:t>Start </a:t>
            </a:r>
          </a:p>
          <a:p>
            <a:r>
              <a:rPr lang="nl-NL" sz="2400" b="1" dirty="0" smtClean="0"/>
              <a:t>Lesdoelen:</a:t>
            </a:r>
          </a:p>
          <a:p>
            <a:pPr>
              <a:buFontTx/>
              <a:buChar char="-"/>
            </a:pPr>
            <a:r>
              <a:rPr lang="nl-NL" sz="2400" b="1" dirty="0" smtClean="0"/>
              <a:t>Betalingsbalans </a:t>
            </a:r>
          </a:p>
          <a:p>
            <a:pPr>
              <a:buFontTx/>
              <a:buChar char="-"/>
            </a:pPr>
            <a:r>
              <a:rPr lang="nl-NL" sz="2400" b="1" dirty="0" smtClean="0"/>
              <a:t>Dekkingsgraad </a:t>
            </a:r>
          </a:p>
          <a:p>
            <a:pPr>
              <a:buFontTx/>
              <a:buChar char="-"/>
            </a:pPr>
            <a:r>
              <a:rPr lang="nl-NL" sz="2400" b="1" dirty="0" smtClean="0"/>
              <a:t>Open economie </a:t>
            </a:r>
          </a:p>
          <a:p>
            <a:pPr>
              <a:buFontTx/>
              <a:buChar char="-"/>
            </a:pPr>
            <a:r>
              <a:rPr lang="nl-NL" sz="2400" b="1" dirty="0" smtClean="0"/>
              <a:t>Gesloten economie</a:t>
            </a:r>
          </a:p>
          <a:p>
            <a:pPr marL="45720" indent="0">
              <a:buNone/>
            </a:pPr>
            <a:r>
              <a:rPr lang="nl-NL" sz="2400" b="1" dirty="0" smtClean="0"/>
              <a:t>Opdracht 1 t/m 5 maken</a:t>
            </a:r>
          </a:p>
          <a:p>
            <a:pPr marL="45720" indent="0">
              <a:buNone/>
            </a:pPr>
            <a:r>
              <a:rPr lang="nl-NL" sz="2400" b="1" dirty="0" smtClean="0"/>
              <a:t>Nakijken </a:t>
            </a:r>
          </a:p>
          <a:p>
            <a:pPr marL="45720" indent="0">
              <a:buNone/>
            </a:pPr>
            <a:r>
              <a:rPr lang="nl-NL" sz="2400" b="1" dirty="0" smtClean="0"/>
              <a:t>HW: </a:t>
            </a:r>
            <a:r>
              <a:rPr lang="nl-NL" sz="2400" b="1" dirty="0" err="1" smtClean="0"/>
              <a:t>opd</a:t>
            </a:r>
            <a:r>
              <a:rPr lang="nl-NL" sz="2400" b="1" dirty="0" smtClean="0"/>
              <a:t> 6 t/m 12 p3h4</a:t>
            </a:r>
          </a:p>
          <a:p>
            <a:pPr>
              <a:buFontTx/>
              <a:buChar char="-"/>
            </a:pPr>
            <a:endParaRPr lang="nl-NL" dirty="0"/>
          </a:p>
        </p:txBody>
      </p:sp>
    </p:spTree>
    <p:extLst>
      <p:ext uri="{BB962C8B-B14F-4D97-AF65-F5344CB8AC3E}">
        <p14:creationId xmlns:p14="http://schemas.microsoft.com/office/powerpoint/2010/main" val="273191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490" y="0"/>
            <a:ext cx="12103510" cy="6587613"/>
          </a:xfrm>
        </p:spPr>
        <p:txBody>
          <a:bodyPr/>
          <a:lstStyle/>
          <a:p>
            <a:endParaRPr lang="nl-NL" dirty="0"/>
          </a:p>
        </p:txBody>
      </p:sp>
      <p:sp>
        <p:nvSpPr>
          <p:cNvPr id="4" name="Rechthoek 3"/>
          <p:cNvSpPr/>
          <p:nvPr/>
        </p:nvSpPr>
        <p:spPr>
          <a:xfrm>
            <a:off x="442451" y="285135"/>
            <a:ext cx="2025445" cy="5309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betalingsbalans</a:t>
            </a:r>
          </a:p>
        </p:txBody>
      </p:sp>
      <p:cxnSp>
        <p:nvCxnSpPr>
          <p:cNvPr id="6" name="Rechte verbindingslijn met pijl 5"/>
          <p:cNvCxnSpPr/>
          <p:nvPr/>
        </p:nvCxnSpPr>
        <p:spPr>
          <a:xfrm>
            <a:off x="2487561" y="560439"/>
            <a:ext cx="7275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fgeronde rechthoek 6"/>
          <p:cNvSpPr/>
          <p:nvPr/>
        </p:nvSpPr>
        <p:spPr>
          <a:xfrm>
            <a:off x="3244645" y="285135"/>
            <a:ext cx="8298426" cy="530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Overzicht van betalingen aan en uit het buitenland </a:t>
            </a:r>
            <a:endParaRPr lang="nl-NL" dirty="0"/>
          </a:p>
        </p:txBody>
      </p:sp>
      <p:sp>
        <p:nvSpPr>
          <p:cNvPr id="8" name="Rechthoek 7"/>
          <p:cNvSpPr/>
          <p:nvPr/>
        </p:nvSpPr>
        <p:spPr>
          <a:xfrm>
            <a:off x="442451" y="1868129"/>
            <a:ext cx="1897626" cy="4129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dekkingsgraad</a:t>
            </a:r>
            <a:endParaRPr lang="nl-NL" dirty="0"/>
          </a:p>
        </p:txBody>
      </p:sp>
      <p:cxnSp>
        <p:nvCxnSpPr>
          <p:cNvPr id="10" name="Rechte verbindingslijn met pijl 9"/>
          <p:cNvCxnSpPr>
            <a:stCxn id="8" idx="3"/>
          </p:cNvCxnSpPr>
          <p:nvPr/>
        </p:nvCxnSpPr>
        <p:spPr>
          <a:xfrm>
            <a:off x="2340077" y="2074607"/>
            <a:ext cx="717755" cy="9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fgeronde rechthoek 10"/>
          <p:cNvSpPr/>
          <p:nvPr/>
        </p:nvSpPr>
        <p:spPr>
          <a:xfrm>
            <a:off x="3052915" y="1868129"/>
            <a:ext cx="6331975" cy="412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Dekkingsgraad %= uitvoer:invoerx100</a:t>
            </a:r>
            <a:endParaRPr lang="nl-NL" dirty="0"/>
          </a:p>
        </p:txBody>
      </p:sp>
      <p:cxnSp>
        <p:nvCxnSpPr>
          <p:cNvPr id="13" name="Rechte verbindingslijn met pijl 12"/>
          <p:cNvCxnSpPr/>
          <p:nvPr/>
        </p:nvCxnSpPr>
        <p:spPr>
          <a:xfrm>
            <a:off x="2394154" y="2290916"/>
            <a:ext cx="609600" cy="383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Afgeronde rechthoek 13"/>
          <p:cNvSpPr/>
          <p:nvPr/>
        </p:nvSpPr>
        <p:spPr>
          <a:xfrm>
            <a:off x="3052915" y="2487562"/>
            <a:ext cx="5874775" cy="403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import kan betalen uit de exportopbrengsten</a:t>
            </a:r>
            <a:endParaRPr lang="nl-NL" dirty="0"/>
          </a:p>
        </p:txBody>
      </p:sp>
      <p:sp>
        <p:nvSpPr>
          <p:cNvPr id="15" name="Rechthoek 14"/>
          <p:cNvSpPr/>
          <p:nvPr/>
        </p:nvSpPr>
        <p:spPr>
          <a:xfrm>
            <a:off x="442451" y="3470787"/>
            <a:ext cx="2025445" cy="40312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Open economie</a:t>
            </a:r>
            <a:endParaRPr lang="nl-NL" dirty="0"/>
          </a:p>
        </p:txBody>
      </p:sp>
      <p:cxnSp>
        <p:nvCxnSpPr>
          <p:cNvPr id="17" name="Rechte verbindingslijn met pijl 16"/>
          <p:cNvCxnSpPr/>
          <p:nvPr/>
        </p:nvCxnSpPr>
        <p:spPr>
          <a:xfrm>
            <a:off x="2394154" y="3668634"/>
            <a:ext cx="609600" cy="3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3052915" y="3470787"/>
            <a:ext cx="8273846" cy="403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Een land waarin de invoer en de uitvoer groot zijn in verhouding tot de productie</a:t>
            </a:r>
            <a:endParaRPr lang="nl-NL" dirty="0"/>
          </a:p>
        </p:txBody>
      </p:sp>
      <p:sp>
        <p:nvSpPr>
          <p:cNvPr id="20" name="Rechthoek 19"/>
          <p:cNvSpPr/>
          <p:nvPr/>
        </p:nvSpPr>
        <p:spPr>
          <a:xfrm>
            <a:off x="314632" y="4483510"/>
            <a:ext cx="2025445" cy="4129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Gesloten economie</a:t>
            </a:r>
            <a:endParaRPr lang="nl-NL" dirty="0"/>
          </a:p>
        </p:txBody>
      </p:sp>
      <p:cxnSp>
        <p:nvCxnSpPr>
          <p:cNvPr id="22" name="Rechte verbindingslijn met pijl 21"/>
          <p:cNvCxnSpPr/>
          <p:nvPr/>
        </p:nvCxnSpPr>
        <p:spPr>
          <a:xfrm>
            <a:off x="2340077" y="4670323"/>
            <a:ext cx="5604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Afgeronde rechthoek 22"/>
          <p:cNvSpPr/>
          <p:nvPr/>
        </p:nvSpPr>
        <p:spPr>
          <a:xfrm>
            <a:off x="2910348" y="4483510"/>
            <a:ext cx="8416413" cy="314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land waarin de invoer en de uitvoer </a:t>
            </a:r>
            <a:r>
              <a:rPr lang="nl-NL" dirty="0" smtClean="0"/>
              <a:t>klein </a:t>
            </a:r>
            <a:r>
              <a:rPr lang="nl-NL" dirty="0"/>
              <a:t>zijn in verhouding tot de productie</a:t>
            </a:r>
          </a:p>
        </p:txBody>
      </p:sp>
    </p:spTree>
    <p:extLst>
      <p:ext uri="{BB962C8B-B14F-4D97-AF65-F5344CB8AC3E}">
        <p14:creationId xmlns:p14="http://schemas.microsoft.com/office/powerpoint/2010/main" val="422889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smtClean="0"/>
              <a:t>H5:P4: Binnen de EU</a:t>
            </a:r>
            <a:endParaRPr lang="nl-NL" b="1" dirty="0"/>
          </a:p>
        </p:txBody>
      </p:sp>
      <p:sp>
        <p:nvSpPr>
          <p:cNvPr id="3" name="Tijdelijke aanduiding voor inhoud 2"/>
          <p:cNvSpPr>
            <a:spLocks noGrp="1"/>
          </p:cNvSpPr>
          <p:nvPr>
            <p:ph idx="1"/>
          </p:nvPr>
        </p:nvSpPr>
        <p:spPr/>
        <p:txBody>
          <a:bodyPr/>
          <a:lstStyle/>
          <a:p>
            <a:r>
              <a:rPr lang="nl-NL" sz="2400" b="1" dirty="0" smtClean="0"/>
              <a:t>Start </a:t>
            </a:r>
          </a:p>
          <a:p>
            <a:r>
              <a:rPr lang="nl-NL" sz="2400" b="1" dirty="0" smtClean="0"/>
              <a:t>Lesdoelen:</a:t>
            </a:r>
          </a:p>
          <a:p>
            <a:pPr>
              <a:buFontTx/>
              <a:buChar char="-"/>
            </a:pPr>
            <a:r>
              <a:rPr lang="nl-NL" sz="2400" b="1" dirty="0" smtClean="0"/>
              <a:t>Vrijhandel </a:t>
            </a:r>
          </a:p>
          <a:p>
            <a:pPr>
              <a:buFontTx/>
              <a:buChar char="-"/>
            </a:pPr>
            <a:r>
              <a:rPr lang="nl-NL" sz="2400" b="1" dirty="0" smtClean="0"/>
              <a:t>Kartel </a:t>
            </a:r>
          </a:p>
          <a:p>
            <a:pPr>
              <a:buFontTx/>
              <a:buChar char="-"/>
            </a:pPr>
            <a:r>
              <a:rPr lang="nl-NL" sz="2400" b="1" dirty="0" smtClean="0"/>
              <a:t>Opdracht 1 t/m 5 maken</a:t>
            </a:r>
          </a:p>
          <a:p>
            <a:pPr>
              <a:buFontTx/>
              <a:buChar char="-"/>
            </a:pPr>
            <a:r>
              <a:rPr lang="nl-NL" sz="2400" b="1" dirty="0" smtClean="0"/>
              <a:t>Nakijken </a:t>
            </a:r>
          </a:p>
          <a:p>
            <a:pPr>
              <a:buFontTx/>
              <a:buChar char="-"/>
            </a:pPr>
            <a:r>
              <a:rPr lang="nl-NL" sz="2400" b="1" dirty="0" err="1" smtClean="0"/>
              <a:t>Hw</a:t>
            </a:r>
            <a:r>
              <a:rPr lang="nl-NL" sz="2400" b="1" dirty="0" smtClean="0"/>
              <a:t>: </a:t>
            </a:r>
            <a:r>
              <a:rPr lang="nl-NL" sz="2400" b="1" dirty="0" err="1" smtClean="0"/>
              <a:t>opd</a:t>
            </a:r>
            <a:r>
              <a:rPr lang="nl-NL" sz="2400" b="1" dirty="0" smtClean="0"/>
              <a:t> 6 t/m 12 p4h5</a:t>
            </a:r>
          </a:p>
          <a:p>
            <a:pPr marL="45720" indent="0">
              <a:buNone/>
            </a:pPr>
            <a:endParaRPr lang="nl-NL" dirty="0"/>
          </a:p>
        </p:txBody>
      </p:sp>
    </p:spTree>
    <p:extLst>
      <p:ext uri="{BB962C8B-B14F-4D97-AF65-F5344CB8AC3E}">
        <p14:creationId xmlns:p14="http://schemas.microsoft.com/office/powerpoint/2010/main" val="9855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60439" y="78658"/>
            <a:ext cx="10992464" cy="5950921"/>
          </a:xfrm>
        </p:spPr>
        <p:txBody>
          <a:bodyPr/>
          <a:lstStyle/>
          <a:p>
            <a:endParaRPr lang="nl-NL" dirty="0"/>
          </a:p>
        </p:txBody>
      </p:sp>
      <p:sp>
        <p:nvSpPr>
          <p:cNvPr id="4" name="Afgeronde rechthoek 3"/>
          <p:cNvSpPr/>
          <p:nvPr/>
        </p:nvSpPr>
        <p:spPr>
          <a:xfrm>
            <a:off x="4237703" y="275303"/>
            <a:ext cx="3234813" cy="688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Vrijverkeer</a:t>
            </a:r>
            <a:r>
              <a:rPr lang="nl-NL" dirty="0" smtClean="0"/>
              <a:t> </a:t>
            </a:r>
            <a:endParaRPr lang="nl-NL" dirty="0"/>
          </a:p>
        </p:txBody>
      </p:sp>
      <p:cxnSp>
        <p:nvCxnSpPr>
          <p:cNvPr id="6" name="Rechte verbindingslijn met pijl 5"/>
          <p:cNvCxnSpPr/>
          <p:nvPr/>
        </p:nvCxnSpPr>
        <p:spPr>
          <a:xfrm flipH="1">
            <a:off x="2910348" y="983226"/>
            <a:ext cx="2920181" cy="6587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830529" y="963561"/>
            <a:ext cx="0" cy="983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a:stCxn id="4" idx="2"/>
          </p:cNvCxnSpPr>
          <p:nvPr/>
        </p:nvCxnSpPr>
        <p:spPr>
          <a:xfrm>
            <a:off x="5855110" y="963561"/>
            <a:ext cx="2944761" cy="511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al 10"/>
          <p:cNvSpPr/>
          <p:nvPr/>
        </p:nvSpPr>
        <p:spPr>
          <a:xfrm>
            <a:off x="980768" y="1582992"/>
            <a:ext cx="2389239" cy="668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Verkeer van personen </a:t>
            </a:r>
            <a:endParaRPr lang="nl-NL" dirty="0"/>
          </a:p>
        </p:txBody>
      </p:sp>
      <p:sp>
        <p:nvSpPr>
          <p:cNvPr id="12" name="Ovaal 11"/>
          <p:cNvSpPr/>
          <p:nvPr/>
        </p:nvSpPr>
        <p:spPr>
          <a:xfrm>
            <a:off x="4463844" y="1941870"/>
            <a:ext cx="2782529" cy="619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Verkeer van kapitaal </a:t>
            </a:r>
            <a:endParaRPr lang="nl-NL" dirty="0"/>
          </a:p>
        </p:txBody>
      </p:sp>
      <p:sp>
        <p:nvSpPr>
          <p:cNvPr id="13" name="Ovaal 12"/>
          <p:cNvSpPr/>
          <p:nvPr/>
        </p:nvSpPr>
        <p:spPr>
          <a:xfrm>
            <a:off x="8386916" y="1415844"/>
            <a:ext cx="2330246" cy="668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Vrijhandel </a:t>
            </a:r>
            <a:endParaRPr lang="nl-NL" dirty="0"/>
          </a:p>
        </p:txBody>
      </p:sp>
      <p:sp>
        <p:nvSpPr>
          <p:cNvPr id="14" name="Rechthoek 13"/>
          <p:cNvSpPr/>
          <p:nvPr/>
        </p:nvSpPr>
        <p:spPr>
          <a:xfrm>
            <a:off x="4962833" y="3417912"/>
            <a:ext cx="2364657" cy="534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kartel</a:t>
            </a:r>
            <a:endParaRPr lang="nl-NL" dirty="0"/>
          </a:p>
        </p:txBody>
      </p:sp>
      <p:cxnSp>
        <p:nvCxnSpPr>
          <p:cNvPr id="16" name="Rechte verbindingslijn met pijl 15"/>
          <p:cNvCxnSpPr/>
          <p:nvPr/>
        </p:nvCxnSpPr>
        <p:spPr>
          <a:xfrm>
            <a:off x="6174658" y="3956829"/>
            <a:ext cx="9832" cy="330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al 16"/>
          <p:cNvSpPr/>
          <p:nvPr/>
        </p:nvSpPr>
        <p:spPr>
          <a:xfrm>
            <a:off x="1720646" y="4286865"/>
            <a:ext cx="9026013" cy="775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Bedrijven maken afspraken om de prijzen te verhogen </a:t>
            </a:r>
            <a:endParaRPr lang="nl-NL" dirty="0"/>
          </a:p>
        </p:txBody>
      </p:sp>
    </p:spTree>
    <p:extLst>
      <p:ext uri="{BB962C8B-B14F-4D97-AF65-F5344CB8AC3E}">
        <p14:creationId xmlns:p14="http://schemas.microsoft.com/office/powerpoint/2010/main" val="5540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H5:P1: Overheden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Collectieve voorzieningen </a:t>
            </a:r>
          </a:p>
          <a:p>
            <a:pPr>
              <a:buFontTx/>
              <a:buChar char="-"/>
            </a:pPr>
            <a:r>
              <a:rPr lang="nl-NL" dirty="0" smtClean="0"/>
              <a:t>Opdracht 1 t/m 5 maken</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6 t/m 12 p1h5</a:t>
            </a:r>
            <a:endParaRPr lang="nl-NL" dirty="0"/>
          </a:p>
        </p:txBody>
      </p:sp>
    </p:spTree>
    <p:extLst>
      <p:ext uri="{BB962C8B-B14F-4D97-AF65-F5344CB8AC3E}">
        <p14:creationId xmlns:p14="http://schemas.microsoft.com/office/powerpoint/2010/main" val="349695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6813" y="235974"/>
            <a:ext cx="11631561" cy="5793605"/>
          </a:xfrm>
        </p:spPr>
        <p:txBody>
          <a:bodyPr/>
          <a:lstStyle/>
          <a:p>
            <a:endParaRPr lang="nl-NL" dirty="0"/>
          </a:p>
        </p:txBody>
      </p:sp>
      <p:sp>
        <p:nvSpPr>
          <p:cNvPr id="4" name="Rechthoek 3"/>
          <p:cNvSpPr/>
          <p:nvPr/>
        </p:nvSpPr>
        <p:spPr>
          <a:xfrm>
            <a:off x="4817806" y="304800"/>
            <a:ext cx="2979175" cy="550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Collectieve voorzieningen</a:t>
            </a:r>
            <a:endParaRPr lang="nl-NL" dirty="0"/>
          </a:p>
        </p:txBody>
      </p:sp>
      <p:cxnSp>
        <p:nvCxnSpPr>
          <p:cNvPr id="6" name="Rechte verbindingslijn met pijl 5"/>
          <p:cNvCxnSpPr/>
          <p:nvPr/>
        </p:nvCxnSpPr>
        <p:spPr>
          <a:xfrm>
            <a:off x="6282813" y="875071"/>
            <a:ext cx="0" cy="58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fgeronde rechthoek 6"/>
          <p:cNvSpPr/>
          <p:nvPr/>
        </p:nvSpPr>
        <p:spPr>
          <a:xfrm>
            <a:off x="2192594" y="1465006"/>
            <a:ext cx="8101780" cy="983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Voorzieningen van de overheid die worden betaald van belastinggeld</a:t>
            </a:r>
            <a:endParaRPr lang="nl-NL" dirty="0"/>
          </a:p>
        </p:txBody>
      </p:sp>
      <p:cxnSp>
        <p:nvCxnSpPr>
          <p:cNvPr id="9" name="Rechte verbindingslijn met pijl 8"/>
          <p:cNvCxnSpPr/>
          <p:nvPr/>
        </p:nvCxnSpPr>
        <p:spPr>
          <a:xfrm flipH="1">
            <a:off x="2556387" y="2477729"/>
            <a:ext cx="3637936" cy="698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3913239" y="2458064"/>
            <a:ext cx="2369574" cy="2143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a:off x="5574890" y="2477729"/>
            <a:ext cx="707923" cy="2733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6282813" y="2477729"/>
            <a:ext cx="1032387" cy="2212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6282813" y="2477729"/>
            <a:ext cx="2861187" cy="1288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845574" y="2871019"/>
            <a:ext cx="1745226" cy="855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OV</a:t>
            </a:r>
            <a:endParaRPr lang="nl-NL" dirty="0"/>
          </a:p>
        </p:txBody>
      </p:sp>
      <p:sp>
        <p:nvSpPr>
          <p:cNvPr id="19" name="Ovaal 18"/>
          <p:cNvSpPr/>
          <p:nvPr/>
        </p:nvSpPr>
        <p:spPr>
          <a:xfrm>
            <a:off x="1823884" y="4414684"/>
            <a:ext cx="2251587" cy="79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Fietspad </a:t>
            </a:r>
            <a:endParaRPr lang="nl-NL" dirty="0"/>
          </a:p>
        </p:txBody>
      </p:sp>
      <p:sp>
        <p:nvSpPr>
          <p:cNvPr id="20" name="Ovaal 19"/>
          <p:cNvSpPr/>
          <p:nvPr/>
        </p:nvSpPr>
        <p:spPr>
          <a:xfrm>
            <a:off x="4218039" y="5211097"/>
            <a:ext cx="1784554" cy="6685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Speeltuin </a:t>
            </a:r>
            <a:endParaRPr lang="nl-NL" dirty="0"/>
          </a:p>
        </p:txBody>
      </p:sp>
      <p:sp>
        <p:nvSpPr>
          <p:cNvPr id="21" name="Ovaal 20"/>
          <p:cNvSpPr/>
          <p:nvPr/>
        </p:nvSpPr>
        <p:spPr>
          <a:xfrm>
            <a:off x="6705600" y="4689987"/>
            <a:ext cx="2241755" cy="717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Brandweer </a:t>
            </a:r>
            <a:endParaRPr lang="nl-NL" dirty="0"/>
          </a:p>
        </p:txBody>
      </p:sp>
      <p:sp>
        <p:nvSpPr>
          <p:cNvPr id="22" name="Ovaal 21"/>
          <p:cNvSpPr/>
          <p:nvPr/>
        </p:nvSpPr>
        <p:spPr>
          <a:xfrm>
            <a:off x="9104670" y="3421626"/>
            <a:ext cx="2153265" cy="845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School </a:t>
            </a:r>
            <a:endParaRPr lang="nl-NL" dirty="0"/>
          </a:p>
        </p:txBody>
      </p:sp>
    </p:spTree>
    <p:extLst>
      <p:ext uri="{BB962C8B-B14F-4D97-AF65-F5344CB8AC3E}">
        <p14:creationId xmlns:p14="http://schemas.microsoft.com/office/powerpoint/2010/main" val="206354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P5: Vreemd geld</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EMU</a:t>
            </a:r>
          </a:p>
          <a:p>
            <a:pPr>
              <a:buFontTx/>
              <a:buChar char="-"/>
            </a:pPr>
            <a:r>
              <a:rPr lang="nl-NL" dirty="0" smtClean="0"/>
              <a:t>Wisselkoers</a:t>
            </a:r>
          </a:p>
          <a:p>
            <a:pPr>
              <a:buFontTx/>
              <a:buChar char="-"/>
            </a:pPr>
            <a:r>
              <a:rPr lang="nl-NL" dirty="0" smtClean="0"/>
              <a:t>Opdracht maken 1 t/m 5</a:t>
            </a:r>
          </a:p>
          <a:p>
            <a:pPr>
              <a:buFontTx/>
              <a:buChar char="-"/>
            </a:pPr>
            <a:r>
              <a:rPr lang="nl-NL" dirty="0" smtClean="0"/>
              <a:t>Nakijken </a:t>
            </a:r>
          </a:p>
          <a:p>
            <a:pPr>
              <a:buFontTx/>
              <a:buChar char="-"/>
            </a:pPr>
            <a:r>
              <a:rPr lang="nl-NL" dirty="0" smtClean="0"/>
              <a:t>HW: </a:t>
            </a:r>
            <a:r>
              <a:rPr lang="nl-NL" dirty="0" err="1" smtClean="0"/>
              <a:t>opd</a:t>
            </a:r>
            <a:r>
              <a:rPr lang="nl-NL" dirty="0" smtClean="0"/>
              <a:t> 6 t/m 12 P4H5</a:t>
            </a:r>
            <a:endParaRPr lang="nl-NL" dirty="0"/>
          </a:p>
        </p:txBody>
      </p:sp>
    </p:spTree>
    <p:extLst>
      <p:ext uri="{BB962C8B-B14F-4D97-AF65-F5344CB8AC3E}">
        <p14:creationId xmlns:p14="http://schemas.microsoft.com/office/powerpoint/2010/main" val="307420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Uit </a:t>
            </a:r>
            <a:r>
              <a:rPr lang="nl-NL" dirty="0"/>
              <a:t>een </a:t>
            </a:r>
            <a:r>
              <a:rPr lang="nl-NL" dirty="0" smtClean="0"/>
              <a:t>huishoudbudgetplan </a:t>
            </a:r>
            <a:r>
              <a:rPr lang="nl-NL" dirty="0"/>
              <a:t>conclusies trekken over de financiële situatie van </a:t>
            </a:r>
            <a:r>
              <a:rPr lang="nl-NL" dirty="0" smtClean="0"/>
              <a:t>personen</a:t>
            </a:r>
            <a:endParaRPr lang="nl-NL" dirty="0"/>
          </a:p>
        </p:txBody>
      </p:sp>
      <p:sp>
        <p:nvSpPr>
          <p:cNvPr id="3" name="Tijdelijke aanduiding voor inhoud 2"/>
          <p:cNvSpPr>
            <a:spLocks noGrp="1"/>
          </p:cNvSpPr>
          <p:nvPr>
            <p:ph idx="1"/>
          </p:nvPr>
        </p:nvSpPr>
        <p:spPr/>
        <p:txBody>
          <a:bodyPr/>
          <a:lstStyle/>
          <a:p>
            <a:r>
              <a:rPr lang="nl-NL" dirty="0"/>
              <a:t>instanties die behulpzaam kunnen zijn bij budgetproblemen: </a:t>
            </a:r>
            <a:r>
              <a:rPr lang="nl-NL" dirty="0" smtClean="0"/>
              <a:t/>
            </a:r>
            <a:br>
              <a:rPr lang="nl-NL" dirty="0" smtClean="0"/>
            </a:br>
            <a:r>
              <a:rPr lang="nl-NL" dirty="0" smtClean="0"/>
              <a:t>– </a:t>
            </a:r>
            <a:r>
              <a:rPr lang="nl-NL" dirty="0"/>
              <a:t>het Nationaal Instituut voor Budgetvoorlichting (Nibud</a:t>
            </a:r>
            <a:r>
              <a:rPr lang="nl-NL" dirty="0" smtClean="0"/>
              <a:t>)</a:t>
            </a:r>
            <a:br>
              <a:rPr lang="nl-NL" dirty="0" smtClean="0"/>
            </a:br>
            <a:r>
              <a:rPr lang="nl-NL" dirty="0" smtClean="0"/>
              <a:t>– </a:t>
            </a:r>
            <a:r>
              <a:rPr lang="nl-NL" dirty="0"/>
              <a:t>de Consumentenbond </a:t>
            </a:r>
            <a:endParaRPr lang="nl-NL" dirty="0" smtClean="0"/>
          </a:p>
          <a:p>
            <a:r>
              <a:rPr lang="nl-NL" dirty="0"/>
              <a:t>berekening van de kilometerprijs en de kosten van verschillende vormen van vervoer gegeven de totale kosten in een periode en het aantal kilometers in deze periode</a:t>
            </a:r>
            <a:r>
              <a:rPr lang="nl-NL" dirty="0" smtClean="0"/>
              <a:t>:</a:t>
            </a:r>
            <a:br>
              <a:rPr lang="nl-NL" dirty="0" smtClean="0"/>
            </a:br>
            <a:r>
              <a:rPr lang="nl-NL" dirty="0" smtClean="0"/>
              <a:t> </a:t>
            </a:r>
            <a:r>
              <a:rPr lang="nl-NL" dirty="0"/>
              <a:t>– kosten van bijvoorbeeld: fiets, bromscooter, auto, bus of trein</a:t>
            </a:r>
          </a:p>
        </p:txBody>
      </p:sp>
    </p:spTree>
    <p:extLst>
      <p:ext uri="{BB962C8B-B14F-4D97-AF65-F5344CB8AC3E}">
        <p14:creationId xmlns:p14="http://schemas.microsoft.com/office/powerpoint/2010/main" val="317381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791169"/>
          </a:xfrm>
        </p:spPr>
        <p:txBody>
          <a:bodyPr/>
          <a:lstStyle/>
          <a:p>
            <a:pPr algn="ctr"/>
            <a:r>
              <a:rPr lang="nl-NL" b="1" dirty="0" smtClean="0">
                <a:solidFill>
                  <a:srgbClr val="7030A0"/>
                </a:solidFill>
              </a:rPr>
              <a:t>H5:P1: Inkomsten en Uitgaven</a:t>
            </a:r>
            <a:endParaRPr lang="nl-NL" b="1" dirty="0">
              <a:solidFill>
                <a:srgbClr val="7030A0"/>
              </a:solidFill>
            </a:endParaRPr>
          </a:p>
        </p:txBody>
      </p:sp>
      <p:sp>
        <p:nvSpPr>
          <p:cNvPr id="3" name="Tijdelijke aanduiding voor inhoud 2"/>
          <p:cNvSpPr>
            <a:spLocks noGrp="1"/>
          </p:cNvSpPr>
          <p:nvPr>
            <p:ph idx="1"/>
          </p:nvPr>
        </p:nvSpPr>
        <p:spPr>
          <a:xfrm>
            <a:off x="1341120" y="1258530"/>
            <a:ext cx="9509760" cy="5053780"/>
          </a:xfrm>
        </p:spPr>
        <p:txBody>
          <a:bodyPr>
            <a:noAutofit/>
          </a:bodyPr>
          <a:lstStyle/>
          <a:p>
            <a:r>
              <a:rPr lang="nl-NL" sz="2400" b="1" dirty="0" smtClean="0">
                <a:solidFill>
                  <a:srgbClr val="7030A0"/>
                </a:solidFill>
              </a:rPr>
              <a:t>Start </a:t>
            </a:r>
          </a:p>
          <a:p>
            <a:r>
              <a:rPr lang="nl-NL" sz="2400" b="1" dirty="0" smtClean="0">
                <a:solidFill>
                  <a:srgbClr val="7030A0"/>
                </a:solidFill>
              </a:rPr>
              <a:t>Lesdoelen:</a:t>
            </a:r>
          </a:p>
          <a:p>
            <a:pPr>
              <a:buFontTx/>
              <a:buChar char="-"/>
            </a:pPr>
            <a:r>
              <a:rPr lang="nl-NL" sz="2400" b="1" dirty="0" smtClean="0">
                <a:solidFill>
                  <a:srgbClr val="7030A0"/>
                </a:solidFill>
              </a:rPr>
              <a:t>Prioriteit </a:t>
            </a:r>
          </a:p>
          <a:p>
            <a:pPr>
              <a:buFontTx/>
              <a:buChar char="-"/>
            </a:pPr>
            <a:r>
              <a:rPr lang="nl-NL" sz="2400" b="1" dirty="0" smtClean="0">
                <a:solidFill>
                  <a:srgbClr val="7030A0"/>
                </a:solidFill>
              </a:rPr>
              <a:t>Huishoudelijke uitgaven</a:t>
            </a:r>
          </a:p>
          <a:p>
            <a:pPr>
              <a:buFontTx/>
              <a:buChar char="-"/>
            </a:pPr>
            <a:r>
              <a:rPr lang="nl-NL" sz="2400" b="1" dirty="0" smtClean="0">
                <a:solidFill>
                  <a:srgbClr val="7030A0"/>
                </a:solidFill>
              </a:rPr>
              <a:t>Verbruiksgoederen </a:t>
            </a:r>
          </a:p>
          <a:p>
            <a:pPr>
              <a:buFontTx/>
              <a:buChar char="-"/>
            </a:pPr>
            <a:r>
              <a:rPr lang="nl-NL" sz="2400" b="1" dirty="0" smtClean="0">
                <a:solidFill>
                  <a:srgbClr val="7030A0"/>
                </a:solidFill>
              </a:rPr>
              <a:t>Persoonlijke uitgaven</a:t>
            </a:r>
          </a:p>
          <a:p>
            <a:pPr>
              <a:buFontTx/>
              <a:buChar char="-"/>
            </a:pPr>
            <a:r>
              <a:rPr lang="nl-NL" sz="2400" b="1" dirty="0" err="1" smtClean="0">
                <a:solidFill>
                  <a:srgbClr val="7030A0"/>
                </a:solidFill>
              </a:rPr>
              <a:t>Opd</a:t>
            </a:r>
            <a:r>
              <a:rPr lang="nl-NL" sz="2400" b="1" dirty="0" smtClean="0">
                <a:solidFill>
                  <a:srgbClr val="7030A0"/>
                </a:solidFill>
              </a:rPr>
              <a:t> 1 t/m 5 </a:t>
            </a:r>
          </a:p>
          <a:p>
            <a:pPr>
              <a:buFontTx/>
              <a:buChar char="-"/>
            </a:pPr>
            <a:r>
              <a:rPr lang="nl-NL" sz="2400" b="1" dirty="0" smtClean="0">
                <a:solidFill>
                  <a:srgbClr val="7030A0"/>
                </a:solidFill>
              </a:rPr>
              <a:t>Nakijken </a:t>
            </a:r>
          </a:p>
          <a:p>
            <a:pPr>
              <a:buFontTx/>
              <a:buChar char="-"/>
            </a:pPr>
            <a:r>
              <a:rPr lang="nl-NL" sz="2400" b="1" dirty="0" smtClean="0">
                <a:solidFill>
                  <a:srgbClr val="7030A0"/>
                </a:solidFill>
              </a:rPr>
              <a:t>HW: </a:t>
            </a:r>
            <a:r>
              <a:rPr lang="nl-NL" sz="2400" b="1" dirty="0" err="1" smtClean="0">
                <a:solidFill>
                  <a:srgbClr val="7030A0"/>
                </a:solidFill>
              </a:rPr>
              <a:t>opd</a:t>
            </a:r>
            <a:r>
              <a:rPr lang="nl-NL" sz="2400" b="1" dirty="0" smtClean="0">
                <a:solidFill>
                  <a:srgbClr val="7030A0"/>
                </a:solidFill>
              </a:rPr>
              <a:t> 6 t/m 12 p1h5</a:t>
            </a:r>
            <a:endParaRPr lang="nl-NL" sz="2400" b="1" dirty="0">
              <a:solidFill>
                <a:srgbClr val="7030A0"/>
              </a:solidFill>
            </a:endParaRPr>
          </a:p>
        </p:txBody>
      </p:sp>
    </p:spTree>
    <p:extLst>
      <p:ext uri="{BB962C8B-B14F-4D97-AF65-F5344CB8AC3E}">
        <p14:creationId xmlns:p14="http://schemas.microsoft.com/office/powerpoint/2010/main" val="309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75303" y="196646"/>
            <a:ext cx="11661058" cy="5813269"/>
          </a:xfrm>
        </p:spPr>
        <p:txBody>
          <a:bodyPr/>
          <a:lstStyle/>
          <a:p>
            <a:r>
              <a:rPr lang="nl-NL" b="1" dirty="0" smtClean="0">
                <a:solidFill>
                  <a:srgbClr val="7030A0"/>
                </a:solidFill>
              </a:rPr>
              <a:t>Prioriteit: wat belangrijk is voor iemand</a:t>
            </a:r>
          </a:p>
          <a:p>
            <a:r>
              <a:rPr lang="nl-NL" b="1" dirty="0" smtClean="0">
                <a:solidFill>
                  <a:srgbClr val="7030A0"/>
                </a:solidFill>
              </a:rPr>
              <a:t>Verbruiksgoederen: goederen die je maar 1 keer gebruikt</a:t>
            </a:r>
            <a:endParaRPr lang="nl-NL" b="1" dirty="0">
              <a:solidFill>
                <a:srgbClr val="7030A0"/>
              </a:solidFill>
            </a:endParaRPr>
          </a:p>
          <a:p>
            <a:pPr marL="45720" indent="0">
              <a:buNone/>
            </a:pPr>
            <a:endParaRPr lang="nl-NL" b="1" dirty="0" smtClean="0">
              <a:solidFill>
                <a:srgbClr val="7030A0"/>
              </a:solidFill>
            </a:endParaRPr>
          </a:p>
          <a:p>
            <a:endParaRPr lang="nl-NL" dirty="0"/>
          </a:p>
        </p:txBody>
      </p:sp>
      <p:sp>
        <p:nvSpPr>
          <p:cNvPr id="4" name="Rechthoek 3"/>
          <p:cNvSpPr/>
          <p:nvPr/>
        </p:nvSpPr>
        <p:spPr>
          <a:xfrm>
            <a:off x="3333137" y="1342103"/>
            <a:ext cx="470965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Uitgaven </a:t>
            </a:r>
            <a:endParaRPr lang="nl-NL" dirty="0"/>
          </a:p>
        </p:txBody>
      </p:sp>
      <p:cxnSp>
        <p:nvCxnSpPr>
          <p:cNvPr id="6" name="Rechte verbindingslijn met pijl 5"/>
          <p:cNvCxnSpPr/>
          <p:nvPr/>
        </p:nvCxnSpPr>
        <p:spPr>
          <a:xfrm flipH="1">
            <a:off x="2748116" y="1848464"/>
            <a:ext cx="1509252" cy="486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6813755" y="1981199"/>
            <a:ext cx="2399071" cy="324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fgeronde rechthoek 8"/>
          <p:cNvSpPr/>
          <p:nvPr/>
        </p:nvSpPr>
        <p:spPr>
          <a:xfrm>
            <a:off x="275303" y="2005780"/>
            <a:ext cx="2497394" cy="560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Huishoudelijke uitgaven</a:t>
            </a:r>
            <a:endParaRPr lang="nl-NL" dirty="0"/>
          </a:p>
        </p:txBody>
      </p:sp>
      <p:sp>
        <p:nvSpPr>
          <p:cNvPr id="10" name="Afgeronde rechthoek 9"/>
          <p:cNvSpPr/>
          <p:nvPr/>
        </p:nvSpPr>
        <p:spPr>
          <a:xfrm>
            <a:off x="9212826" y="2182760"/>
            <a:ext cx="2369574" cy="54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Persoonlijke uitgaven</a:t>
            </a:r>
            <a:endParaRPr lang="nl-NL" dirty="0"/>
          </a:p>
        </p:txBody>
      </p:sp>
      <p:cxnSp>
        <p:nvCxnSpPr>
          <p:cNvPr id="12" name="Rechte verbindingslijn met pijl 11"/>
          <p:cNvCxnSpPr/>
          <p:nvPr/>
        </p:nvCxnSpPr>
        <p:spPr>
          <a:xfrm>
            <a:off x="1524000" y="2580968"/>
            <a:ext cx="0" cy="324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endCxn id="16" idx="0"/>
          </p:cNvCxnSpPr>
          <p:nvPr/>
        </p:nvCxnSpPr>
        <p:spPr>
          <a:xfrm>
            <a:off x="10397613" y="2477729"/>
            <a:ext cx="0" cy="467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hoek 14"/>
          <p:cNvSpPr/>
          <p:nvPr/>
        </p:nvSpPr>
        <p:spPr>
          <a:xfrm>
            <a:off x="196645" y="2905432"/>
            <a:ext cx="2576052" cy="737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Boodschappen </a:t>
            </a:r>
            <a:endParaRPr lang="nl-NL" dirty="0"/>
          </a:p>
        </p:txBody>
      </p:sp>
      <p:sp>
        <p:nvSpPr>
          <p:cNvPr id="16" name="Rechthoek 15"/>
          <p:cNvSpPr/>
          <p:nvPr/>
        </p:nvSpPr>
        <p:spPr>
          <a:xfrm>
            <a:off x="9212826" y="2944761"/>
            <a:ext cx="2369574" cy="678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Cadeau </a:t>
            </a:r>
            <a:endParaRPr lang="nl-NL" dirty="0"/>
          </a:p>
        </p:txBody>
      </p:sp>
    </p:spTree>
    <p:extLst>
      <p:ext uri="{BB962C8B-B14F-4D97-AF65-F5344CB8AC3E}">
        <p14:creationId xmlns:p14="http://schemas.microsoft.com/office/powerpoint/2010/main" val="17860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310" y="245806"/>
            <a:ext cx="11602064" cy="5783773"/>
          </a:xfrm>
        </p:spPr>
        <p:txBody>
          <a:bodyPr/>
          <a:lstStyle/>
          <a:p>
            <a:endParaRPr lang="nl-NL" dirty="0" smtClean="0"/>
          </a:p>
          <a:p>
            <a:r>
              <a:rPr lang="nl-NL" sz="4000" b="1" dirty="0" smtClean="0">
                <a:solidFill>
                  <a:srgbClr val="002060"/>
                </a:solidFill>
              </a:rPr>
              <a:t>EMU: Europese Monetaire Unie: landen gebruiken allemaal dezelfde munteenheid</a:t>
            </a:r>
          </a:p>
          <a:p>
            <a:r>
              <a:rPr lang="nl-NL" sz="4000" b="1" dirty="0" smtClean="0">
                <a:solidFill>
                  <a:srgbClr val="002060"/>
                </a:solidFill>
              </a:rPr>
              <a:t>Euro’s= Vreemd geld x wisselkoers</a:t>
            </a:r>
          </a:p>
          <a:p>
            <a:r>
              <a:rPr lang="nl-NL" sz="4000" b="1" dirty="0" smtClean="0">
                <a:solidFill>
                  <a:srgbClr val="002060"/>
                </a:solidFill>
              </a:rPr>
              <a:t>Vreemd geld= Euro’s : wisselkoers</a:t>
            </a:r>
            <a:endParaRPr lang="nl-NL" sz="4000" b="1" dirty="0">
              <a:solidFill>
                <a:srgbClr val="002060"/>
              </a:solidFill>
            </a:endParaRPr>
          </a:p>
        </p:txBody>
      </p:sp>
    </p:spTree>
    <p:extLst>
      <p:ext uri="{BB962C8B-B14F-4D97-AF65-F5344CB8AC3E}">
        <p14:creationId xmlns:p14="http://schemas.microsoft.com/office/powerpoint/2010/main" val="41951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0"/>
            <a:ext cx="9509760" cy="796413"/>
          </a:xfrm>
        </p:spPr>
        <p:txBody>
          <a:bodyPr>
            <a:normAutofit/>
          </a:bodyPr>
          <a:lstStyle/>
          <a:p>
            <a:r>
              <a:rPr lang="nl-NL" dirty="0" smtClean="0"/>
              <a:t>P3:H5: Ministers en hun budgetten</a:t>
            </a:r>
            <a:endParaRPr lang="nl-NL" dirty="0"/>
          </a:p>
        </p:txBody>
      </p:sp>
      <p:sp>
        <p:nvSpPr>
          <p:cNvPr id="3" name="Tijdelijke aanduiding voor inhoud 2"/>
          <p:cNvSpPr>
            <a:spLocks noGrp="1"/>
          </p:cNvSpPr>
          <p:nvPr>
            <p:ph idx="1"/>
          </p:nvPr>
        </p:nvSpPr>
        <p:spPr>
          <a:xfrm>
            <a:off x="235974" y="717756"/>
            <a:ext cx="10614906" cy="5311824"/>
          </a:xfrm>
        </p:spPr>
        <p:txBody>
          <a:bodyPr>
            <a:noAutofit/>
          </a:bodyPr>
          <a:lstStyle/>
          <a:p>
            <a:r>
              <a:rPr lang="nl-NL" sz="1400" b="1" dirty="0" smtClean="0"/>
              <a:t>Start</a:t>
            </a:r>
          </a:p>
          <a:p>
            <a:r>
              <a:rPr lang="nl-NL" sz="1400" b="1" dirty="0" smtClean="0"/>
              <a:t>Lesdoelen:</a:t>
            </a:r>
          </a:p>
          <a:p>
            <a:pPr>
              <a:buFontTx/>
              <a:buChar char="-"/>
            </a:pPr>
            <a:r>
              <a:rPr lang="nl-NL" sz="1400" b="1" dirty="0" smtClean="0"/>
              <a:t>Rijksbegroting </a:t>
            </a:r>
          </a:p>
          <a:p>
            <a:pPr>
              <a:buFontTx/>
              <a:buChar char="-"/>
            </a:pPr>
            <a:r>
              <a:rPr lang="nl-NL" sz="1400" b="1" dirty="0" smtClean="0"/>
              <a:t>Miljoenennota </a:t>
            </a:r>
          </a:p>
          <a:p>
            <a:pPr>
              <a:buFontTx/>
              <a:buChar char="-"/>
            </a:pPr>
            <a:r>
              <a:rPr lang="nl-NL" sz="1400" b="1" dirty="0" smtClean="0"/>
              <a:t>CPB</a:t>
            </a:r>
          </a:p>
          <a:p>
            <a:pPr>
              <a:buFontTx/>
              <a:buChar char="-"/>
            </a:pPr>
            <a:r>
              <a:rPr lang="nl-NL" sz="1400" b="1" dirty="0" smtClean="0"/>
              <a:t>CBS</a:t>
            </a:r>
          </a:p>
          <a:p>
            <a:pPr>
              <a:buFontTx/>
              <a:buChar char="-"/>
            </a:pPr>
            <a:r>
              <a:rPr lang="nl-NL" sz="1400" b="1" dirty="0" smtClean="0"/>
              <a:t>Begrotingstekort </a:t>
            </a:r>
          </a:p>
          <a:p>
            <a:pPr>
              <a:buFontTx/>
              <a:buChar char="-"/>
            </a:pPr>
            <a:r>
              <a:rPr lang="nl-NL" sz="1400" b="1" dirty="0" smtClean="0"/>
              <a:t>Staatsschuld </a:t>
            </a:r>
          </a:p>
          <a:p>
            <a:pPr>
              <a:buFontTx/>
              <a:buChar char="-"/>
            </a:pPr>
            <a:r>
              <a:rPr lang="nl-NL" sz="1400" b="1" dirty="0" smtClean="0"/>
              <a:t>Subsidies </a:t>
            </a:r>
          </a:p>
          <a:p>
            <a:pPr>
              <a:buFontTx/>
              <a:buChar char="-"/>
            </a:pPr>
            <a:r>
              <a:rPr lang="nl-NL" sz="1400" b="1" dirty="0" smtClean="0"/>
              <a:t>Heffingen </a:t>
            </a:r>
          </a:p>
          <a:p>
            <a:pPr>
              <a:buFontTx/>
              <a:buChar char="-"/>
            </a:pPr>
            <a:r>
              <a:rPr lang="nl-NL" sz="1400" b="1" dirty="0" err="1" smtClean="0"/>
              <a:t>Opd</a:t>
            </a:r>
            <a:r>
              <a:rPr lang="nl-NL" sz="1400" b="1" dirty="0" smtClean="0"/>
              <a:t> 1 t/m 5 maken </a:t>
            </a:r>
          </a:p>
          <a:p>
            <a:pPr>
              <a:buFontTx/>
              <a:buChar char="-"/>
            </a:pPr>
            <a:r>
              <a:rPr lang="nl-NL" sz="1400" b="1" dirty="0" smtClean="0"/>
              <a:t>Nakijken </a:t>
            </a:r>
          </a:p>
          <a:p>
            <a:pPr>
              <a:buFontTx/>
              <a:buChar char="-"/>
            </a:pPr>
            <a:r>
              <a:rPr lang="nl-NL" sz="1400" b="1" dirty="0" err="1" smtClean="0"/>
              <a:t>Hw</a:t>
            </a:r>
            <a:r>
              <a:rPr lang="nl-NL" sz="1400" b="1" dirty="0" smtClean="0"/>
              <a:t>: </a:t>
            </a:r>
            <a:r>
              <a:rPr lang="nl-NL" sz="1400" b="1" dirty="0" err="1" smtClean="0"/>
              <a:t>opd</a:t>
            </a:r>
            <a:r>
              <a:rPr lang="nl-NL" sz="1400" b="1" dirty="0" smtClean="0"/>
              <a:t> 6 t/m 12 p3h5</a:t>
            </a:r>
            <a:endParaRPr lang="nl-NL" sz="1400" b="1" dirty="0"/>
          </a:p>
        </p:txBody>
      </p:sp>
    </p:spTree>
    <p:extLst>
      <p:ext uri="{BB962C8B-B14F-4D97-AF65-F5344CB8AC3E}">
        <p14:creationId xmlns:p14="http://schemas.microsoft.com/office/powerpoint/2010/main" val="26025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73739" y="196646"/>
            <a:ext cx="9509760" cy="5469140"/>
          </a:xfrm>
        </p:spPr>
        <p:txBody>
          <a:bodyPr/>
          <a:lstStyle/>
          <a:p>
            <a:r>
              <a:rPr lang="nl-NL" dirty="0" smtClean="0">
                <a:hlinkClick r:id="rId2"/>
              </a:rPr>
              <a:t>www.laks-monitor.nl</a:t>
            </a:r>
            <a:endParaRPr lang="nl-NL" dirty="0" smtClean="0"/>
          </a:p>
          <a:p>
            <a:r>
              <a:rPr lang="nl-NL" dirty="0" smtClean="0"/>
              <a:t>Klik op de gele knop :LAKS-monitor invullen.</a:t>
            </a:r>
          </a:p>
          <a:p>
            <a:r>
              <a:rPr lang="nl-NL" dirty="0" smtClean="0"/>
              <a:t>Wachtwoord: </a:t>
            </a:r>
            <a:r>
              <a:rPr lang="nl-NL" sz="4400" b="1" dirty="0"/>
              <a:t>3qdkw</a:t>
            </a:r>
            <a:endParaRPr lang="nl-NL" sz="4400" dirty="0"/>
          </a:p>
        </p:txBody>
      </p:sp>
    </p:spTree>
    <p:extLst>
      <p:ext uri="{BB962C8B-B14F-4D97-AF65-F5344CB8AC3E}">
        <p14:creationId xmlns:p14="http://schemas.microsoft.com/office/powerpoint/2010/main" val="118358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915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68826"/>
            <a:ext cx="9509760" cy="570271"/>
          </a:xfrm>
        </p:spPr>
        <p:txBody>
          <a:bodyPr/>
          <a:lstStyle/>
          <a:p>
            <a:r>
              <a:rPr lang="nl-NL" dirty="0" smtClean="0"/>
              <a:t>P4:H5: Sociale zekerheid</a:t>
            </a:r>
            <a:endParaRPr lang="nl-NL" dirty="0"/>
          </a:p>
        </p:txBody>
      </p:sp>
      <p:sp>
        <p:nvSpPr>
          <p:cNvPr id="3" name="Tijdelijke aanduiding voor inhoud 2"/>
          <p:cNvSpPr>
            <a:spLocks noGrp="1"/>
          </p:cNvSpPr>
          <p:nvPr>
            <p:ph idx="1"/>
          </p:nvPr>
        </p:nvSpPr>
        <p:spPr>
          <a:xfrm>
            <a:off x="432619" y="747252"/>
            <a:ext cx="10418261" cy="5791200"/>
          </a:xfrm>
        </p:spPr>
        <p:txBody>
          <a:bodyPr>
            <a:noAutofit/>
          </a:bodyPr>
          <a:lstStyle/>
          <a:p>
            <a:r>
              <a:rPr lang="nl-NL" sz="1800" b="1" dirty="0" smtClean="0"/>
              <a:t>Start </a:t>
            </a:r>
          </a:p>
          <a:p>
            <a:r>
              <a:rPr lang="nl-NL" sz="1800" b="1" dirty="0" smtClean="0"/>
              <a:t>Lesdoelen:</a:t>
            </a:r>
          </a:p>
          <a:p>
            <a:pPr>
              <a:buFontTx/>
              <a:buChar char="-"/>
            </a:pPr>
            <a:r>
              <a:rPr lang="nl-NL" sz="1800" b="1" dirty="0" smtClean="0"/>
              <a:t>ZVW</a:t>
            </a:r>
          </a:p>
          <a:p>
            <a:pPr>
              <a:buFontTx/>
              <a:buChar char="-"/>
            </a:pPr>
            <a:r>
              <a:rPr lang="nl-NL" sz="1800" b="1" dirty="0" err="1" smtClean="0"/>
              <a:t>Wulbz</a:t>
            </a:r>
            <a:endParaRPr lang="nl-NL" sz="1800" b="1" dirty="0" smtClean="0"/>
          </a:p>
          <a:p>
            <a:pPr>
              <a:buFontTx/>
              <a:buChar char="-"/>
            </a:pPr>
            <a:r>
              <a:rPr lang="nl-NL" sz="1800" b="1" dirty="0" smtClean="0"/>
              <a:t>WLZ</a:t>
            </a:r>
          </a:p>
          <a:p>
            <a:pPr>
              <a:buFontTx/>
              <a:buChar char="-"/>
            </a:pPr>
            <a:r>
              <a:rPr lang="nl-NL" sz="1800" b="1" dirty="0" smtClean="0"/>
              <a:t>AOW</a:t>
            </a:r>
          </a:p>
          <a:p>
            <a:pPr>
              <a:buFontTx/>
              <a:buChar char="-"/>
            </a:pPr>
            <a:r>
              <a:rPr lang="nl-NL" sz="1800" b="1" dirty="0" smtClean="0"/>
              <a:t>ANW</a:t>
            </a:r>
          </a:p>
          <a:p>
            <a:pPr>
              <a:buFontTx/>
              <a:buChar char="-"/>
            </a:pPr>
            <a:r>
              <a:rPr lang="nl-NL" sz="1800" b="1" dirty="0" smtClean="0"/>
              <a:t>WW</a:t>
            </a:r>
          </a:p>
          <a:p>
            <a:pPr>
              <a:buFontTx/>
              <a:buChar char="-"/>
            </a:pPr>
            <a:r>
              <a:rPr lang="nl-NL" sz="1800" b="1" dirty="0" smtClean="0"/>
              <a:t>WIA</a:t>
            </a:r>
          </a:p>
          <a:p>
            <a:pPr>
              <a:buFontTx/>
              <a:buChar char="-"/>
            </a:pPr>
            <a:r>
              <a:rPr lang="nl-NL" sz="1800" b="1" dirty="0" smtClean="0"/>
              <a:t>Bijstand</a:t>
            </a:r>
          </a:p>
          <a:p>
            <a:pPr>
              <a:buFontTx/>
              <a:buChar char="-"/>
            </a:pPr>
            <a:r>
              <a:rPr lang="nl-NL" sz="1800" b="1" dirty="0" err="1" smtClean="0"/>
              <a:t>Opd</a:t>
            </a:r>
            <a:r>
              <a:rPr lang="nl-NL" sz="1800" b="1" dirty="0" smtClean="0"/>
              <a:t> maken 1 t/m 5 p4</a:t>
            </a:r>
          </a:p>
          <a:p>
            <a:pPr>
              <a:buFontTx/>
              <a:buChar char="-"/>
            </a:pPr>
            <a:r>
              <a:rPr lang="nl-NL" sz="1800" b="1" dirty="0" err="1" smtClean="0"/>
              <a:t>Hw</a:t>
            </a:r>
            <a:r>
              <a:rPr lang="nl-NL" sz="1800" b="1" dirty="0" smtClean="0"/>
              <a:t>: </a:t>
            </a:r>
            <a:r>
              <a:rPr lang="nl-NL" sz="1800" b="1" dirty="0" err="1" smtClean="0"/>
              <a:t>opd</a:t>
            </a:r>
            <a:r>
              <a:rPr lang="nl-NL" sz="1800" b="1" dirty="0" smtClean="0"/>
              <a:t> 6 t/m 10 p4h5</a:t>
            </a:r>
          </a:p>
        </p:txBody>
      </p:sp>
    </p:spTree>
    <p:extLst>
      <p:ext uri="{BB962C8B-B14F-4D97-AF65-F5344CB8AC3E}">
        <p14:creationId xmlns:p14="http://schemas.microsoft.com/office/powerpoint/2010/main" val="382840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03123"/>
            <a:ext cx="9509760" cy="648929"/>
          </a:xfrm>
        </p:spPr>
        <p:txBody>
          <a:bodyPr/>
          <a:lstStyle/>
          <a:p>
            <a:r>
              <a:rPr lang="nl-NL" dirty="0" smtClean="0"/>
              <a:t>P5: Sociale zekerheid voor jongeren</a:t>
            </a:r>
            <a:endParaRPr lang="nl-NL" dirty="0"/>
          </a:p>
        </p:txBody>
      </p:sp>
      <p:sp>
        <p:nvSpPr>
          <p:cNvPr id="3" name="Tijdelijke aanduiding voor inhoud 2"/>
          <p:cNvSpPr>
            <a:spLocks noGrp="1"/>
          </p:cNvSpPr>
          <p:nvPr>
            <p:ph idx="1"/>
          </p:nvPr>
        </p:nvSpPr>
        <p:spPr>
          <a:xfrm>
            <a:off x="1341120" y="1052052"/>
            <a:ext cx="9509760" cy="4997191"/>
          </a:xfrm>
        </p:spPr>
        <p:txBody>
          <a:bodyPr/>
          <a:lstStyle/>
          <a:p>
            <a:r>
              <a:rPr lang="nl-NL" dirty="0" smtClean="0"/>
              <a:t>Start </a:t>
            </a:r>
          </a:p>
          <a:p>
            <a:r>
              <a:rPr lang="nl-NL" dirty="0" smtClean="0"/>
              <a:t>Lesdoelen:</a:t>
            </a:r>
          </a:p>
          <a:p>
            <a:pPr>
              <a:buFontTx/>
              <a:buChar char="-"/>
            </a:pPr>
            <a:r>
              <a:rPr lang="nl-NL" dirty="0" smtClean="0"/>
              <a:t>Actieven </a:t>
            </a:r>
          </a:p>
          <a:p>
            <a:pPr>
              <a:buFontTx/>
              <a:buChar char="-"/>
            </a:pPr>
            <a:r>
              <a:rPr lang="nl-NL" dirty="0" smtClean="0"/>
              <a:t>Niet actieven </a:t>
            </a:r>
          </a:p>
          <a:p>
            <a:pPr>
              <a:buFontTx/>
              <a:buChar char="-"/>
            </a:pPr>
            <a:r>
              <a:rPr lang="nl-NL" dirty="0" err="1" smtClean="0"/>
              <a:t>Opd</a:t>
            </a:r>
            <a:r>
              <a:rPr lang="nl-NL" dirty="0" smtClean="0"/>
              <a:t> 1 t/m 5 </a:t>
            </a:r>
          </a:p>
          <a:p>
            <a:pPr>
              <a:buFontTx/>
              <a:buChar char="-"/>
            </a:pPr>
            <a:r>
              <a:rPr lang="nl-NL" dirty="0" smtClean="0"/>
              <a:t>Nakijken </a:t>
            </a:r>
            <a:endParaRPr lang="nl-NL" dirty="0"/>
          </a:p>
        </p:txBody>
      </p:sp>
    </p:spTree>
    <p:extLst>
      <p:ext uri="{BB962C8B-B14F-4D97-AF65-F5344CB8AC3E}">
        <p14:creationId xmlns:p14="http://schemas.microsoft.com/office/powerpoint/2010/main" val="15831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5639" y="88490"/>
            <a:ext cx="11661058" cy="5941089"/>
          </a:xfrm>
        </p:spPr>
        <p:txBody>
          <a:bodyPr/>
          <a:lstStyle/>
          <a:p>
            <a:endParaRPr lang="nl-NL" dirty="0"/>
          </a:p>
        </p:txBody>
      </p:sp>
      <p:sp>
        <p:nvSpPr>
          <p:cNvPr id="4" name="Rechthoek 3"/>
          <p:cNvSpPr/>
          <p:nvPr/>
        </p:nvSpPr>
        <p:spPr>
          <a:xfrm>
            <a:off x="4729316" y="265471"/>
            <a:ext cx="2438400" cy="717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Sociale zekerheid voor jongeren </a:t>
            </a:r>
            <a:endParaRPr lang="nl-NL" dirty="0"/>
          </a:p>
        </p:txBody>
      </p:sp>
      <p:cxnSp>
        <p:nvCxnSpPr>
          <p:cNvPr id="6" name="Rechte verbindingslijn met pijl 5"/>
          <p:cNvCxnSpPr/>
          <p:nvPr/>
        </p:nvCxnSpPr>
        <p:spPr>
          <a:xfrm flipH="1">
            <a:off x="2192594" y="1002890"/>
            <a:ext cx="3765754" cy="599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5230761" y="983226"/>
            <a:ext cx="717755" cy="1720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al 8"/>
          <p:cNvSpPr/>
          <p:nvPr/>
        </p:nvSpPr>
        <p:spPr>
          <a:xfrm>
            <a:off x="344129" y="1622322"/>
            <a:ext cx="2487562" cy="7472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Kinderbijslag </a:t>
            </a:r>
            <a:endParaRPr lang="nl-NL" dirty="0"/>
          </a:p>
        </p:txBody>
      </p:sp>
      <p:sp>
        <p:nvSpPr>
          <p:cNvPr id="10" name="Ovaal 9"/>
          <p:cNvSpPr/>
          <p:nvPr/>
        </p:nvSpPr>
        <p:spPr>
          <a:xfrm>
            <a:off x="1681316" y="2644876"/>
            <a:ext cx="5319251" cy="1258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Scholieren: tegemoetkoming</a:t>
            </a:r>
          </a:p>
          <a:p>
            <a:pPr algn="ctr"/>
            <a:r>
              <a:rPr lang="nl-NL" dirty="0" smtClean="0"/>
              <a:t>Studenten: basisbeurs</a:t>
            </a:r>
            <a:endParaRPr lang="nl-NL" dirty="0"/>
          </a:p>
        </p:txBody>
      </p:sp>
      <p:sp>
        <p:nvSpPr>
          <p:cNvPr id="11" name="Ovaal 10"/>
          <p:cNvSpPr/>
          <p:nvPr/>
        </p:nvSpPr>
        <p:spPr>
          <a:xfrm>
            <a:off x="8603226" y="1863212"/>
            <a:ext cx="2497393" cy="8603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Wajong uitkering</a:t>
            </a:r>
            <a:endParaRPr lang="nl-NL" dirty="0"/>
          </a:p>
        </p:txBody>
      </p:sp>
      <p:cxnSp>
        <p:nvCxnSpPr>
          <p:cNvPr id="13" name="Rechte verbindingslijn met pijl 12"/>
          <p:cNvCxnSpPr/>
          <p:nvPr/>
        </p:nvCxnSpPr>
        <p:spPr>
          <a:xfrm>
            <a:off x="5958348" y="1002890"/>
            <a:ext cx="3392129" cy="840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1170039" y="4286865"/>
            <a:ext cx="7678993" cy="1101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nl-NL" dirty="0" smtClean="0"/>
              <a:t>Actieven: werkende mensen </a:t>
            </a:r>
          </a:p>
          <a:p>
            <a:pPr marL="285750" indent="-285750" algn="ctr">
              <a:buFontTx/>
              <a:buChar char="-"/>
            </a:pPr>
            <a:r>
              <a:rPr lang="nl-NL" dirty="0" smtClean="0"/>
              <a:t>Niet actieven: niet werkende mensen</a:t>
            </a:r>
            <a:endParaRPr lang="nl-NL" dirty="0"/>
          </a:p>
        </p:txBody>
      </p:sp>
    </p:spTree>
    <p:extLst>
      <p:ext uri="{BB962C8B-B14F-4D97-AF65-F5344CB8AC3E}">
        <p14:creationId xmlns:p14="http://schemas.microsoft.com/office/powerpoint/2010/main" val="112578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633853"/>
          </a:xfrm>
        </p:spPr>
        <p:txBody>
          <a:bodyPr/>
          <a:lstStyle/>
          <a:p>
            <a:r>
              <a:rPr lang="nl-NL" dirty="0" smtClean="0"/>
              <a:t>P7: De EU en de rest van de wereld</a:t>
            </a:r>
            <a:endParaRPr lang="nl-NL" dirty="0"/>
          </a:p>
        </p:txBody>
      </p:sp>
      <p:sp>
        <p:nvSpPr>
          <p:cNvPr id="3" name="Tijdelijke aanduiding voor inhoud 2"/>
          <p:cNvSpPr>
            <a:spLocks noGrp="1"/>
          </p:cNvSpPr>
          <p:nvPr>
            <p:ph idx="1"/>
          </p:nvPr>
        </p:nvSpPr>
        <p:spPr>
          <a:xfrm>
            <a:off x="1341120" y="1209368"/>
            <a:ext cx="9509760" cy="4820211"/>
          </a:xfrm>
        </p:spPr>
        <p:txBody>
          <a:bodyPr/>
          <a:lstStyle/>
          <a:p>
            <a:r>
              <a:rPr lang="nl-NL" dirty="0" smtClean="0"/>
              <a:t>Start </a:t>
            </a:r>
          </a:p>
          <a:p>
            <a:r>
              <a:rPr lang="nl-NL" dirty="0" smtClean="0"/>
              <a:t>Lesdoelen</a:t>
            </a:r>
          </a:p>
          <a:p>
            <a:pPr>
              <a:buFontTx/>
              <a:buChar char="-"/>
            </a:pPr>
            <a:r>
              <a:rPr lang="nl-NL" dirty="0" smtClean="0"/>
              <a:t>Protectie </a:t>
            </a:r>
          </a:p>
          <a:p>
            <a:pPr>
              <a:buFontTx/>
              <a:buChar char="-"/>
            </a:pPr>
            <a:r>
              <a:rPr lang="nl-NL" dirty="0" smtClean="0"/>
              <a:t>Invoerrechten </a:t>
            </a:r>
          </a:p>
          <a:p>
            <a:pPr>
              <a:buFontTx/>
              <a:buChar char="-"/>
            </a:pPr>
            <a:r>
              <a:rPr lang="nl-NL" dirty="0" smtClean="0"/>
              <a:t>Contingentering </a:t>
            </a:r>
          </a:p>
          <a:p>
            <a:pPr>
              <a:buFontTx/>
              <a:buChar char="-"/>
            </a:pPr>
            <a:r>
              <a:rPr lang="nl-NL" dirty="0" smtClean="0"/>
              <a:t>Importquote </a:t>
            </a:r>
          </a:p>
          <a:p>
            <a:pPr>
              <a:buFontTx/>
              <a:buChar char="-"/>
            </a:pPr>
            <a:r>
              <a:rPr lang="nl-NL" dirty="0" err="1" smtClean="0"/>
              <a:t>Opd</a:t>
            </a:r>
            <a:r>
              <a:rPr lang="nl-NL" dirty="0" smtClean="0"/>
              <a:t> 1 t/m 5 p7h5</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6 t/m 12 p7h5</a:t>
            </a:r>
            <a:endParaRPr lang="nl-NL" dirty="0"/>
          </a:p>
        </p:txBody>
      </p:sp>
    </p:spTree>
    <p:extLst>
      <p:ext uri="{BB962C8B-B14F-4D97-AF65-F5344CB8AC3E}">
        <p14:creationId xmlns:p14="http://schemas.microsoft.com/office/powerpoint/2010/main" val="128233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solidFill>
                  <a:srgbClr val="7030A0"/>
                </a:solidFill>
              </a:rPr>
              <a:t>P4: Kopen een kunst</a:t>
            </a:r>
            <a:endParaRPr lang="nl-NL" b="1" dirty="0">
              <a:solidFill>
                <a:srgbClr val="7030A0"/>
              </a:solidFill>
            </a:endParaRPr>
          </a:p>
        </p:txBody>
      </p:sp>
      <p:sp>
        <p:nvSpPr>
          <p:cNvPr id="3" name="Tijdelijke aanduiding voor inhoud 2"/>
          <p:cNvSpPr>
            <a:spLocks noGrp="1"/>
          </p:cNvSpPr>
          <p:nvPr>
            <p:ph idx="1"/>
          </p:nvPr>
        </p:nvSpPr>
        <p:spPr/>
        <p:txBody>
          <a:bodyPr>
            <a:normAutofit/>
          </a:bodyPr>
          <a:lstStyle/>
          <a:p>
            <a:r>
              <a:rPr lang="nl-NL" b="1" dirty="0" smtClean="0"/>
              <a:t>Lesdoelen:</a:t>
            </a:r>
          </a:p>
          <a:p>
            <a:pPr marL="45720" indent="0">
              <a:buNone/>
            </a:pPr>
            <a:r>
              <a:rPr lang="nl-NL" dirty="0"/>
              <a:t> </a:t>
            </a:r>
            <a:r>
              <a:rPr lang="nl-NL" dirty="0" smtClean="0"/>
              <a:t> - e-commerce</a:t>
            </a:r>
          </a:p>
          <a:p>
            <a:pPr marL="45720" indent="0">
              <a:buNone/>
            </a:pPr>
            <a:r>
              <a:rPr lang="nl-NL" dirty="0"/>
              <a:t> </a:t>
            </a:r>
            <a:r>
              <a:rPr lang="nl-NL" dirty="0" smtClean="0"/>
              <a:t> - consumentenorganisaties</a:t>
            </a:r>
          </a:p>
          <a:p>
            <a:pPr marL="45720" indent="0">
              <a:buNone/>
            </a:pPr>
            <a:r>
              <a:rPr lang="nl-NL" dirty="0"/>
              <a:t> </a:t>
            </a:r>
            <a:r>
              <a:rPr lang="nl-NL" dirty="0" smtClean="0"/>
              <a:t> </a:t>
            </a:r>
            <a:r>
              <a:rPr lang="nl-NL" dirty="0"/>
              <a:t>- vergelijkend </a:t>
            </a:r>
            <a:r>
              <a:rPr lang="nl-NL" dirty="0" smtClean="0"/>
              <a:t>warenonderzoek</a:t>
            </a:r>
          </a:p>
          <a:p>
            <a:pPr marL="45720" indent="0">
              <a:buNone/>
            </a:pPr>
            <a:r>
              <a:rPr lang="nl-NL" dirty="0"/>
              <a:t> </a:t>
            </a:r>
            <a:r>
              <a:rPr lang="nl-NL" dirty="0" smtClean="0"/>
              <a:t> - </a:t>
            </a:r>
            <a:r>
              <a:rPr lang="nl-NL" dirty="0" err="1" smtClean="0"/>
              <a:t>opd</a:t>
            </a:r>
            <a:r>
              <a:rPr lang="nl-NL" dirty="0" smtClean="0"/>
              <a:t> 1 t/m 5 p4h1</a:t>
            </a:r>
          </a:p>
          <a:p>
            <a:pPr marL="45720" indent="0">
              <a:buNone/>
            </a:pPr>
            <a:r>
              <a:rPr lang="nl-NL" dirty="0"/>
              <a:t> </a:t>
            </a:r>
            <a:r>
              <a:rPr lang="nl-NL" dirty="0" smtClean="0"/>
              <a:t> - nakijken</a:t>
            </a:r>
          </a:p>
          <a:p>
            <a:pPr marL="45720" indent="0">
              <a:buNone/>
            </a:pPr>
            <a:r>
              <a:rPr lang="nl-NL" dirty="0"/>
              <a:t> </a:t>
            </a:r>
            <a:r>
              <a:rPr lang="nl-NL" dirty="0" smtClean="0"/>
              <a:t> </a:t>
            </a:r>
            <a:r>
              <a:rPr lang="nl-NL" dirty="0" err="1" smtClean="0"/>
              <a:t>hw</a:t>
            </a:r>
            <a:r>
              <a:rPr lang="nl-NL" dirty="0" smtClean="0"/>
              <a:t>: </a:t>
            </a:r>
            <a:r>
              <a:rPr lang="nl-NL" dirty="0" err="1" smtClean="0"/>
              <a:t>opd</a:t>
            </a:r>
            <a:r>
              <a:rPr lang="nl-NL" dirty="0" smtClean="0"/>
              <a:t> 9+12 </a:t>
            </a:r>
            <a:r>
              <a:rPr lang="nl-NL" dirty="0" err="1" smtClean="0"/>
              <a:t>blz</a:t>
            </a:r>
            <a:r>
              <a:rPr lang="nl-NL" dirty="0" smtClean="0"/>
              <a:t> 23</a:t>
            </a:r>
          </a:p>
          <a:p>
            <a:endParaRPr lang="nl-NL" dirty="0"/>
          </a:p>
        </p:txBody>
      </p:sp>
    </p:spTree>
    <p:extLst>
      <p:ext uri="{BB962C8B-B14F-4D97-AF65-F5344CB8AC3E}">
        <p14:creationId xmlns:p14="http://schemas.microsoft.com/office/powerpoint/2010/main" val="39823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732175"/>
          </a:xfrm>
        </p:spPr>
        <p:txBody>
          <a:bodyPr/>
          <a:lstStyle/>
          <a:p>
            <a:r>
              <a:rPr lang="nl-NL" dirty="0" smtClean="0"/>
              <a:t>P7: De EU en de rest van de wereld</a:t>
            </a:r>
            <a:endParaRPr lang="nl-NL" dirty="0"/>
          </a:p>
        </p:txBody>
      </p:sp>
      <p:sp>
        <p:nvSpPr>
          <p:cNvPr id="3" name="Tijdelijke aanduiding voor inhoud 2"/>
          <p:cNvSpPr>
            <a:spLocks noGrp="1"/>
          </p:cNvSpPr>
          <p:nvPr>
            <p:ph idx="1"/>
          </p:nvPr>
        </p:nvSpPr>
        <p:spPr>
          <a:xfrm>
            <a:off x="1341120" y="1199536"/>
            <a:ext cx="9509760" cy="4830044"/>
          </a:xfrm>
        </p:spPr>
        <p:txBody>
          <a:bodyPr/>
          <a:lstStyle/>
          <a:p>
            <a:r>
              <a:rPr lang="nl-NL" dirty="0" smtClean="0"/>
              <a:t>Start </a:t>
            </a:r>
          </a:p>
          <a:p>
            <a:r>
              <a:rPr lang="nl-NL" dirty="0" smtClean="0"/>
              <a:t>Lesdoelen: </a:t>
            </a:r>
          </a:p>
          <a:p>
            <a:pPr>
              <a:buFontTx/>
              <a:buChar char="-"/>
            </a:pPr>
            <a:r>
              <a:rPr lang="nl-NL" dirty="0" smtClean="0"/>
              <a:t>Protectie </a:t>
            </a:r>
          </a:p>
          <a:p>
            <a:pPr>
              <a:buFontTx/>
              <a:buChar char="-"/>
            </a:pPr>
            <a:r>
              <a:rPr lang="nl-NL" dirty="0" smtClean="0"/>
              <a:t>Invoerrechten </a:t>
            </a:r>
          </a:p>
          <a:p>
            <a:pPr>
              <a:buFontTx/>
              <a:buChar char="-"/>
            </a:pPr>
            <a:r>
              <a:rPr lang="nl-NL" dirty="0" smtClean="0"/>
              <a:t>Contingentering </a:t>
            </a:r>
          </a:p>
          <a:p>
            <a:pPr>
              <a:buFontTx/>
              <a:buChar char="-"/>
            </a:pPr>
            <a:r>
              <a:rPr lang="nl-NL" dirty="0" smtClean="0"/>
              <a:t>Gemeenschappelijk buitentarief </a:t>
            </a:r>
          </a:p>
          <a:p>
            <a:pPr>
              <a:buFontTx/>
              <a:buChar char="-"/>
            </a:pPr>
            <a:r>
              <a:rPr lang="nl-NL" dirty="0" err="1" smtClean="0"/>
              <a:t>Opd</a:t>
            </a:r>
            <a:r>
              <a:rPr lang="nl-NL" dirty="0" smtClean="0"/>
              <a:t> 1 t/m 5 p7h5 </a:t>
            </a:r>
            <a:r>
              <a:rPr lang="nl-NL" sz="5000" b="1" dirty="0" err="1" smtClean="0"/>
              <a:t>Zs</a:t>
            </a:r>
            <a:r>
              <a:rPr lang="nl-NL" dirty="0" smtClean="0"/>
              <a:t> 10:30 tot 10:45</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6 t/m 12 p7h5</a:t>
            </a:r>
            <a:endParaRPr lang="nl-NL" dirty="0"/>
          </a:p>
        </p:txBody>
      </p:sp>
    </p:spTree>
    <p:extLst>
      <p:ext uri="{BB962C8B-B14F-4D97-AF65-F5344CB8AC3E}">
        <p14:creationId xmlns:p14="http://schemas.microsoft.com/office/powerpoint/2010/main" val="174871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826" y="147483"/>
            <a:ext cx="11759380" cy="6037007"/>
          </a:xfrm>
        </p:spPr>
        <p:txBody>
          <a:bodyPr/>
          <a:lstStyle/>
          <a:p>
            <a:endParaRPr lang="nl-NL" dirty="0"/>
          </a:p>
        </p:txBody>
      </p:sp>
      <p:sp>
        <p:nvSpPr>
          <p:cNvPr id="4" name="Rechthoek 3"/>
          <p:cNvSpPr/>
          <p:nvPr/>
        </p:nvSpPr>
        <p:spPr>
          <a:xfrm>
            <a:off x="4139381" y="373626"/>
            <a:ext cx="2605548" cy="727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Protectie</a:t>
            </a:r>
            <a:endParaRPr lang="nl-NL" dirty="0"/>
          </a:p>
        </p:txBody>
      </p:sp>
      <p:sp>
        <p:nvSpPr>
          <p:cNvPr id="6" name="Pijl-omlaag 5"/>
          <p:cNvSpPr/>
          <p:nvPr/>
        </p:nvSpPr>
        <p:spPr>
          <a:xfrm>
            <a:off x="5331542" y="1101213"/>
            <a:ext cx="221226" cy="432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Afgeronde rechthoek 6"/>
          <p:cNvSpPr/>
          <p:nvPr/>
        </p:nvSpPr>
        <p:spPr>
          <a:xfrm>
            <a:off x="2979174" y="1533832"/>
            <a:ext cx="4925961" cy="44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Bescherming eigen productie</a:t>
            </a:r>
            <a:endParaRPr lang="nl-NL" dirty="0"/>
          </a:p>
        </p:txBody>
      </p:sp>
      <p:cxnSp>
        <p:nvCxnSpPr>
          <p:cNvPr id="9" name="Rechte verbindingslijn met pijl 8"/>
          <p:cNvCxnSpPr>
            <a:stCxn id="7" idx="2"/>
          </p:cNvCxnSpPr>
          <p:nvPr/>
        </p:nvCxnSpPr>
        <p:spPr>
          <a:xfrm flipH="1">
            <a:off x="1917290" y="1976283"/>
            <a:ext cx="3524865" cy="904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5442154" y="1976283"/>
            <a:ext cx="3642852" cy="629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fgeronde rechthoek 11"/>
          <p:cNvSpPr/>
          <p:nvPr/>
        </p:nvSpPr>
        <p:spPr>
          <a:xfrm>
            <a:off x="521110" y="2910348"/>
            <a:ext cx="1927122" cy="550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Invoerrechten </a:t>
            </a:r>
            <a:endParaRPr lang="nl-NL" dirty="0"/>
          </a:p>
        </p:txBody>
      </p:sp>
      <p:sp>
        <p:nvSpPr>
          <p:cNvPr id="13" name="Afgeronde rechthoek 12"/>
          <p:cNvSpPr/>
          <p:nvPr/>
        </p:nvSpPr>
        <p:spPr>
          <a:xfrm>
            <a:off x="9085006" y="2605548"/>
            <a:ext cx="2349910" cy="501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Contingentering </a:t>
            </a:r>
            <a:endParaRPr lang="nl-NL" dirty="0"/>
          </a:p>
        </p:txBody>
      </p:sp>
      <p:sp>
        <p:nvSpPr>
          <p:cNvPr id="14" name="Pijl-omlaag 13"/>
          <p:cNvSpPr/>
          <p:nvPr/>
        </p:nvSpPr>
        <p:spPr>
          <a:xfrm>
            <a:off x="10176387" y="3106994"/>
            <a:ext cx="353961" cy="324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Afgeronde rechthoek 14"/>
          <p:cNvSpPr/>
          <p:nvPr/>
        </p:nvSpPr>
        <p:spPr>
          <a:xfrm>
            <a:off x="7905135" y="3426542"/>
            <a:ext cx="3923071" cy="599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Beperking van de import van een product tot een bepaalde hoeveelheid</a:t>
            </a:r>
            <a:endParaRPr lang="nl-NL" dirty="0"/>
          </a:p>
        </p:txBody>
      </p:sp>
      <p:sp>
        <p:nvSpPr>
          <p:cNvPr id="16" name="Afgeronde rechthoek 15"/>
          <p:cNvSpPr/>
          <p:nvPr/>
        </p:nvSpPr>
        <p:spPr>
          <a:xfrm>
            <a:off x="265472" y="3711676"/>
            <a:ext cx="3539613" cy="540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Belasting waardoor import duurder wordt</a:t>
            </a:r>
            <a:endParaRPr lang="nl-NL" dirty="0"/>
          </a:p>
        </p:txBody>
      </p:sp>
      <p:sp>
        <p:nvSpPr>
          <p:cNvPr id="17" name="Pijl-omlaag 16"/>
          <p:cNvSpPr/>
          <p:nvPr/>
        </p:nvSpPr>
        <p:spPr>
          <a:xfrm>
            <a:off x="1386348" y="3490451"/>
            <a:ext cx="294968" cy="235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8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P6: Bruto en Netto</a:t>
            </a:r>
            <a:endParaRPr lang="nl-NL" dirty="0"/>
          </a:p>
        </p:txBody>
      </p:sp>
      <p:sp>
        <p:nvSpPr>
          <p:cNvPr id="3" name="Tijdelijke aanduiding voor inhoud 2"/>
          <p:cNvSpPr>
            <a:spLocks noGrp="1"/>
          </p:cNvSpPr>
          <p:nvPr>
            <p:ph idx="1"/>
          </p:nvPr>
        </p:nvSpPr>
        <p:spPr/>
        <p:txBody>
          <a:bodyPr/>
          <a:lstStyle/>
          <a:p>
            <a:pPr>
              <a:buFontTx/>
              <a:buChar char="-"/>
            </a:pPr>
            <a:r>
              <a:rPr lang="nl-NL" dirty="0" smtClean="0"/>
              <a:t>Start </a:t>
            </a:r>
          </a:p>
          <a:p>
            <a:pPr>
              <a:buFontTx/>
              <a:buChar char="-"/>
            </a:pPr>
            <a:r>
              <a:rPr lang="nl-NL" dirty="0" smtClean="0"/>
              <a:t>Lesdoelen:</a:t>
            </a:r>
          </a:p>
          <a:p>
            <a:pPr>
              <a:buFont typeface="Wingdings" panose="05000000000000000000" pitchFamily="2" charset="2"/>
              <a:buChar char="Ø"/>
            </a:pPr>
            <a:r>
              <a:rPr lang="nl-NL" dirty="0" smtClean="0"/>
              <a:t>Loonheffing </a:t>
            </a:r>
          </a:p>
          <a:p>
            <a:pPr>
              <a:buFont typeface="Wingdings" panose="05000000000000000000" pitchFamily="2" charset="2"/>
              <a:buChar char="Ø"/>
            </a:pPr>
            <a:r>
              <a:rPr lang="nl-NL" dirty="0" smtClean="0"/>
              <a:t>Sociale premies </a:t>
            </a:r>
          </a:p>
          <a:p>
            <a:pPr>
              <a:buFont typeface="Wingdings" panose="05000000000000000000" pitchFamily="2" charset="2"/>
              <a:buChar char="Ø"/>
            </a:pPr>
            <a:r>
              <a:rPr lang="nl-NL" dirty="0" smtClean="0"/>
              <a:t>Inkomstenbelastingen </a:t>
            </a:r>
          </a:p>
          <a:p>
            <a:pPr>
              <a:buFont typeface="Wingdings" panose="05000000000000000000" pitchFamily="2" charset="2"/>
              <a:buChar char="Ø"/>
            </a:pPr>
            <a:r>
              <a:rPr lang="nl-NL" dirty="0" err="1" smtClean="0"/>
              <a:t>Opd</a:t>
            </a:r>
            <a:r>
              <a:rPr lang="nl-NL" dirty="0" smtClean="0"/>
              <a:t> maken 1 t/m 5 p6</a:t>
            </a:r>
          </a:p>
          <a:p>
            <a:pPr>
              <a:buFont typeface="Wingdings" panose="05000000000000000000" pitchFamily="2" charset="2"/>
              <a:buChar char="Ø"/>
            </a:pPr>
            <a:r>
              <a:rPr lang="nl-NL" dirty="0" smtClean="0"/>
              <a:t>Nakijken </a:t>
            </a:r>
            <a:endParaRPr lang="nl-NL" dirty="0"/>
          </a:p>
        </p:txBody>
      </p:sp>
    </p:spTree>
    <p:extLst>
      <p:ext uri="{BB962C8B-B14F-4D97-AF65-F5344CB8AC3E}">
        <p14:creationId xmlns:p14="http://schemas.microsoft.com/office/powerpoint/2010/main" val="264504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Budgetteren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 typeface="Wingdings" panose="05000000000000000000" pitchFamily="2" charset="2"/>
              <a:buChar char="Ø"/>
            </a:pPr>
            <a:r>
              <a:rPr lang="nl-NL" dirty="0" smtClean="0"/>
              <a:t>Budgetteren</a:t>
            </a:r>
          </a:p>
          <a:p>
            <a:pPr>
              <a:buFont typeface="Wingdings" panose="05000000000000000000" pitchFamily="2" charset="2"/>
              <a:buChar char="Ø"/>
            </a:pPr>
            <a:r>
              <a:rPr lang="nl-NL" dirty="0" smtClean="0"/>
              <a:t>Inkomsten</a:t>
            </a:r>
          </a:p>
          <a:p>
            <a:pPr>
              <a:buFont typeface="Wingdings" panose="05000000000000000000" pitchFamily="2" charset="2"/>
              <a:buChar char="Ø"/>
            </a:pPr>
            <a:r>
              <a:rPr lang="nl-NL" dirty="0" smtClean="0"/>
              <a:t>Uitgaven </a:t>
            </a:r>
          </a:p>
          <a:p>
            <a:pPr>
              <a:buFont typeface="Wingdings" panose="05000000000000000000" pitchFamily="2" charset="2"/>
              <a:buChar char="Ø"/>
            </a:pPr>
            <a:r>
              <a:rPr lang="nl-NL" dirty="0" err="1" smtClean="0"/>
              <a:t>Opd</a:t>
            </a:r>
            <a:r>
              <a:rPr lang="nl-NL" dirty="0" smtClean="0"/>
              <a:t> 1 t/m 5 maken</a:t>
            </a:r>
          </a:p>
          <a:p>
            <a:pPr>
              <a:buFont typeface="Wingdings" panose="05000000000000000000" pitchFamily="2" charset="2"/>
              <a:buChar char="Ø"/>
            </a:pPr>
            <a:r>
              <a:rPr lang="nl-NL" dirty="0" smtClean="0"/>
              <a:t>Nakijken </a:t>
            </a:r>
          </a:p>
          <a:p>
            <a:pPr marL="45720" indent="0">
              <a:buNone/>
            </a:pPr>
            <a:endParaRPr lang="nl-NL" dirty="0"/>
          </a:p>
        </p:txBody>
      </p:sp>
    </p:spTree>
    <p:extLst>
      <p:ext uri="{BB962C8B-B14F-4D97-AF65-F5344CB8AC3E}">
        <p14:creationId xmlns:p14="http://schemas.microsoft.com/office/powerpoint/2010/main" val="313581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288370787"/>
              </p:ext>
            </p:extLst>
          </p:nvPr>
        </p:nvGraphicFramePr>
        <p:xfrm>
          <a:off x="225425" y="215900"/>
          <a:ext cx="11799888" cy="3442615"/>
        </p:xfrm>
        <a:graphic>
          <a:graphicData uri="http://schemas.openxmlformats.org/drawingml/2006/table">
            <a:tbl>
              <a:tblPr firstRow="1" bandRow="1">
                <a:tableStyleId>{B301B821-A1FF-4177-AEE7-76D212191A09}</a:tableStyleId>
              </a:tblPr>
              <a:tblGrid>
                <a:gridCol w="5899944">
                  <a:extLst>
                    <a:ext uri="{9D8B030D-6E8A-4147-A177-3AD203B41FA5}">
                      <a16:colId xmlns:a16="http://schemas.microsoft.com/office/drawing/2014/main" val="2533533512"/>
                    </a:ext>
                  </a:extLst>
                </a:gridCol>
                <a:gridCol w="5899944">
                  <a:extLst>
                    <a:ext uri="{9D8B030D-6E8A-4147-A177-3AD203B41FA5}">
                      <a16:colId xmlns:a16="http://schemas.microsoft.com/office/drawing/2014/main" val="1295630873"/>
                    </a:ext>
                  </a:extLst>
                </a:gridCol>
              </a:tblGrid>
              <a:tr h="560507">
                <a:tc>
                  <a:txBody>
                    <a:bodyPr/>
                    <a:lstStyle/>
                    <a:p>
                      <a:pPr algn="ctr"/>
                      <a:r>
                        <a:rPr lang="nl-NL" dirty="0" smtClean="0"/>
                        <a:t>Inkomsten</a:t>
                      </a:r>
                      <a:endParaRPr lang="nl-NL" dirty="0"/>
                    </a:p>
                  </a:txBody>
                  <a:tcPr/>
                </a:tc>
                <a:tc>
                  <a:txBody>
                    <a:bodyPr/>
                    <a:lstStyle/>
                    <a:p>
                      <a:pPr algn="ctr"/>
                      <a:r>
                        <a:rPr lang="nl-NL" dirty="0" smtClean="0"/>
                        <a:t>uitgaven</a:t>
                      </a:r>
                      <a:endParaRPr lang="nl-NL" dirty="0"/>
                    </a:p>
                  </a:txBody>
                  <a:tcPr/>
                </a:tc>
                <a:extLst>
                  <a:ext uri="{0D108BD9-81ED-4DB2-BD59-A6C34878D82A}">
                    <a16:rowId xmlns:a16="http://schemas.microsoft.com/office/drawing/2014/main" val="3913367629"/>
                  </a:ext>
                </a:extLst>
              </a:tr>
              <a:tr h="560507">
                <a:tc>
                  <a:txBody>
                    <a:bodyPr/>
                    <a:lstStyle/>
                    <a:p>
                      <a:r>
                        <a:rPr lang="nl-NL" dirty="0" smtClean="0"/>
                        <a:t>Loon/zakgeld/winst/rente</a:t>
                      </a:r>
                      <a:endParaRPr lang="nl-NL" dirty="0"/>
                    </a:p>
                  </a:txBody>
                  <a:tcPr/>
                </a:tc>
                <a:tc>
                  <a:txBody>
                    <a:bodyPr/>
                    <a:lstStyle/>
                    <a:p>
                      <a:r>
                        <a:rPr lang="nl-NL" dirty="0" smtClean="0"/>
                        <a:t>Huishoudelijke uitgaven</a:t>
                      </a:r>
                    </a:p>
                    <a:p>
                      <a:endParaRPr lang="nl-NL" dirty="0"/>
                    </a:p>
                  </a:txBody>
                  <a:tcPr/>
                </a:tc>
                <a:extLst>
                  <a:ext uri="{0D108BD9-81ED-4DB2-BD59-A6C34878D82A}">
                    <a16:rowId xmlns:a16="http://schemas.microsoft.com/office/drawing/2014/main" val="1818287130"/>
                  </a:ext>
                </a:extLst>
              </a:tr>
              <a:tr h="560507">
                <a:tc>
                  <a:txBody>
                    <a:bodyPr/>
                    <a:lstStyle/>
                    <a:p>
                      <a:endParaRPr lang="nl-NL" dirty="0"/>
                    </a:p>
                  </a:txBody>
                  <a:tcPr/>
                </a:tc>
                <a:tc>
                  <a:txBody>
                    <a:bodyPr/>
                    <a:lstStyle/>
                    <a:p>
                      <a:r>
                        <a:rPr lang="nl-NL" dirty="0" smtClean="0"/>
                        <a:t>Persoonlijke uitgaven</a:t>
                      </a:r>
                      <a:endParaRPr lang="nl-NL" dirty="0"/>
                    </a:p>
                  </a:txBody>
                  <a:tcPr/>
                </a:tc>
                <a:extLst>
                  <a:ext uri="{0D108BD9-81ED-4DB2-BD59-A6C34878D82A}">
                    <a16:rowId xmlns:a16="http://schemas.microsoft.com/office/drawing/2014/main" val="271772041"/>
                  </a:ext>
                </a:extLst>
              </a:tr>
              <a:tr h="560507">
                <a:tc>
                  <a:txBody>
                    <a:bodyPr/>
                    <a:lstStyle/>
                    <a:p>
                      <a:endParaRPr lang="nl-NL"/>
                    </a:p>
                  </a:txBody>
                  <a:tcPr/>
                </a:tc>
                <a:tc>
                  <a:txBody>
                    <a:bodyPr/>
                    <a:lstStyle/>
                    <a:p>
                      <a:r>
                        <a:rPr lang="nl-NL" dirty="0" smtClean="0"/>
                        <a:t>Incidentele uitgaven</a:t>
                      </a:r>
                      <a:endParaRPr lang="nl-NL" dirty="0"/>
                    </a:p>
                  </a:txBody>
                  <a:tcPr/>
                </a:tc>
                <a:extLst>
                  <a:ext uri="{0D108BD9-81ED-4DB2-BD59-A6C34878D82A}">
                    <a16:rowId xmlns:a16="http://schemas.microsoft.com/office/drawing/2014/main" val="2249511356"/>
                  </a:ext>
                </a:extLst>
              </a:tr>
              <a:tr h="560507">
                <a:tc>
                  <a:txBody>
                    <a:bodyPr/>
                    <a:lstStyle/>
                    <a:p>
                      <a:endParaRPr lang="nl-NL"/>
                    </a:p>
                  </a:txBody>
                  <a:tcPr/>
                </a:tc>
                <a:tc>
                  <a:txBody>
                    <a:bodyPr/>
                    <a:lstStyle/>
                    <a:p>
                      <a:r>
                        <a:rPr lang="nl-NL" dirty="0" smtClean="0"/>
                        <a:t>Vaste lasten</a:t>
                      </a:r>
                      <a:endParaRPr lang="nl-NL" dirty="0"/>
                    </a:p>
                  </a:txBody>
                  <a:tcPr/>
                </a:tc>
                <a:extLst>
                  <a:ext uri="{0D108BD9-81ED-4DB2-BD59-A6C34878D82A}">
                    <a16:rowId xmlns:a16="http://schemas.microsoft.com/office/drawing/2014/main" val="118682946"/>
                  </a:ext>
                </a:extLst>
              </a:tr>
              <a:tr h="560507">
                <a:tc>
                  <a:txBody>
                    <a:bodyPr/>
                    <a:lstStyle/>
                    <a:p>
                      <a:endParaRPr lang="nl-NL"/>
                    </a:p>
                  </a:txBody>
                  <a:tcPr/>
                </a:tc>
                <a:tc>
                  <a:txBody>
                    <a:bodyPr/>
                    <a:lstStyle/>
                    <a:p>
                      <a:r>
                        <a:rPr lang="nl-NL" dirty="0" smtClean="0"/>
                        <a:t>Sparen </a:t>
                      </a:r>
                      <a:endParaRPr lang="nl-NL" dirty="0"/>
                    </a:p>
                  </a:txBody>
                  <a:tcPr/>
                </a:tc>
                <a:extLst>
                  <a:ext uri="{0D108BD9-81ED-4DB2-BD59-A6C34878D82A}">
                    <a16:rowId xmlns:a16="http://schemas.microsoft.com/office/drawing/2014/main" val="1512804169"/>
                  </a:ext>
                </a:extLst>
              </a:tr>
            </a:tbl>
          </a:graphicData>
        </a:graphic>
      </p:graphicFrame>
    </p:spTree>
    <p:extLst>
      <p:ext uri="{BB962C8B-B14F-4D97-AF65-F5344CB8AC3E}">
        <p14:creationId xmlns:p14="http://schemas.microsoft.com/office/powerpoint/2010/main" val="6555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37419" y="235974"/>
            <a:ext cx="10113461" cy="5793605"/>
          </a:xfrm>
        </p:spPr>
        <p:txBody>
          <a:bodyPr/>
          <a:lstStyle/>
          <a:p>
            <a:endParaRPr lang="nl-NL" dirty="0"/>
          </a:p>
        </p:txBody>
      </p:sp>
      <p:sp>
        <p:nvSpPr>
          <p:cNvPr id="4" name="Rechthoek 3"/>
          <p:cNvSpPr/>
          <p:nvPr/>
        </p:nvSpPr>
        <p:spPr>
          <a:xfrm>
            <a:off x="3510116" y="462116"/>
            <a:ext cx="3844413" cy="64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Ontwikkelingslanden </a:t>
            </a:r>
            <a:endParaRPr lang="nl-NL" dirty="0"/>
          </a:p>
        </p:txBody>
      </p:sp>
      <p:cxnSp>
        <p:nvCxnSpPr>
          <p:cNvPr id="6" name="Rechte verbindingslijn met pijl 5"/>
          <p:cNvCxnSpPr/>
          <p:nvPr/>
        </p:nvCxnSpPr>
        <p:spPr>
          <a:xfrm flipH="1">
            <a:off x="2015613" y="1140542"/>
            <a:ext cx="3431458" cy="993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4503174" y="1199535"/>
            <a:ext cx="929148" cy="2182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432322" y="1209368"/>
            <a:ext cx="1991033" cy="1780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5432322" y="1170038"/>
            <a:ext cx="3170904" cy="697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737419" y="2192593"/>
            <a:ext cx="1774722" cy="644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Ondervoeding</a:t>
            </a:r>
            <a:endParaRPr lang="nl-NL" dirty="0"/>
          </a:p>
        </p:txBody>
      </p:sp>
      <p:sp>
        <p:nvSpPr>
          <p:cNvPr id="14" name="Rechthoek 13"/>
          <p:cNvSpPr/>
          <p:nvPr/>
        </p:nvSpPr>
        <p:spPr>
          <a:xfrm>
            <a:off x="3151239" y="3411794"/>
            <a:ext cx="1912374" cy="717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Analfabetisme</a:t>
            </a:r>
            <a:endParaRPr lang="nl-NL" dirty="0"/>
          </a:p>
        </p:txBody>
      </p:sp>
      <p:sp>
        <p:nvSpPr>
          <p:cNvPr id="15" name="Rechthoek 14"/>
          <p:cNvSpPr/>
          <p:nvPr/>
        </p:nvSpPr>
        <p:spPr>
          <a:xfrm>
            <a:off x="6823587" y="3038168"/>
            <a:ext cx="2094271" cy="684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Lage koopkracht</a:t>
            </a:r>
            <a:endParaRPr lang="nl-NL" dirty="0"/>
          </a:p>
        </p:txBody>
      </p:sp>
      <p:sp>
        <p:nvSpPr>
          <p:cNvPr id="16" name="Rechthoek 15"/>
          <p:cNvSpPr/>
          <p:nvPr/>
        </p:nvSpPr>
        <p:spPr>
          <a:xfrm>
            <a:off x="8603226" y="1721302"/>
            <a:ext cx="2247654" cy="567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Inkomensverschillen </a:t>
            </a:r>
            <a:endParaRPr lang="nl-NL" dirty="0"/>
          </a:p>
        </p:txBody>
      </p:sp>
    </p:spTree>
    <p:extLst>
      <p:ext uri="{BB962C8B-B14F-4D97-AF65-F5344CB8AC3E}">
        <p14:creationId xmlns:p14="http://schemas.microsoft.com/office/powerpoint/2010/main" val="10585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P2: Bevolkingsgroei en de welvaart</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Nationaal inkomen per hoofd van de bevolking</a:t>
            </a:r>
          </a:p>
          <a:p>
            <a:pPr>
              <a:buFontTx/>
              <a:buChar char="-"/>
            </a:pPr>
            <a:r>
              <a:rPr lang="nl-NL" dirty="0" smtClean="0"/>
              <a:t>Bevolkingsgroei</a:t>
            </a:r>
          </a:p>
          <a:p>
            <a:pPr>
              <a:buFontTx/>
              <a:buChar char="-"/>
            </a:pPr>
            <a:r>
              <a:rPr lang="nl-NL" dirty="0" err="1" smtClean="0"/>
              <a:t>Opd</a:t>
            </a:r>
            <a:r>
              <a:rPr lang="nl-NL" dirty="0" smtClean="0"/>
              <a:t> 1 t/m 5 p2h6</a:t>
            </a:r>
          </a:p>
          <a:p>
            <a:pPr>
              <a:buFontTx/>
              <a:buChar char="-"/>
            </a:pPr>
            <a:r>
              <a:rPr lang="nl-NL" dirty="0" smtClean="0"/>
              <a:t>Nakijken </a:t>
            </a:r>
            <a:endParaRPr lang="nl-NL" dirty="0"/>
          </a:p>
        </p:txBody>
      </p:sp>
    </p:spTree>
    <p:extLst>
      <p:ext uri="{BB962C8B-B14F-4D97-AF65-F5344CB8AC3E}">
        <p14:creationId xmlns:p14="http://schemas.microsoft.com/office/powerpoint/2010/main" val="33566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717754"/>
            <a:ext cx="9509760" cy="5311825"/>
          </a:xfrm>
        </p:spPr>
        <p:txBody>
          <a:bodyPr>
            <a:normAutofit/>
          </a:bodyPr>
          <a:lstStyle/>
          <a:p>
            <a:r>
              <a:rPr lang="nl-NL" sz="3000" b="1" dirty="0" smtClean="0">
                <a:solidFill>
                  <a:srgbClr val="7030A0"/>
                </a:solidFill>
              </a:rPr>
              <a:t>Nationaal inkomen per hoofd= totaal inkomen : aantal inwoners</a:t>
            </a:r>
            <a:endParaRPr lang="nl-NL" sz="3000" b="1" dirty="0">
              <a:solidFill>
                <a:srgbClr val="7030A0"/>
              </a:solidFill>
            </a:endParaRPr>
          </a:p>
        </p:txBody>
      </p:sp>
    </p:spTree>
    <p:extLst>
      <p:ext uri="{BB962C8B-B14F-4D97-AF65-F5344CB8AC3E}">
        <p14:creationId xmlns:p14="http://schemas.microsoft.com/office/powerpoint/2010/main" val="40580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De handel in de grondstoffen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 </a:t>
            </a:r>
          </a:p>
          <a:p>
            <a:r>
              <a:rPr lang="nl-NL" dirty="0" smtClean="0"/>
              <a:t>Lesdoelen:</a:t>
            </a:r>
          </a:p>
          <a:p>
            <a:pPr>
              <a:buFontTx/>
              <a:buChar char="-"/>
            </a:pPr>
            <a:r>
              <a:rPr lang="nl-NL" dirty="0" smtClean="0"/>
              <a:t>Vraag en aanbod</a:t>
            </a:r>
          </a:p>
          <a:p>
            <a:pPr>
              <a:buFontTx/>
              <a:buChar char="-"/>
            </a:pPr>
            <a:r>
              <a:rPr lang="nl-NL" dirty="0" smtClean="0"/>
              <a:t>Grondstoffenfonds </a:t>
            </a:r>
          </a:p>
          <a:p>
            <a:pPr>
              <a:buFontTx/>
              <a:buChar char="-"/>
            </a:pPr>
            <a:r>
              <a:rPr lang="nl-NL" dirty="0" smtClean="0"/>
              <a:t>Monocultuur </a:t>
            </a:r>
          </a:p>
          <a:p>
            <a:pPr>
              <a:buFontTx/>
              <a:buChar char="-"/>
            </a:pPr>
            <a:r>
              <a:rPr lang="nl-NL" dirty="0" smtClean="0"/>
              <a:t>Ruilvoet </a:t>
            </a:r>
          </a:p>
          <a:p>
            <a:pPr>
              <a:buFontTx/>
              <a:buChar char="-"/>
            </a:pPr>
            <a:r>
              <a:rPr lang="nl-NL" dirty="0" err="1" smtClean="0"/>
              <a:t>Opd</a:t>
            </a:r>
            <a:r>
              <a:rPr lang="nl-NL" dirty="0" smtClean="0"/>
              <a:t> 1 t/m 5 maken </a:t>
            </a:r>
            <a:r>
              <a:rPr lang="nl-NL" sz="4500" dirty="0" err="1" smtClean="0"/>
              <a:t>Zs</a:t>
            </a:r>
            <a:r>
              <a:rPr lang="nl-NL" sz="4500" dirty="0" smtClean="0"/>
              <a:t> 12:15 tot 12:30</a:t>
            </a:r>
          </a:p>
          <a:p>
            <a:pPr>
              <a:buFontTx/>
              <a:buChar char="-"/>
            </a:pPr>
            <a:r>
              <a:rPr lang="nl-NL" dirty="0" smtClean="0"/>
              <a:t>Nakijken </a:t>
            </a:r>
            <a:endParaRPr lang="nl-NL" dirty="0"/>
          </a:p>
        </p:txBody>
      </p:sp>
    </p:spTree>
    <p:extLst>
      <p:ext uri="{BB962C8B-B14F-4D97-AF65-F5344CB8AC3E}">
        <p14:creationId xmlns:p14="http://schemas.microsoft.com/office/powerpoint/2010/main" val="109020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H6:P3:Kosten en Baten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Maatschappelijke kosten </a:t>
            </a:r>
          </a:p>
          <a:p>
            <a:pPr>
              <a:buFontTx/>
              <a:buChar char="-"/>
            </a:pPr>
            <a:r>
              <a:rPr lang="nl-NL" dirty="0" smtClean="0"/>
              <a:t>Maatschappelijke baten</a:t>
            </a:r>
          </a:p>
          <a:p>
            <a:pPr>
              <a:buFontTx/>
              <a:buChar char="-"/>
            </a:pPr>
            <a:r>
              <a:rPr lang="nl-NL" dirty="0" err="1" smtClean="0"/>
              <a:t>Opd</a:t>
            </a:r>
            <a:r>
              <a:rPr lang="nl-NL" dirty="0" smtClean="0"/>
              <a:t> 1 t/m 5</a:t>
            </a:r>
          </a:p>
          <a:p>
            <a:pPr>
              <a:buFontTx/>
              <a:buChar char="-"/>
            </a:pPr>
            <a:r>
              <a:rPr lang="nl-NL" dirty="0" smtClean="0"/>
              <a:t>Nakijken</a:t>
            </a:r>
          </a:p>
          <a:p>
            <a:pPr>
              <a:buFontTx/>
              <a:buChar char="-"/>
            </a:pPr>
            <a:r>
              <a:rPr lang="nl-NL" dirty="0" smtClean="0"/>
              <a:t>HW: </a:t>
            </a:r>
            <a:r>
              <a:rPr lang="nl-NL" dirty="0" err="1" smtClean="0"/>
              <a:t>opd</a:t>
            </a:r>
            <a:r>
              <a:rPr lang="nl-NL" dirty="0" smtClean="0"/>
              <a:t> 6 t/m 8 P3H6</a:t>
            </a:r>
            <a:endParaRPr lang="nl-NL" dirty="0"/>
          </a:p>
        </p:txBody>
      </p:sp>
    </p:spTree>
    <p:extLst>
      <p:ext uri="{BB962C8B-B14F-4D97-AF65-F5344CB8AC3E}">
        <p14:creationId xmlns:p14="http://schemas.microsoft.com/office/powerpoint/2010/main" val="245067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het gebruik van </a:t>
            </a:r>
            <a:r>
              <a:rPr lang="nl-NL" u="sng" dirty="0"/>
              <a:t>consumenteninformatie</a:t>
            </a:r>
            <a:r>
              <a:rPr lang="nl-NL" dirty="0"/>
              <a:t>: </a:t>
            </a:r>
            <a:endParaRPr lang="nl-NL" dirty="0" smtClean="0"/>
          </a:p>
          <a:p>
            <a:pPr marL="45720" indent="0">
              <a:buNone/>
            </a:pPr>
            <a:r>
              <a:rPr lang="nl-NL" dirty="0"/>
              <a:t/>
            </a:r>
            <a:br>
              <a:rPr lang="nl-NL" dirty="0"/>
            </a:br>
            <a:r>
              <a:rPr lang="nl-NL" dirty="0" smtClean="0"/>
              <a:t>bijvoorbeeld </a:t>
            </a:r>
            <a:r>
              <a:rPr lang="nl-NL" dirty="0"/>
              <a:t>het gebruik van: een vergelijkend warenonderzoek, consumententijdschriften en rubrieken, productinformatie, websites voor consumenten, consumentenorganisaties, keurmerken. </a:t>
            </a:r>
          </a:p>
          <a:p>
            <a:endParaRPr lang="nl-NL" dirty="0"/>
          </a:p>
        </p:txBody>
      </p:sp>
    </p:spTree>
    <p:extLst>
      <p:ext uri="{BB962C8B-B14F-4D97-AF65-F5344CB8AC3E}">
        <p14:creationId xmlns:p14="http://schemas.microsoft.com/office/powerpoint/2010/main" val="59979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9431" y="255638"/>
            <a:ext cx="10844981" cy="5793605"/>
          </a:xfrm>
        </p:spPr>
        <p:txBody>
          <a:bodyPr/>
          <a:lstStyle/>
          <a:p>
            <a:endParaRPr lang="nl-NL" dirty="0"/>
          </a:p>
        </p:txBody>
      </p:sp>
      <p:sp>
        <p:nvSpPr>
          <p:cNvPr id="4" name="Rechthoek 3"/>
          <p:cNvSpPr/>
          <p:nvPr/>
        </p:nvSpPr>
        <p:spPr>
          <a:xfrm>
            <a:off x="3972232" y="491613"/>
            <a:ext cx="3156155" cy="521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Productie </a:t>
            </a:r>
            <a:endParaRPr lang="nl-NL" dirty="0"/>
          </a:p>
        </p:txBody>
      </p:sp>
      <p:cxnSp>
        <p:nvCxnSpPr>
          <p:cNvPr id="6" name="Rechte verbindingslijn met pijl 5"/>
          <p:cNvCxnSpPr/>
          <p:nvPr/>
        </p:nvCxnSpPr>
        <p:spPr>
          <a:xfrm flipH="1">
            <a:off x="1248697" y="1032387"/>
            <a:ext cx="4316361" cy="1111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565058" y="1032387"/>
            <a:ext cx="5063613" cy="1042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hthoek 8"/>
          <p:cNvSpPr/>
          <p:nvPr/>
        </p:nvSpPr>
        <p:spPr>
          <a:xfrm>
            <a:off x="619431" y="2163096"/>
            <a:ext cx="4021395" cy="481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Maatschappelijke kosten</a:t>
            </a:r>
            <a:endParaRPr lang="nl-NL" dirty="0"/>
          </a:p>
        </p:txBody>
      </p:sp>
      <p:sp>
        <p:nvSpPr>
          <p:cNvPr id="10" name="Rechthoek 9"/>
          <p:cNvSpPr/>
          <p:nvPr/>
        </p:nvSpPr>
        <p:spPr>
          <a:xfrm>
            <a:off x="7816645" y="2172929"/>
            <a:ext cx="3502741" cy="422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Maatschappelijke baten</a:t>
            </a:r>
            <a:endParaRPr lang="nl-NL" dirty="0"/>
          </a:p>
        </p:txBody>
      </p:sp>
      <p:cxnSp>
        <p:nvCxnSpPr>
          <p:cNvPr id="13" name="Rechte verbindingslijn met pijl 12"/>
          <p:cNvCxnSpPr>
            <a:stCxn id="9" idx="2"/>
          </p:cNvCxnSpPr>
          <p:nvPr/>
        </p:nvCxnSpPr>
        <p:spPr>
          <a:xfrm flipH="1">
            <a:off x="2630128" y="2644877"/>
            <a:ext cx="1" cy="64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619431" y="3293806"/>
            <a:ext cx="4109885" cy="54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Negatieve externe effecten</a:t>
            </a:r>
            <a:endParaRPr lang="nl-NL" dirty="0"/>
          </a:p>
        </p:txBody>
      </p:sp>
      <p:cxnSp>
        <p:nvCxnSpPr>
          <p:cNvPr id="16" name="Rechte verbindingslijn met pijl 15"/>
          <p:cNvCxnSpPr>
            <a:stCxn id="10" idx="2"/>
          </p:cNvCxnSpPr>
          <p:nvPr/>
        </p:nvCxnSpPr>
        <p:spPr>
          <a:xfrm flipH="1">
            <a:off x="9568015" y="2595717"/>
            <a:ext cx="1" cy="4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7671619" y="3152440"/>
            <a:ext cx="3647767" cy="690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Positieve externe effecten</a:t>
            </a:r>
            <a:endParaRPr lang="nl-NL" dirty="0"/>
          </a:p>
        </p:txBody>
      </p:sp>
      <p:cxnSp>
        <p:nvCxnSpPr>
          <p:cNvPr id="21" name="Rechte verbindingslijn met pijl 20"/>
          <p:cNvCxnSpPr/>
          <p:nvPr/>
        </p:nvCxnSpPr>
        <p:spPr>
          <a:xfrm>
            <a:off x="2630128" y="3842556"/>
            <a:ext cx="0" cy="650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al 21"/>
          <p:cNvSpPr/>
          <p:nvPr/>
        </p:nvSpPr>
        <p:spPr>
          <a:xfrm>
            <a:off x="698090" y="4739148"/>
            <a:ext cx="4218039" cy="924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Nadelen van de productie(vervuiling)</a:t>
            </a:r>
            <a:endParaRPr lang="nl-NL" dirty="0"/>
          </a:p>
        </p:txBody>
      </p:sp>
      <p:cxnSp>
        <p:nvCxnSpPr>
          <p:cNvPr id="24" name="Rechte verbindingslijn met pijl 23"/>
          <p:cNvCxnSpPr/>
          <p:nvPr/>
        </p:nvCxnSpPr>
        <p:spPr>
          <a:xfrm>
            <a:off x="9568015" y="3842556"/>
            <a:ext cx="0" cy="70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vaal 24"/>
          <p:cNvSpPr/>
          <p:nvPr/>
        </p:nvSpPr>
        <p:spPr>
          <a:xfrm>
            <a:off x="7816645" y="4621816"/>
            <a:ext cx="3647767" cy="1241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Voordelen van de productie</a:t>
            </a:r>
            <a:endParaRPr lang="nl-NL" dirty="0"/>
          </a:p>
        </p:txBody>
      </p:sp>
    </p:spTree>
    <p:extLst>
      <p:ext uri="{BB962C8B-B14F-4D97-AF65-F5344CB8AC3E}">
        <p14:creationId xmlns:p14="http://schemas.microsoft.com/office/powerpoint/2010/main" val="27285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1154963"/>
          </a:xfrm>
        </p:spPr>
        <p:txBody>
          <a:bodyPr/>
          <a:lstStyle/>
          <a:p>
            <a:r>
              <a:rPr lang="nl-NL" dirty="0" smtClean="0"/>
              <a:t>P6: Ontwikkelingssamenwerking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Noodhulp</a:t>
            </a:r>
          </a:p>
          <a:p>
            <a:pPr>
              <a:buFontTx/>
              <a:buChar char="-"/>
            </a:pPr>
            <a:r>
              <a:rPr lang="nl-NL" dirty="0" smtClean="0"/>
              <a:t>Structurele hulp</a:t>
            </a:r>
          </a:p>
          <a:p>
            <a:pPr>
              <a:buFontTx/>
              <a:buChar char="-"/>
            </a:pPr>
            <a:r>
              <a:rPr lang="nl-NL" dirty="0" smtClean="0"/>
              <a:t>Gebonden hulp</a:t>
            </a:r>
          </a:p>
          <a:p>
            <a:pPr>
              <a:buFontTx/>
              <a:buChar char="-"/>
            </a:pPr>
            <a:r>
              <a:rPr lang="nl-NL" dirty="0" err="1" smtClean="0"/>
              <a:t>Opd</a:t>
            </a:r>
            <a:r>
              <a:rPr lang="nl-NL" dirty="0" smtClean="0"/>
              <a:t> 1 t/m 5</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6 t/m 12 p6</a:t>
            </a:r>
            <a:endParaRPr lang="nl-NL" dirty="0"/>
          </a:p>
        </p:txBody>
      </p:sp>
    </p:spTree>
    <p:extLst>
      <p:ext uri="{BB962C8B-B14F-4D97-AF65-F5344CB8AC3E}">
        <p14:creationId xmlns:p14="http://schemas.microsoft.com/office/powerpoint/2010/main" val="14089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6049" y="511279"/>
            <a:ext cx="11155680" cy="5616624"/>
          </a:xfrm>
        </p:spPr>
        <p:txBody>
          <a:bodyPr/>
          <a:lstStyle/>
          <a:p>
            <a:endParaRPr lang="nl-NL" dirty="0"/>
          </a:p>
        </p:txBody>
      </p:sp>
      <p:sp>
        <p:nvSpPr>
          <p:cNvPr id="4" name="Rechthoek 3"/>
          <p:cNvSpPr/>
          <p:nvPr/>
        </p:nvSpPr>
        <p:spPr>
          <a:xfrm>
            <a:off x="4542503" y="619433"/>
            <a:ext cx="260554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hulp</a:t>
            </a:r>
            <a:endParaRPr lang="nl-NL" dirty="0"/>
          </a:p>
        </p:txBody>
      </p:sp>
      <p:cxnSp>
        <p:nvCxnSpPr>
          <p:cNvPr id="6" name="Rechte verbindingslijn met pijl 5"/>
          <p:cNvCxnSpPr>
            <a:stCxn id="4" idx="2"/>
          </p:cNvCxnSpPr>
          <p:nvPr/>
        </p:nvCxnSpPr>
        <p:spPr>
          <a:xfrm flipH="1">
            <a:off x="2084439" y="1229033"/>
            <a:ext cx="3760839" cy="1130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3962400" y="1229033"/>
            <a:ext cx="1897626" cy="2585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845278" y="1229033"/>
            <a:ext cx="496528" cy="1317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466049" y="2290915"/>
            <a:ext cx="1933022" cy="79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Noodhulp</a:t>
            </a:r>
            <a:endParaRPr lang="nl-NL" dirty="0"/>
          </a:p>
        </p:txBody>
      </p:sp>
      <p:sp>
        <p:nvSpPr>
          <p:cNvPr id="14" name="Ovaal 13"/>
          <p:cNvSpPr/>
          <p:nvPr/>
        </p:nvSpPr>
        <p:spPr>
          <a:xfrm>
            <a:off x="2969342" y="3845616"/>
            <a:ext cx="1931547" cy="7853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structurele hulp</a:t>
            </a:r>
            <a:endParaRPr lang="nl-NL" dirty="0"/>
          </a:p>
        </p:txBody>
      </p:sp>
      <p:sp>
        <p:nvSpPr>
          <p:cNvPr id="15" name="Ovaal 14"/>
          <p:cNvSpPr/>
          <p:nvPr/>
        </p:nvSpPr>
        <p:spPr>
          <a:xfrm>
            <a:off x="5565058" y="2546555"/>
            <a:ext cx="1995948" cy="773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Gebonden hulp</a:t>
            </a:r>
            <a:endParaRPr lang="nl-NL" dirty="0"/>
          </a:p>
        </p:txBody>
      </p:sp>
      <p:cxnSp>
        <p:nvCxnSpPr>
          <p:cNvPr id="18" name="Rechte verbindingslijn met pijl 17"/>
          <p:cNvCxnSpPr/>
          <p:nvPr/>
        </p:nvCxnSpPr>
        <p:spPr>
          <a:xfrm flipH="1">
            <a:off x="1415845" y="3087328"/>
            <a:ext cx="9832" cy="422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550606" y="3569110"/>
            <a:ext cx="1848465" cy="4719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Natuurramp of oorlog</a:t>
            </a:r>
            <a:endParaRPr lang="nl-NL" dirty="0"/>
          </a:p>
        </p:txBody>
      </p:sp>
      <p:cxnSp>
        <p:nvCxnSpPr>
          <p:cNvPr id="21" name="Rechte verbindingslijn met pijl 20"/>
          <p:cNvCxnSpPr>
            <a:stCxn id="14" idx="4"/>
          </p:cNvCxnSpPr>
          <p:nvPr/>
        </p:nvCxnSpPr>
        <p:spPr>
          <a:xfrm flipH="1">
            <a:off x="3935115" y="4630994"/>
            <a:ext cx="1" cy="353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Afgeronde rechthoek 21"/>
          <p:cNvSpPr/>
          <p:nvPr/>
        </p:nvSpPr>
        <p:spPr>
          <a:xfrm>
            <a:off x="2684206" y="5014452"/>
            <a:ext cx="28808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Hulp die een blijvende oplossing biedt voor een probleem</a:t>
            </a:r>
            <a:endParaRPr lang="nl-NL" dirty="0"/>
          </a:p>
        </p:txBody>
      </p:sp>
      <p:cxnSp>
        <p:nvCxnSpPr>
          <p:cNvPr id="24" name="Rechte verbindingslijn met pijl 23"/>
          <p:cNvCxnSpPr>
            <a:stCxn id="15" idx="4"/>
          </p:cNvCxnSpPr>
          <p:nvPr/>
        </p:nvCxnSpPr>
        <p:spPr>
          <a:xfrm flipH="1">
            <a:off x="6558116" y="3319591"/>
            <a:ext cx="4916" cy="37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Afgeronde rechthoek 24"/>
          <p:cNvSpPr/>
          <p:nvPr/>
        </p:nvSpPr>
        <p:spPr>
          <a:xfrm>
            <a:off x="5183811" y="3687096"/>
            <a:ext cx="3077497" cy="707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Steun in de vorm van geld</a:t>
            </a:r>
            <a:endParaRPr lang="nl-NL" dirty="0"/>
          </a:p>
        </p:txBody>
      </p:sp>
    </p:spTree>
    <p:extLst>
      <p:ext uri="{BB962C8B-B14F-4D97-AF65-F5344CB8AC3E}">
        <p14:creationId xmlns:p14="http://schemas.microsoft.com/office/powerpoint/2010/main" val="212475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525698"/>
          </a:xfrm>
        </p:spPr>
        <p:txBody>
          <a:bodyPr>
            <a:normAutofit fontScale="90000"/>
          </a:bodyPr>
          <a:lstStyle/>
          <a:p>
            <a:r>
              <a:rPr lang="nl-NL" dirty="0" smtClean="0"/>
              <a:t>H6:P4: Werken voor de overheid</a:t>
            </a:r>
            <a:endParaRPr lang="nl-NL" dirty="0"/>
          </a:p>
        </p:txBody>
      </p:sp>
      <p:sp>
        <p:nvSpPr>
          <p:cNvPr id="3" name="Tijdelijke aanduiding voor inhoud 2"/>
          <p:cNvSpPr>
            <a:spLocks noGrp="1"/>
          </p:cNvSpPr>
          <p:nvPr>
            <p:ph idx="1"/>
          </p:nvPr>
        </p:nvSpPr>
        <p:spPr>
          <a:xfrm>
            <a:off x="786581" y="993058"/>
            <a:ext cx="10064299" cy="5036521"/>
          </a:xfrm>
        </p:spPr>
        <p:txBody>
          <a:bodyPr>
            <a:normAutofit fontScale="92500" lnSpcReduction="10000"/>
          </a:bodyPr>
          <a:lstStyle/>
          <a:p>
            <a:r>
              <a:rPr lang="nl-NL" dirty="0" smtClean="0"/>
              <a:t>Start </a:t>
            </a:r>
          </a:p>
          <a:p>
            <a:r>
              <a:rPr lang="nl-NL" dirty="0" smtClean="0"/>
              <a:t>Lesdoelen:</a:t>
            </a:r>
          </a:p>
          <a:p>
            <a:pPr>
              <a:buFontTx/>
              <a:buChar char="-"/>
            </a:pPr>
            <a:r>
              <a:rPr lang="nl-NL" dirty="0" smtClean="0"/>
              <a:t>Ambtenaar </a:t>
            </a:r>
          </a:p>
          <a:p>
            <a:pPr>
              <a:buFontTx/>
              <a:buChar char="-"/>
            </a:pPr>
            <a:r>
              <a:rPr lang="nl-NL" dirty="0" smtClean="0"/>
              <a:t>Subsidie </a:t>
            </a:r>
          </a:p>
          <a:p>
            <a:pPr>
              <a:buFontTx/>
              <a:buChar char="-"/>
            </a:pPr>
            <a:r>
              <a:rPr lang="nl-NL" dirty="0" smtClean="0"/>
              <a:t>Collectieve sector </a:t>
            </a:r>
          </a:p>
          <a:p>
            <a:pPr>
              <a:buFontTx/>
              <a:buChar char="-"/>
            </a:pPr>
            <a:r>
              <a:rPr lang="nl-NL" dirty="0" smtClean="0"/>
              <a:t>Particuliere sector </a:t>
            </a:r>
          </a:p>
          <a:p>
            <a:pPr>
              <a:buFontTx/>
              <a:buChar char="-"/>
            </a:pPr>
            <a:r>
              <a:rPr lang="nl-NL" dirty="0" smtClean="0"/>
              <a:t>Infrastructuur </a:t>
            </a:r>
          </a:p>
          <a:p>
            <a:pPr>
              <a:buFontTx/>
              <a:buChar char="-"/>
            </a:pPr>
            <a:r>
              <a:rPr lang="nl-NL" dirty="0" smtClean="0"/>
              <a:t>BTW</a:t>
            </a:r>
          </a:p>
          <a:p>
            <a:pPr>
              <a:buFontTx/>
              <a:buChar char="-"/>
            </a:pPr>
            <a:r>
              <a:rPr lang="nl-NL" dirty="0" err="1" smtClean="0"/>
              <a:t>Opd</a:t>
            </a:r>
            <a:r>
              <a:rPr lang="nl-NL" dirty="0" smtClean="0"/>
              <a:t> 1 t/m 5 maken </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a:t>
            </a:r>
            <a:endParaRPr lang="nl-NL" dirty="0"/>
          </a:p>
        </p:txBody>
      </p:sp>
    </p:spTree>
    <p:extLst>
      <p:ext uri="{BB962C8B-B14F-4D97-AF65-F5344CB8AC3E}">
        <p14:creationId xmlns:p14="http://schemas.microsoft.com/office/powerpoint/2010/main" val="336873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H7:P1: De snackwagen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Informele productie</a:t>
            </a:r>
          </a:p>
          <a:p>
            <a:pPr>
              <a:buFontTx/>
              <a:buChar char="-"/>
            </a:pPr>
            <a:r>
              <a:rPr lang="nl-NL" dirty="0" smtClean="0"/>
              <a:t>Formele productie</a:t>
            </a:r>
          </a:p>
          <a:p>
            <a:pPr>
              <a:buFontTx/>
              <a:buChar char="-"/>
            </a:pPr>
            <a:r>
              <a:rPr lang="nl-NL" dirty="0" smtClean="0"/>
              <a:t>Productiefactoren </a:t>
            </a:r>
          </a:p>
          <a:p>
            <a:pPr>
              <a:buFontTx/>
              <a:buChar char="-"/>
            </a:pPr>
            <a:r>
              <a:rPr lang="nl-NL" dirty="0" smtClean="0"/>
              <a:t>Kapitaalgoederen </a:t>
            </a:r>
          </a:p>
          <a:p>
            <a:pPr>
              <a:buFontTx/>
              <a:buChar char="-"/>
            </a:pPr>
            <a:r>
              <a:rPr lang="nl-NL" dirty="0" smtClean="0"/>
              <a:t>Kapitaalintensief</a:t>
            </a:r>
          </a:p>
          <a:p>
            <a:pPr>
              <a:buFontTx/>
              <a:buChar char="-"/>
            </a:pPr>
            <a:r>
              <a:rPr lang="nl-NL" smtClean="0"/>
              <a:t>Arbeidsintensief</a:t>
            </a:r>
            <a:endParaRPr lang="nl-NL" dirty="0"/>
          </a:p>
        </p:txBody>
      </p:sp>
    </p:spTree>
    <p:extLst>
      <p:ext uri="{BB962C8B-B14F-4D97-AF65-F5344CB8AC3E}">
        <p14:creationId xmlns:p14="http://schemas.microsoft.com/office/powerpoint/2010/main" val="57213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329" y="-49695"/>
            <a:ext cx="12264887" cy="6510130"/>
          </a:xfrm>
        </p:spPr>
        <p:txBody>
          <a:bodyPr/>
          <a:lstStyle/>
          <a:p>
            <a:r>
              <a:rPr lang="nl-NL" dirty="0" smtClean="0"/>
              <a:t>-</a:t>
            </a:r>
            <a:endParaRPr lang="nl-NL" dirty="0"/>
          </a:p>
        </p:txBody>
      </p:sp>
      <p:sp>
        <p:nvSpPr>
          <p:cNvPr id="4" name="Rechthoek 3"/>
          <p:cNvSpPr/>
          <p:nvPr/>
        </p:nvSpPr>
        <p:spPr>
          <a:xfrm>
            <a:off x="3975652" y="168965"/>
            <a:ext cx="2256183" cy="516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Productie </a:t>
            </a:r>
            <a:endParaRPr lang="nl-NL" dirty="0"/>
          </a:p>
        </p:txBody>
      </p:sp>
      <p:cxnSp>
        <p:nvCxnSpPr>
          <p:cNvPr id="6" name="Rechte verbindingslijn met pijl 5"/>
          <p:cNvCxnSpPr>
            <a:stCxn id="4" idx="2"/>
          </p:cNvCxnSpPr>
          <p:nvPr/>
        </p:nvCxnSpPr>
        <p:spPr>
          <a:xfrm flipH="1">
            <a:off x="2623930" y="685800"/>
            <a:ext cx="2479814" cy="467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103743" y="685800"/>
            <a:ext cx="2678596"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fgeronde rechthoek 8"/>
          <p:cNvSpPr/>
          <p:nvPr/>
        </p:nvSpPr>
        <p:spPr>
          <a:xfrm>
            <a:off x="208722" y="1152939"/>
            <a:ext cx="2524539" cy="407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Formele productie </a:t>
            </a:r>
            <a:endParaRPr lang="nl-NL" dirty="0"/>
          </a:p>
        </p:txBody>
      </p:sp>
      <p:sp>
        <p:nvSpPr>
          <p:cNvPr id="10" name="Afgeronde rechthoek 9"/>
          <p:cNvSpPr/>
          <p:nvPr/>
        </p:nvSpPr>
        <p:spPr>
          <a:xfrm>
            <a:off x="7782339" y="1063487"/>
            <a:ext cx="3021496"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Informele productie </a:t>
            </a:r>
            <a:endParaRPr lang="nl-NL" dirty="0"/>
          </a:p>
        </p:txBody>
      </p:sp>
      <p:sp>
        <p:nvSpPr>
          <p:cNvPr id="11" name="Pijl-omlaag 10"/>
          <p:cNvSpPr/>
          <p:nvPr/>
        </p:nvSpPr>
        <p:spPr>
          <a:xfrm>
            <a:off x="1143000" y="1560443"/>
            <a:ext cx="327991" cy="318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omlaag 11"/>
          <p:cNvSpPr/>
          <p:nvPr/>
        </p:nvSpPr>
        <p:spPr>
          <a:xfrm>
            <a:off x="9124122" y="1421296"/>
            <a:ext cx="308113" cy="3478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208722" y="1878496"/>
            <a:ext cx="2623932" cy="1282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Geregistreerde en betaalde productie </a:t>
            </a:r>
            <a:endParaRPr lang="nl-NL" dirty="0"/>
          </a:p>
        </p:txBody>
      </p:sp>
      <p:sp>
        <p:nvSpPr>
          <p:cNvPr id="14" name="Ovaal 13"/>
          <p:cNvSpPr/>
          <p:nvPr/>
        </p:nvSpPr>
        <p:spPr>
          <a:xfrm>
            <a:off x="8120270" y="1779105"/>
            <a:ext cx="2395330" cy="12356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Onbetaalde en niet-geregistreerde  productie</a:t>
            </a:r>
            <a:endParaRPr lang="nl-NL" dirty="0"/>
          </a:p>
        </p:txBody>
      </p:sp>
      <p:sp>
        <p:nvSpPr>
          <p:cNvPr id="15" name="Rechthoek 14"/>
          <p:cNvSpPr/>
          <p:nvPr/>
        </p:nvSpPr>
        <p:spPr>
          <a:xfrm>
            <a:off x="4313583" y="3409122"/>
            <a:ext cx="2266121"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Productiefactoren </a:t>
            </a:r>
            <a:endParaRPr lang="nl-NL" dirty="0"/>
          </a:p>
        </p:txBody>
      </p:sp>
      <p:cxnSp>
        <p:nvCxnSpPr>
          <p:cNvPr id="17" name="Rechte verbindingslijn met pijl 16"/>
          <p:cNvCxnSpPr/>
          <p:nvPr/>
        </p:nvCxnSpPr>
        <p:spPr>
          <a:xfrm>
            <a:off x="5466522" y="4154557"/>
            <a:ext cx="0" cy="487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p:nvPr/>
        </p:nvCxnSpPr>
        <p:spPr>
          <a:xfrm flipH="1">
            <a:off x="2623930" y="4104861"/>
            <a:ext cx="1689653" cy="288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p:cNvCxnSpPr/>
          <p:nvPr/>
        </p:nvCxnSpPr>
        <p:spPr>
          <a:xfrm>
            <a:off x="6579704" y="4104861"/>
            <a:ext cx="1540566" cy="208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Afgeronde rechthoek 21"/>
          <p:cNvSpPr/>
          <p:nvPr/>
        </p:nvSpPr>
        <p:spPr>
          <a:xfrm>
            <a:off x="278296" y="4248978"/>
            <a:ext cx="2345634" cy="591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Natuur </a:t>
            </a:r>
            <a:endParaRPr lang="nl-NL" dirty="0"/>
          </a:p>
        </p:txBody>
      </p:sp>
      <p:sp>
        <p:nvSpPr>
          <p:cNvPr id="23" name="Afgeronde rechthoek 22"/>
          <p:cNvSpPr/>
          <p:nvPr/>
        </p:nvSpPr>
        <p:spPr>
          <a:xfrm>
            <a:off x="4154558" y="4601818"/>
            <a:ext cx="2494720" cy="407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Kapitaalgoederen </a:t>
            </a:r>
            <a:endParaRPr lang="nl-NL" dirty="0"/>
          </a:p>
        </p:txBody>
      </p:sp>
      <p:sp>
        <p:nvSpPr>
          <p:cNvPr id="24" name="Afgeronde rechthoek 23"/>
          <p:cNvSpPr/>
          <p:nvPr/>
        </p:nvSpPr>
        <p:spPr>
          <a:xfrm>
            <a:off x="8120270" y="4154557"/>
            <a:ext cx="2922104" cy="59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Arbeiders </a:t>
            </a:r>
            <a:endParaRPr lang="nl-NL" dirty="0"/>
          </a:p>
        </p:txBody>
      </p:sp>
      <p:sp>
        <p:nvSpPr>
          <p:cNvPr id="31" name="Rechthoek 30"/>
          <p:cNvSpPr/>
          <p:nvPr/>
        </p:nvSpPr>
        <p:spPr>
          <a:xfrm>
            <a:off x="496957" y="5357191"/>
            <a:ext cx="8935278" cy="39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lumMod val="75000"/>
                  </a:schemeClr>
                </a:solidFill>
              </a:rPr>
              <a:t>Kapitaalintensief: meer kapitaalgoederen en weinig arbeid</a:t>
            </a:r>
            <a:endParaRPr lang="nl-NL" b="1" dirty="0">
              <a:solidFill>
                <a:schemeClr val="tx1">
                  <a:lumMod val="75000"/>
                </a:schemeClr>
              </a:solidFill>
            </a:endParaRPr>
          </a:p>
        </p:txBody>
      </p:sp>
      <p:sp>
        <p:nvSpPr>
          <p:cNvPr id="32" name="Rechthoek 31"/>
          <p:cNvSpPr/>
          <p:nvPr/>
        </p:nvSpPr>
        <p:spPr>
          <a:xfrm>
            <a:off x="526774" y="5928692"/>
            <a:ext cx="8975035" cy="43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lumMod val="75000"/>
                  </a:schemeClr>
                </a:solidFill>
              </a:rPr>
              <a:t>Arbeidsintensief: meer arbeid en weinig kapitaalgoederen</a:t>
            </a:r>
            <a:endParaRPr lang="nl-NL" dirty="0">
              <a:solidFill>
                <a:schemeClr val="tx1">
                  <a:lumMod val="75000"/>
                </a:schemeClr>
              </a:solidFill>
            </a:endParaRPr>
          </a:p>
        </p:txBody>
      </p:sp>
    </p:spTree>
    <p:extLst>
      <p:ext uri="{BB962C8B-B14F-4D97-AF65-F5344CB8AC3E}">
        <p14:creationId xmlns:p14="http://schemas.microsoft.com/office/powerpoint/2010/main" val="10309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H7:P2: De kaasspeciaalzaak</a:t>
            </a:r>
            <a:endParaRPr lang="nl-NL" dirty="0"/>
          </a:p>
        </p:txBody>
      </p:sp>
      <p:sp>
        <p:nvSpPr>
          <p:cNvPr id="3" name="Tijdelijke aanduiding voor inhoud 2"/>
          <p:cNvSpPr>
            <a:spLocks noGrp="1"/>
          </p:cNvSpPr>
          <p:nvPr>
            <p:ph idx="1"/>
          </p:nvPr>
        </p:nvSpPr>
        <p:spPr/>
        <p:txBody>
          <a:bodyPr/>
          <a:lstStyle/>
          <a:p>
            <a:r>
              <a:rPr lang="nl-NL" dirty="0" smtClean="0"/>
              <a:t>Stat </a:t>
            </a:r>
          </a:p>
          <a:p>
            <a:r>
              <a:rPr lang="nl-NL" dirty="0" smtClean="0"/>
              <a:t>Lesdoelen: </a:t>
            </a:r>
          </a:p>
          <a:p>
            <a:pPr>
              <a:buFontTx/>
              <a:buChar char="-"/>
            </a:pPr>
            <a:r>
              <a:rPr lang="nl-NL" dirty="0" smtClean="0"/>
              <a:t>Groothandel</a:t>
            </a:r>
          </a:p>
          <a:p>
            <a:pPr>
              <a:buFontTx/>
              <a:buChar char="-"/>
            </a:pPr>
            <a:r>
              <a:rPr lang="nl-NL" dirty="0" smtClean="0"/>
              <a:t>Detailhandel </a:t>
            </a:r>
          </a:p>
          <a:p>
            <a:pPr>
              <a:buFontTx/>
              <a:buChar char="-"/>
            </a:pPr>
            <a:r>
              <a:rPr lang="nl-NL" dirty="0" smtClean="0"/>
              <a:t>Bedrijfskolom </a:t>
            </a:r>
          </a:p>
          <a:p>
            <a:pPr>
              <a:buFontTx/>
              <a:buChar char="-"/>
            </a:pPr>
            <a:r>
              <a:rPr lang="nl-NL" dirty="0" err="1" smtClean="0"/>
              <a:t>Toegevoegdewaarde</a:t>
            </a:r>
            <a:r>
              <a:rPr lang="nl-NL" dirty="0" smtClean="0"/>
              <a:t> </a:t>
            </a:r>
            <a:endParaRPr lang="nl-NL" dirty="0"/>
          </a:p>
        </p:txBody>
      </p:sp>
    </p:spTree>
    <p:extLst>
      <p:ext uri="{BB962C8B-B14F-4D97-AF65-F5344CB8AC3E}">
        <p14:creationId xmlns:p14="http://schemas.microsoft.com/office/powerpoint/2010/main" val="50917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 y="109330"/>
            <a:ext cx="12105861" cy="6112566"/>
          </a:xfrm>
        </p:spPr>
        <p:txBody>
          <a:bodyPr/>
          <a:lstStyle/>
          <a:p>
            <a:endParaRPr lang="nl-NL" dirty="0"/>
          </a:p>
        </p:txBody>
      </p:sp>
      <p:sp>
        <p:nvSpPr>
          <p:cNvPr id="4" name="Rechthoek 3"/>
          <p:cNvSpPr/>
          <p:nvPr/>
        </p:nvSpPr>
        <p:spPr>
          <a:xfrm>
            <a:off x="4214191" y="188843"/>
            <a:ext cx="2146852" cy="447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Handel </a:t>
            </a:r>
            <a:endParaRPr lang="nl-NL" dirty="0"/>
          </a:p>
        </p:txBody>
      </p:sp>
      <p:cxnSp>
        <p:nvCxnSpPr>
          <p:cNvPr id="6" name="Rechte verbindingslijn met pijl 5"/>
          <p:cNvCxnSpPr/>
          <p:nvPr/>
        </p:nvCxnSpPr>
        <p:spPr>
          <a:xfrm flipH="1">
            <a:off x="4035287" y="636104"/>
            <a:ext cx="1252330" cy="332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a:stCxn id="4" idx="2"/>
          </p:cNvCxnSpPr>
          <p:nvPr/>
        </p:nvCxnSpPr>
        <p:spPr>
          <a:xfrm>
            <a:off x="5287617" y="636104"/>
            <a:ext cx="1411357" cy="332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Afgeronde rechthoek 15"/>
          <p:cNvSpPr/>
          <p:nvPr/>
        </p:nvSpPr>
        <p:spPr>
          <a:xfrm>
            <a:off x="566530" y="969065"/>
            <a:ext cx="3558209" cy="48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Groothandel </a:t>
            </a:r>
            <a:endParaRPr lang="nl-NL" dirty="0"/>
          </a:p>
        </p:txBody>
      </p:sp>
      <p:sp>
        <p:nvSpPr>
          <p:cNvPr id="17" name="Afgeronde rechthoek 16"/>
          <p:cNvSpPr/>
          <p:nvPr/>
        </p:nvSpPr>
        <p:spPr>
          <a:xfrm>
            <a:off x="6698974" y="969065"/>
            <a:ext cx="3319669" cy="526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Detailhandel </a:t>
            </a:r>
            <a:endParaRPr lang="nl-NL" dirty="0"/>
          </a:p>
        </p:txBody>
      </p:sp>
      <p:sp>
        <p:nvSpPr>
          <p:cNvPr id="18" name="Pijl-omlaag 17"/>
          <p:cNvSpPr/>
          <p:nvPr/>
        </p:nvSpPr>
        <p:spPr>
          <a:xfrm>
            <a:off x="1838740" y="1451113"/>
            <a:ext cx="506894" cy="407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omlaag 18"/>
          <p:cNvSpPr/>
          <p:nvPr/>
        </p:nvSpPr>
        <p:spPr>
          <a:xfrm>
            <a:off x="7881730" y="1495839"/>
            <a:ext cx="566531"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p:cNvSpPr/>
          <p:nvPr/>
        </p:nvSpPr>
        <p:spPr>
          <a:xfrm>
            <a:off x="452231" y="1858617"/>
            <a:ext cx="3672508" cy="1237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Bedrijven die ervoor zorgen dat de producten van de fabrikant  in de winkels terechtkomen </a:t>
            </a:r>
            <a:endParaRPr lang="nl-NL" dirty="0"/>
          </a:p>
        </p:txBody>
      </p:sp>
      <p:sp>
        <p:nvSpPr>
          <p:cNvPr id="21" name="Ovaal 20"/>
          <p:cNvSpPr/>
          <p:nvPr/>
        </p:nvSpPr>
        <p:spPr>
          <a:xfrm>
            <a:off x="6530008" y="1791528"/>
            <a:ext cx="3488635" cy="1396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Bedrijven die producten verkopen aan de consument</a:t>
            </a:r>
            <a:endParaRPr lang="nl-NL" dirty="0"/>
          </a:p>
        </p:txBody>
      </p:sp>
      <p:sp>
        <p:nvSpPr>
          <p:cNvPr id="22" name="Rechthoek 21"/>
          <p:cNvSpPr/>
          <p:nvPr/>
        </p:nvSpPr>
        <p:spPr>
          <a:xfrm>
            <a:off x="1232899" y="3688423"/>
            <a:ext cx="8455631" cy="1530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t>T</a:t>
            </a:r>
            <a:r>
              <a:rPr lang="nl-NL" sz="2800" b="1" dirty="0" smtClean="0"/>
              <a:t>oegevoegd waarde= verkoopopbrengst – inkopen </a:t>
            </a:r>
            <a:endParaRPr lang="nl-NL" sz="2800" b="1" dirty="0"/>
          </a:p>
        </p:txBody>
      </p:sp>
    </p:spTree>
    <p:extLst>
      <p:ext uri="{BB962C8B-B14F-4D97-AF65-F5344CB8AC3E}">
        <p14:creationId xmlns:p14="http://schemas.microsoft.com/office/powerpoint/2010/main" val="23906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p:cNvPicPr>
            <a:picLocks noGrp="1" noChangeAspect="1"/>
          </p:cNvPicPr>
          <p:nvPr>
            <p:ph idx="1"/>
          </p:nvPr>
        </p:nvPicPr>
        <p:blipFill>
          <a:blip r:embed="rId2"/>
          <a:stretch>
            <a:fillRect/>
          </a:stretch>
        </p:blipFill>
        <p:spPr>
          <a:xfrm>
            <a:off x="0" y="0"/>
            <a:ext cx="12192000" cy="6637106"/>
          </a:xfrm>
          <a:prstGeom prst="rect">
            <a:avLst/>
          </a:prstGeom>
        </p:spPr>
      </p:pic>
    </p:spTree>
    <p:extLst>
      <p:ext uri="{BB962C8B-B14F-4D97-AF65-F5344CB8AC3E}">
        <p14:creationId xmlns:p14="http://schemas.microsoft.com/office/powerpoint/2010/main" val="420304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H7:P3: Jongeren aan het werk</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Arbeidsovereenkomst </a:t>
            </a:r>
          </a:p>
          <a:p>
            <a:pPr>
              <a:buFontTx/>
              <a:buChar char="-"/>
            </a:pPr>
            <a:r>
              <a:rPr lang="nl-NL" dirty="0" smtClean="0"/>
              <a:t>Flexwerkers </a:t>
            </a:r>
          </a:p>
          <a:p>
            <a:pPr>
              <a:buFontTx/>
              <a:buChar char="-"/>
            </a:pPr>
            <a:r>
              <a:rPr lang="nl-NL" dirty="0" smtClean="0"/>
              <a:t>Proeftijd </a:t>
            </a:r>
          </a:p>
          <a:p>
            <a:pPr>
              <a:buFontTx/>
              <a:buChar char="-"/>
            </a:pPr>
            <a:r>
              <a:rPr lang="nl-NL" dirty="0" smtClean="0"/>
              <a:t>Opzegtermijn </a:t>
            </a:r>
            <a:endParaRPr lang="nl-NL" dirty="0"/>
          </a:p>
        </p:txBody>
      </p:sp>
    </p:spTree>
    <p:extLst>
      <p:ext uri="{BB962C8B-B14F-4D97-AF65-F5344CB8AC3E}">
        <p14:creationId xmlns:p14="http://schemas.microsoft.com/office/powerpoint/2010/main" val="225578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P6: Inkomen en beroep</a:t>
            </a:r>
            <a:br>
              <a:rPr lang="nl-NL" dirty="0" smtClean="0"/>
            </a:br>
            <a:endParaRPr lang="nl-NL" dirty="0"/>
          </a:p>
        </p:txBody>
      </p:sp>
      <p:sp>
        <p:nvSpPr>
          <p:cNvPr id="3" name="Tijdelijke aanduiding voor inhoud 2"/>
          <p:cNvSpPr>
            <a:spLocks noGrp="1"/>
          </p:cNvSpPr>
          <p:nvPr>
            <p:ph idx="1"/>
          </p:nvPr>
        </p:nvSpPr>
        <p:spPr/>
        <p:txBody>
          <a:bodyPr>
            <a:normAutofit/>
          </a:bodyPr>
          <a:lstStyle/>
          <a:p>
            <a:r>
              <a:rPr lang="nl-NL" sz="2400" dirty="0"/>
              <a:t>Verschillende </a:t>
            </a:r>
            <a:r>
              <a:rPr lang="nl-NL" sz="2400" u="sng" dirty="0"/>
              <a:t>vormen</a:t>
            </a:r>
            <a:r>
              <a:rPr lang="nl-NL" sz="2400" dirty="0"/>
              <a:t> van inkomen:</a:t>
            </a:r>
            <a:br>
              <a:rPr lang="nl-NL" sz="2400" dirty="0"/>
            </a:br>
            <a:r>
              <a:rPr lang="nl-NL" sz="2400" dirty="0"/>
              <a:t/>
            </a:r>
            <a:br>
              <a:rPr lang="nl-NL" sz="2400" dirty="0"/>
            </a:br>
            <a:r>
              <a:rPr lang="nl-NL" sz="2400" dirty="0"/>
              <a:t>- inkomen </a:t>
            </a:r>
            <a:r>
              <a:rPr lang="nl-NL" sz="2400" dirty="0">
                <a:solidFill>
                  <a:srgbClr val="FF0000"/>
                </a:solidFill>
              </a:rPr>
              <a:t>uit </a:t>
            </a:r>
            <a:r>
              <a:rPr lang="nl-NL" sz="2400" u="sng" dirty="0">
                <a:solidFill>
                  <a:srgbClr val="FF0000"/>
                </a:solidFill>
              </a:rPr>
              <a:t>arbeid</a:t>
            </a:r>
            <a:r>
              <a:rPr lang="nl-NL" sz="2400" dirty="0"/>
              <a:t>: loon of salaris, vakantiegeld, loon in natura</a:t>
            </a:r>
            <a:r>
              <a:rPr lang="nl-NL" sz="2400"/>
              <a:t>, </a:t>
            </a:r>
            <a:r>
              <a:rPr lang="nl-NL" sz="2400" dirty="0"/>
              <a:t/>
            </a:r>
            <a:br>
              <a:rPr lang="nl-NL" sz="2400" dirty="0"/>
            </a:br>
            <a:r>
              <a:rPr lang="nl-NL" sz="2400" dirty="0"/>
              <a:t>- inkomen </a:t>
            </a:r>
            <a:r>
              <a:rPr lang="nl-NL" sz="2400" dirty="0">
                <a:solidFill>
                  <a:srgbClr val="FF0000"/>
                </a:solidFill>
              </a:rPr>
              <a:t>uit </a:t>
            </a:r>
            <a:r>
              <a:rPr lang="nl-NL" sz="2400" u="sng" dirty="0">
                <a:solidFill>
                  <a:srgbClr val="FF0000"/>
                </a:solidFill>
              </a:rPr>
              <a:t>bezit</a:t>
            </a:r>
            <a:r>
              <a:rPr lang="nl-NL" sz="2400" dirty="0"/>
              <a:t>: rente, dividend, huur, pacht, winst</a:t>
            </a:r>
          </a:p>
        </p:txBody>
      </p:sp>
    </p:spTree>
    <p:extLst>
      <p:ext uri="{BB962C8B-B14F-4D97-AF65-F5344CB8AC3E}">
        <p14:creationId xmlns:p14="http://schemas.microsoft.com/office/powerpoint/2010/main" val="26194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574" y="0"/>
            <a:ext cx="12122426" cy="6539948"/>
          </a:xfrm>
        </p:spPr>
        <p:txBody>
          <a:bodyPr/>
          <a:lstStyle/>
          <a:p>
            <a:r>
              <a:rPr lang="nl-NL" b="1" dirty="0" smtClean="0"/>
              <a:t>Arbeidsovereenkomst</a:t>
            </a:r>
            <a:r>
              <a:rPr lang="nl-NL" dirty="0" smtClean="0"/>
              <a:t>: overeenkomst tussen een werkgever en een werknemer.</a:t>
            </a:r>
          </a:p>
          <a:p>
            <a:r>
              <a:rPr lang="nl-NL" b="1" dirty="0" smtClean="0"/>
              <a:t>Flexwerkers</a:t>
            </a:r>
            <a:r>
              <a:rPr lang="nl-NL" dirty="0" smtClean="0"/>
              <a:t>: mensen met een tijdelijke arbeidsovereenkomst .</a:t>
            </a:r>
          </a:p>
          <a:p>
            <a:r>
              <a:rPr lang="nl-NL" b="1" dirty="0" smtClean="0"/>
              <a:t>Proeftijd</a:t>
            </a:r>
            <a:r>
              <a:rPr lang="nl-NL" dirty="0" smtClean="0"/>
              <a:t>: periode waarin de werknemer zonder opgaaf van redenen ontslag mag krijgen en ontslag mag nemen.</a:t>
            </a:r>
          </a:p>
          <a:p>
            <a:r>
              <a:rPr lang="nl-NL" b="1" dirty="0" smtClean="0"/>
              <a:t>Opzegtermijn</a:t>
            </a:r>
            <a:r>
              <a:rPr lang="nl-NL" dirty="0" smtClean="0"/>
              <a:t>: de periode die verplicht is tussen het opzeggen van een overeenkomst en het einde van de overeenkomst. </a:t>
            </a:r>
            <a:endParaRPr lang="nl-NL" dirty="0"/>
          </a:p>
        </p:txBody>
      </p:sp>
    </p:spTree>
    <p:extLst>
      <p:ext uri="{BB962C8B-B14F-4D97-AF65-F5344CB8AC3E}">
        <p14:creationId xmlns:p14="http://schemas.microsoft.com/office/powerpoint/2010/main" val="170722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H7:P4: Collectieve arbeidsovereenkomst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CAO</a:t>
            </a:r>
          </a:p>
          <a:p>
            <a:pPr>
              <a:buFontTx/>
              <a:buChar char="-"/>
            </a:pPr>
            <a:r>
              <a:rPr lang="nl-NL" dirty="0" smtClean="0"/>
              <a:t>Loonschaal </a:t>
            </a:r>
            <a:endParaRPr lang="nl-NL" dirty="0"/>
          </a:p>
        </p:txBody>
      </p:sp>
    </p:spTree>
    <p:extLst>
      <p:ext uri="{BB962C8B-B14F-4D97-AF65-F5344CB8AC3E}">
        <p14:creationId xmlns:p14="http://schemas.microsoft.com/office/powerpoint/2010/main" val="59470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12192000" cy="6490252"/>
          </a:xfrm>
        </p:spPr>
        <p:txBody>
          <a:bodyPr/>
          <a:lstStyle/>
          <a:p>
            <a:endParaRPr lang="nl-NL" dirty="0"/>
          </a:p>
        </p:txBody>
      </p:sp>
      <p:sp>
        <p:nvSpPr>
          <p:cNvPr id="4" name="Rechthoek 3"/>
          <p:cNvSpPr/>
          <p:nvPr/>
        </p:nvSpPr>
        <p:spPr>
          <a:xfrm>
            <a:off x="4432852" y="149087"/>
            <a:ext cx="3150705" cy="9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CAO:</a:t>
            </a:r>
          </a:p>
          <a:p>
            <a:pPr algn="ctr"/>
            <a:r>
              <a:rPr lang="nl-NL" dirty="0" smtClean="0"/>
              <a:t>Collectieve arbeidsovereenkomst </a:t>
            </a:r>
            <a:endParaRPr lang="nl-NL" dirty="0"/>
          </a:p>
        </p:txBody>
      </p:sp>
      <p:sp>
        <p:nvSpPr>
          <p:cNvPr id="5" name="Pijl-omlaag 4"/>
          <p:cNvSpPr/>
          <p:nvPr/>
        </p:nvSpPr>
        <p:spPr>
          <a:xfrm>
            <a:off x="5953539" y="1113183"/>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fgeronde rechthoek 5"/>
          <p:cNvSpPr/>
          <p:nvPr/>
        </p:nvSpPr>
        <p:spPr>
          <a:xfrm>
            <a:off x="2126974" y="1570383"/>
            <a:ext cx="8110330" cy="9442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Afspraken tussen werkgevers en vakbonden over de arbeidsvoorwaarden  van een grote groep werknemers.</a:t>
            </a:r>
            <a:endParaRPr lang="nl-NL" dirty="0"/>
          </a:p>
        </p:txBody>
      </p:sp>
      <p:sp>
        <p:nvSpPr>
          <p:cNvPr id="7" name="Rechthoek 6"/>
          <p:cNvSpPr/>
          <p:nvPr/>
        </p:nvSpPr>
        <p:spPr>
          <a:xfrm>
            <a:off x="4810539" y="2862470"/>
            <a:ext cx="2375452" cy="894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Loonschaal</a:t>
            </a:r>
            <a:endParaRPr lang="nl-NL" dirty="0"/>
          </a:p>
        </p:txBody>
      </p:sp>
      <p:sp>
        <p:nvSpPr>
          <p:cNvPr id="8" name="Pijl-omlaag 7"/>
          <p:cNvSpPr/>
          <p:nvPr/>
        </p:nvSpPr>
        <p:spPr>
          <a:xfrm>
            <a:off x="5953539" y="3756991"/>
            <a:ext cx="228600" cy="4472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p:cNvSpPr/>
          <p:nvPr/>
        </p:nvSpPr>
        <p:spPr>
          <a:xfrm>
            <a:off x="3468757" y="4204252"/>
            <a:ext cx="5595730" cy="626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Tabel met de lonen die horen bij een functie in een bedrijf of instelling. </a:t>
            </a:r>
            <a:endParaRPr lang="nl-NL" dirty="0"/>
          </a:p>
        </p:txBody>
      </p:sp>
    </p:spTree>
    <p:extLst>
      <p:ext uri="{BB962C8B-B14F-4D97-AF65-F5344CB8AC3E}">
        <p14:creationId xmlns:p14="http://schemas.microsoft.com/office/powerpoint/2010/main" val="17090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H7:P5: Studie en beroep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marL="45720" indent="0">
              <a:buNone/>
            </a:pPr>
            <a:r>
              <a:rPr lang="nl-NL" dirty="0" smtClean="0"/>
              <a:t>- Sectoren </a:t>
            </a:r>
            <a:endParaRPr lang="nl-NL" dirty="0"/>
          </a:p>
        </p:txBody>
      </p:sp>
    </p:spTree>
    <p:extLst>
      <p:ext uri="{BB962C8B-B14F-4D97-AF65-F5344CB8AC3E}">
        <p14:creationId xmlns:p14="http://schemas.microsoft.com/office/powerpoint/2010/main" val="12375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99392"/>
            <a:ext cx="12324522" cy="5930188"/>
          </a:xfrm>
        </p:spPr>
        <p:txBody>
          <a:bodyPr/>
          <a:lstStyle/>
          <a:p>
            <a:endParaRPr lang="nl-NL" dirty="0"/>
          </a:p>
        </p:txBody>
      </p:sp>
      <p:sp>
        <p:nvSpPr>
          <p:cNvPr id="4" name="Rechthoek 3"/>
          <p:cNvSpPr/>
          <p:nvPr/>
        </p:nvSpPr>
        <p:spPr>
          <a:xfrm>
            <a:off x="4171308" y="339047"/>
            <a:ext cx="2476072" cy="832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Sectoren </a:t>
            </a:r>
            <a:endParaRPr lang="nl-NL" dirty="0"/>
          </a:p>
        </p:txBody>
      </p:sp>
      <p:cxnSp>
        <p:nvCxnSpPr>
          <p:cNvPr id="6" name="Rechte verbindingslijn met pijl 5"/>
          <p:cNvCxnSpPr/>
          <p:nvPr/>
        </p:nvCxnSpPr>
        <p:spPr>
          <a:xfrm flipH="1">
            <a:off x="2003461" y="1191802"/>
            <a:ext cx="3411020" cy="893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3431569" y="1171254"/>
            <a:ext cx="1977775" cy="2311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409344" y="1181528"/>
            <a:ext cx="1803114" cy="210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5409344" y="1191802"/>
            <a:ext cx="3056562" cy="30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102742" y="1869896"/>
            <a:ext cx="209079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Primaire sector </a:t>
            </a:r>
            <a:endParaRPr lang="nl-NL" dirty="0"/>
          </a:p>
        </p:txBody>
      </p:sp>
      <p:sp>
        <p:nvSpPr>
          <p:cNvPr id="14" name="Ovaal 13"/>
          <p:cNvSpPr/>
          <p:nvPr/>
        </p:nvSpPr>
        <p:spPr>
          <a:xfrm>
            <a:off x="2599362" y="3482939"/>
            <a:ext cx="2013735" cy="1037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Secundaire sector </a:t>
            </a:r>
            <a:endParaRPr lang="nl-NL" dirty="0"/>
          </a:p>
        </p:txBody>
      </p:sp>
      <p:sp>
        <p:nvSpPr>
          <p:cNvPr id="15" name="Ovaal 14"/>
          <p:cNvSpPr/>
          <p:nvPr/>
        </p:nvSpPr>
        <p:spPr>
          <a:xfrm>
            <a:off x="6310901" y="3284824"/>
            <a:ext cx="2337370" cy="990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Tertiaire sector </a:t>
            </a:r>
            <a:endParaRPr lang="nl-NL" dirty="0"/>
          </a:p>
        </p:txBody>
      </p:sp>
      <p:sp>
        <p:nvSpPr>
          <p:cNvPr id="16" name="Ovaal 15"/>
          <p:cNvSpPr/>
          <p:nvPr/>
        </p:nvSpPr>
        <p:spPr>
          <a:xfrm>
            <a:off x="8214189" y="1279132"/>
            <a:ext cx="2208944" cy="1181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Kwartaire</a:t>
            </a:r>
            <a:r>
              <a:rPr lang="nl-NL" dirty="0" smtClean="0"/>
              <a:t> sector </a:t>
            </a:r>
            <a:endParaRPr lang="nl-NL" dirty="0"/>
          </a:p>
        </p:txBody>
      </p:sp>
      <p:cxnSp>
        <p:nvCxnSpPr>
          <p:cNvPr id="18" name="Rechte verbindingslijn met pijl 17"/>
          <p:cNvCxnSpPr/>
          <p:nvPr/>
        </p:nvCxnSpPr>
        <p:spPr>
          <a:xfrm>
            <a:off x="1148137" y="2784296"/>
            <a:ext cx="0" cy="452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102742" y="3287730"/>
            <a:ext cx="1900719" cy="1481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Bedrijven die grondstoffen en voedsel produceren.</a:t>
            </a:r>
            <a:endParaRPr lang="nl-NL" dirty="0"/>
          </a:p>
        </p:txBody>
      </p:sp>
      <p:cxnSp>
        <p:nvCxnSpPr>
          <p:cNvPr id="21" name="Rechte verbindingslijn met pijl 20"/>
          <p:cNvCxnSpPr>
            <a:stCxn id="14" idx="4"/>
          </p:cNvCxnSpPr>
          <p:nvPr/>
        </p:nvCxnSpPr>
        <p:spPr>
          <a:xfrm flipH="1">
            <a:off x="3606229" y="4520629"/>
            <a:ext cx="1" cy="248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hthoek 21"/>
          <p:cNvSpPr/>
          <p:nvPr/>
        </p:nvSpPr>
        <p:spPr>
          <a:xfrm>
            <a:off x="2450386" y="4769440"/>
            <a:ext cx="2311685" cy="1148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Bedrijven die grondstoffen en voedsel verwerken tot eindproduct.</a:t>
            </a:r>
            <a:endParaRPr lang="nl-NL" dirty="0"/>
          </a:p>
        </p:txBody>
      </p:sp>
      <p:cxnSp>
        <p:nvCxnSpPr>
          <p:cNvPr id="25" name="Rechte verbindingslijn met pijl 24"/>
          <p:cNvCxnSpPr>
            <a:stCxn id="15" idx="4"/>
          </p:cNvCxnSpPr>
          <p:nvPr/>
        </p:nvCxnSpPr>
        <p:spPr>
          <a:xfrm>
            <a:off x="7479586" y="4275605"/>
            <a:ext cx="0" cy="369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hthoek 25"/>
          <p:cNvSpPr/>
          <p:nvPr/>
        </p:nvSpPr>
        <p:spPr>
          <a:xfrm>
            <a:off x="6534364" y="4686131"/>
            <a:ext cx="2113907" cy="127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Commerciële dienstverlening  door bedrijven, met winst als doel.</a:t>
            </a:r>
            <a:endParaRPr lang="nl-NL" dirty="0"/>
          </a:p>
        </p:txBody>
      </p:sp>
      <p:cxnSp>
        <p:nvCxnSpPr>
          <p:cNvPr id="29" name="Rechte verbindingslijn met pijl 28"/>
          <p:cNvCxnSpPr/>
          <p:nvPr/>
        </p:nvCxnSpPr>
        <p:spPr>
          <a:xfrm>
            <a:off x="9565240" y="2490808"/>
            <a:ext cx="657547" cy="345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hthoek 29"/>
          <p:cNvSpPr/>
          <p:nvPr/>
        </p:nvSpPr>
        <p:spPr>
          <a:xfrm>
            <a:off x="9965933" y="2856216"/>
            <a:ext cx="2137024" cy="191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Niet commerciële dienstverlening. Zonder winst als doel.</a:t>
            </a:r>
            <a:endParaRPr lang="nl-NL" dirty="0"/>
          </a:p>
        </p:txBody>
      </p:sp>
    </p:spTree>
    <p:extLst>
      <p:ext uri="{BB962C8B-B14F-4D97-AF65-F5344CB8AC3E}">
        <p14:creationId xmlns:p14="http://schemas.microsoft.com/office/powerpoint/2010/main" val="46447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H7:P6: betaald en onbetaald werk</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Parttime</a:t>
            </a:r>
          </a:p>
          <a:p>
            <a:pPr>
              <a:buFontTx/>
              <a:buChar char="-"/>
            </a:pPr>
            <a:r>
              <a:rPr lang="nl-NL" dirty="0" smtClean="0"/>
              <a:t>fulltime</a:t>
            </a:r>
          </a:p>
          <a:p>
            <a:pPr>
              <a:buFontTx/>
              <a:buChar char="-"/>
            </a:pPr>
            <a:r>
              <a:rPr lang="nl-NL" dirty="0" smtClean="0"/>
              <a:t>Arbeidsmotieven </a:t>
            </a:r>
            <a:endParaRPr lang="nl-NL" dirty="0"/>
          </a:p>
        </p:txBody>
      </p:sp>
    </p:spTree>
    <p:extLst>
      <p:ext uri="{BB962C8B-B14F-4D97-AF65-F5344CB8AC3E}">
        <p14:creationId xmlns:p14="http://schemas.microsoft.com/office/powerpoint/2010/main" val="269031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9269" y="0"/>
            <a:ext cx="11917017" cy="6450496"/>
          </a:xfrm>
        </p:spPr>
        <p:txBody>
          <a:bodyPr/>
          <a:lstStyle/>
          <a:p>
            <a:endParaRPr lang="nl-NL" dirty="0"/>
          </a:p>
        </p:txBody>
      </p:sp>
      <p:sp>
        <p:nvSpPr>
          <p:cNvPr id="4" name="Rechthoek 3"/>
          <p:cNvSpPr/>
          <p:nvPr/>
        </p:nvSpPr>
        <p:spPr>
          <a:xfrm>
            <a:off x="4159045" y="68826"/>
            <a:ext cx="3097161" cy="69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Betaald of onbetaald werk</a:t>
            </a:r>
            <a:endParaRPr lang="nl-NL" dirty="0"/>
          </a:p>
        </p:txBody>
      </p:sp>
      <p:cxnSp>
        <p:nvCxnSpPr>
          <p:cNvPr id="6" name="Rechte verbindingslijn met pijl 5"/>
          <p:cNvCxnSpPr/>
          <p:nvPr/>
        </p:nvCxnSpPr>
        <p:spPr>
          <a:xfrm flipH="1">
            <a:off x="3097161" y="776751"/>
            <a:ext cx="2497393" cy="629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707625" y="791898"/>
            <a:ext cx="2669459" cy="442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Afgeronde rechthoek 9"/>
          <p:cNvSpPr/>
          <p:nvPr/>
        </p:nvSpPr>
        <p:spPr>
          <a:xfrm>
            <a:off x="1179871" y="1425687"/>
            <a:ext cx="2418735" cy="963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Fulltime </a:t>
            </a:r>
            <a:endParaRPr lang="nl-NL" dirty="0"/>
          </a:p>
        </p:txBody>
      </p:sp>
      <p:sp>
        <p:nvSpPr>
          <p:cNvPr id="11" name="Afgeronde rechthoek 10"/>
          <p:cNvSpPr/>
          <p:nvPr/>
        </p:nvSpPr>
        <p:spPr>
          <a:xfrm>
            <a:off x="7836310" y="1259331"/>
            <a:ext cx="2526890" cy="1091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parttime</a:t>
            </a:r>
            <a:endParaRPr lang="nl-NL" dirty="0"/>
          </a:p>
        </p:txBody>
      </p:sp>
      <p:cxnSp>
        <p:nvCxnSpPr>
          <p:cNvPr id="13" name="Rechte verbindingslijn met pijl 12"/>
          <p:cNvCxnSpPr>
            <a:stCxn id="10" idx="2"/>
          </p:cNvCxnSpPr>
          <p:nvPr/>
        </p:nvCxnSpPr>
        <p:spPr>
          <a:xfrm flipH="1">
            <a:off x="2389238" y="2389249"/>
            <a:ext cx="1" cy="39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11" idx="2"/>
          </p:cNvCxnSpPr>
          <p:nvPr/>
        </p:nvCxnSpPr>
        <p:spPr>
          <a:xfrm>
            <a:off x="9099755" y="2350712"/>
            <a:ext cx="0" cy="373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al 15"/>
          <p:cNvSpPr/>
          <p:nvPr/>
        </p:nvSpPr>
        <p:spPr>
          <a:xfrm>
            <a:off x="1179870" y="2782538"/>
            <a:ext cx="2418736" cy="1111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Meer dan 36 uur per week</a:t>
            </a:r>
            <a:endParaRPr lang="nl-NL" dirty="0"/>
          </a:p>
        </p:txBody>
      </p:sp>
      <p:sp>
        <p:nvSpPr>
          <p:cNvPr id="17" name="Ovaal 16"/>
          <p:cNvSpPr/>
          <p:nvPr/>
        </p:nvSpPr>
        <p:spPr>
          <a:xfrm>
            <a:off x="8047703" y="2724338"/>
            <a:ext cx="2104103" cy="11745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Minder dan 36 uur per week</a:t>
            </a:r>
            <a:endParaRPr lang="nl-NL" dirty="0"/>
          </a:p>
        </p:txBody>
      </p:sp>
      <p:sp>
        <p:nvSpPr>
          <p:cNvPr id="18" name="Rechthoek 17"/>
          <p:cNvSpPr/>
          <p:nvPr/>
        </p:nvSpPr>
        <p:spPr>
          <a:xfrm>
            <a:off x="4659207" y="3893583"/>
            <a:ext cx="2664542" cy="550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Arbeidsmotieven </a:t>
            </a:r>
            <a:endParaRPr lang="nl-NL" dirty="0"/>
          </a:p>
        </p:txBody>
      </p:sp>
      <p:sp>
        <p:nvSpPr>
          <p:cNvPr id="20" name="Ovaal 19"/>
          <p:cNvSpPr/>
          <p:nvPr/>
        </p:nvSpPr>
        <p:spPr>
          <a:xfrm>
            <a:off x="886454" y="4286872"/>
            <a:ext cx="2459668" cy="924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Voor betaald werk</a:t>
            </a:r>
            <a:endParaRPr lang="nl-NL" dirty="0"/>
          </a:p>
        </p:txBody>
      </p:sp>
      <p:cxnSp>
        <p:nvCxnSpPr>
          <p:cNvPr id="22" name="Rechte verbindingslijn met pijl 21"/>
          <p:cNvCxnSpPr>
            <a:stCxn id="18" idx="2"/>
          </p:cNvCxnSpPr>
          <p:nvPr/>
        </p:nvCxnSpPr>
        <p:spPr>
          <a:xfrm flipH="1">
            <a:off x="3362632" y="4444189"/>
            <a:ext cx="2628846" cy="255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a:stCxn id="18" idx="2"/>
          </p:cNvCxnSpPr>
          <p:nvPr/>
        </p:nvCxnSpPr>
        <p:spPr>
          <a:xfrm>
            <a:off x="5991478" y="4444189"/>
            <a:ext cx="2926380" cy="201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al 26"/>
          <p:cNvSpPr/>
          <p:nvPr/>
        </p:nvSpPr>
        <p:spPr>
          <a:xfrm>
            <a:off x="8917858" y="4193462"/>
            <a:ext cx="2802194" cy="919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Voor onbetaald werk</a:t>
            </a:r>
            <a:endParaRPr lang="nl-NL" dirty="0"/>
          </a:p>
        </p:txBody>
      </p:sp>
      <p:sp>
        <p:nvSpPr>
          <p:cNvPr id="28" name="Pijl-omlaag 27"/>
          <p:cNvSpPr/>
          <p:nvPr/>
        </p:nvSpPr>
        <p:spPr>
          <a:xfrm>
            <a:off x="2054942" y="5211104"/>
            <a:ext cx="206477" cy="324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Pijl-omlaag 28"/>
          <p:cNvSpPr/>
          <p:nvPr/>
        </p:nvSpPr>
        <p:spPr>
          <a:xfrm>
            <a:off x="10151806" y="5112774"/>
            <a:ext cx="299884" cy="314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fgeronde rechthoek 29"/>
          <p:cNvSpPr/>
          <p:nvPr/>
        </p:nvSpPr>
        <p:spPr>
          <a:xfrm>
            <a:off x="806245" y="5535561"/>
            <a:ext cx="2644878" cy="939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Het loon en samenwerken met collega’s</a:t>
            </a:r>
            <a:endParaRPr lang="nl-NL" dirty="0"/>
          </a:p>
        </p:txBody>
      </p:sp>
      <p:sp>
        <p:nvSpPr>
          <p:cNvPr id="31" name="Afgeronde rechthoek 30"/>
          <p:cNvSpPr/>
          <p:nvPr/>
        </p:nvSpPr>
        <p:spPr>
          <a:xfrm>
            <a:off x="8917858" y="5427406"/>
            <a:ext cx="2959510" cy="1032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-zorg voor kinderen</a:t>
            </a:r>
          </a:p>
          <a:p>
            <a:pPr algn="ctr"/>
            <a:r>
              <a:rPr lang="nl-NL" dirty="0" smtClean="0"/>
              <a:t>-de werktijd zelf kunnen indelen </a:t>
            </a:r>
            <a:endParaRPr lang="nl-NL" dirty="0"/>
          </a:p>
        </p:txBody>
      </p:sp>
    </p:spTree>
    <p:extLst>
      <p:ext uri="{BB962C8B-B14F-4D97-AF65-F5344CB8AC3E}">
        <p14:creationId xmlns:p14="http://schemas.microsoft.com/office/powerpoint/2010/main" val="3716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951345"/>
          </a:xfrm>
        </p:spPr>
        <p:txBody>
          <a:bodyPr/>
          <a:lstStyle/>
          <a:p>
            <a:r>
              <a:rPr lang="nl-NL" dirty="0" smtClean="0"/>
              <a:t>P7:H7: Ondernemingsvormen</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ZZP</a:t>
            </a:r>
          </a:p>
          <a:p>
            <a:pPr>
              <a:buFontTx/>
              <a:buChar char="-"/>
            </a:pPr>
            <a:r>
              <a:rPr lang="nl-NL" dirty="0" smtClean="0"/>
              <a:t>VOF</a:t>
            </a:r>
          </a:p>
          <a:p>
            <a:pPr>
              <a:buFontTx/>
              <a:buChar char="-"/>
            </a:pPr>
            <a:r>
              <a:rPr lang="nl-NL" dirty="0" smtClean="0"/>
              <a:t>BV</a:t>
            </a:r>
          </a:p>
          <a:p>
            <a:pPr>
              <a:buFontTx/>
              <a:buChar char="-"/>
            </a:pPr>
            <a:r>
              <a:rPr lang="nl-NL" dirty="0" smtClean="0"/>
              <a:t>NV</a:t>
            </a:r>
          </a:p>
          <a:p>
            <a:pPr>
              <a:buFontTx/>
              <a:buChar char="-"/>
            </a:pPr>
            <a:r>
              <a:rPr lang="nl-NL" dirty="0" smtClean="0"/>
              <a:t>Opdrachten maken 1 t/m 11 digitaal </a:t>
            </a:r>
          </a:p>
          <a:p>
            <a:pPr>
              <a:buFontTx/>
              <a:buChar char="-"/>
            </a:pPr>
            <a:r>
              <a:rPr lang="nl-NL" dirty="0">
                <a:hlinkClick r:id="rId2"/>
              </a:rPr>
              <a:t>https://www.deecoshow.nl/ondernemingsvormen</a:t>
            </a:r>
            <a:r>
              <a:rPr lang="nl-NL" dirty="0" smtClean="0">
                <a:hlinkClick r:id="rId2"/>
              </a:rPr>
              <a:t>/</a:t>
            </a:r>
            <a:r>
              <a:rPr lang="nl-NL" dirty="0" smtClean="0"/>
              <a:t> </a:t>
            </a:r>
          </a:p>
          <a:p>
            <a:pPr>
              <a:buFontTx/>
              <a:buChar char="-"/>
            </a:pPr>
            <a:endParaRPr lang="nl-NL" dirty="0" smtClean="0"/>
          </a:p>
          <a:p>
            <a:pPr>
              <a:buFontTx/>
              <a:buChar char="-"/>
            </a:pPr>
            <a:endParaRPr lang="nl-NL" dirty="0"/>
          </a:p>
        </p:txBody>
      </p:sp>
    </p:spTree>
    <p:extLst>
      <p:ext uri="{BB962C8B-B14F-4D97-AF65-F5344CB8AC3E}">
        <p14:creationId xmlns:p14="http://schemas.microsoft.com/office/powerpoint/2010/main" val="402875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730102"/>
          </a:xfrm>
        </p:spPr>
        <p:txBody>
          <a:bodyPr/>
          <a:lstStyle/>
          <a:p>
            <a:r>
              <a:rPr lang="nl-NL" dirty="0"/>
              <a:t>Ondernemingsvormen</a:t>
            </a:r>
          </a:p>
        </p:txBody>
      </p:sp>
      <p:graphicFrame>
        <p:nvGraphicFramePr>
          <p:cNvPr id="5" name="Tijdelijke aanduiding voor inhoud 4"/>
          <p:cNvGraphicFramePr>
            <a:graphicFrameLocks noGrp="1"/>
          </p:cNvGraphicFramePr>
          <p:nvPr>
            <p:ph idx="1"/>
            <p:extLst/>
          </p:nvPr>
        </p:nvGraphicFramePr>
        <p:xfrm>
          <a:off x="1329070" y="1339701"/>
          <a:ext cx="7463948" cy="5401341"/>
        </p:xfrm>
        <a:graphic>
          <a:graphicData uri="http://schemas.openxmlformats.org/drawingml/2006/table">
            <a:tbl>
              <a:tblPr firstRow="1" firstCol="1" bandRow="1">
                <a:tableStyleId>{5C22544A-7EE6-4342-B048-85BDC9FD1C3A}</a:tableStyleId>
              </a:tblPr>
              <a:tblGrid>
                <a:gridCol w="2242536">
                  <a:extLst>
                    <a:ext uri="{9D8B030D-6E8A-4147-A177-3AD203B41FA5}">
                      <a16:colId xmlns:a16="http://schemas.microsoft.com/office/drawing/2014/main" val="3532812892"/>
                    </a:ext>
                  </a:extLst>
                </a:gridCol>
                <a:gridCol w="2502435">
                  <a:extLst>
                    <a:ext uri="{9D8B030D-6E8A-4147-A177-3AD203B41FA5}">
                      <a16:colId xmlns:a16="http://schemas.microsoft.com/office/drawing/2014/main" val="249261155"/>
                    </a:ext>
                  </a:extLst>
                </a:gridCol>
                <a:gridCol w="2718977">
                  <a:extLst>
                    <a:ext uri="{9D8B030D-6E8A-4147-A177-3AD203B41FA5}">
                      <a16:colId xmlns:a16="http://schemas.microsoft.com/office/drawing/2014/main" val="349183163"/>
                    </a:ext>
                  </a:extLst>
                </a:gridCol>
              </a:tblGrid>
              <a:tr h="830194">
                <a:tc>
                  <a:txBody>
                    <a:bodyPr/>
                    <a:lstStyle/>
                    <a:p>
                      <a:pPr>
                        <a:lnSpc>
                          <a:spcPct val="115000"/>
                        </a:lnSpc>
                        <a:spcAft>
                          <a:spcPts val="0"/>
                        </a:spcAft>
                      </a:pPr>
                      <a:r>
                        <a:rPr lang="nl-NL" sz="1200" dirty="0">
                          <a:effectLst/>
                        </a:rPr>
                        <a:t>Ondernemingsvorm</a:t>
                      </a:r>
                      <a:endParaRPr lang="nl-NL"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dirty="0">
                          <a:effectLst/>
                        </a:rPr>
                        <a:t>Kenmerk</a:t>
                      </a:r>
                      <a:endParaRPr lang="nl-NL" sz="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a:effectLst/>
                        </a:rPr>
                        <a:t>Risico</a:t>
                      </a:r>
                      <a:endParaRPr lang="nl-NL" sz="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extLst>
                  <a:ext uri="{0D108BD9-81ED-4DB2-BD59-A6C34878D82A}">
                    <a16:rowId xmlns:a16="http://schemas.microsoft.com/office/drawing/2014/main" val="484392459"/>
                  </a:ext>
                </a:extLst>
              </a:tr>
              <a:tr h="1380815">
                <a:tc>
                  <a:txBody>
                    <a:bodyPr/>
                    <a:lstStyle/>
                    <a:p>
                      <a:pPr>
                        <a:lnSpc>
                          <a:spcPct val="115000"/>
                        </a:lnSpc>
                        <a:spcAft>
                          <a:spcPts val="0"/>
                        </a:spcAft>
                      </a:pPr>
                      <a:r>
                        <a:rPr lang="nl-NL" sz="1200" dirty="0">
                          <a:effectLst/>
                        </a:rPr>
                        <a:t>Eenmanszaak</a:t>
                      </a:r>
                    </a:p>
                    <a:p>
                      <a:pPr>
                        <a:lnSpc>
                          <a:spcPct val="115000"/>
                        </a:lnSpc>
                        <a:spcAft>
                          <a:spcPts val="0"/>
                        </a:spcAft>
                      </a:pPr>
                      <a:r>
                        <a:rPr lang="nl-NL" sz="1200" dirty="0">
                          <a:effectLst/>
                          <a:latin typeface="Arial" panose="020B0604020202020204" pitchFamily="34" charset="0"/>
                          <a:ea typeface="Times New Roman" panose="02020603050405020304" pitchFamily="18" charset="0"/>
                          <a:cs typeface="Times New Roman" panose="02020603050405020304" pitchFamily="18" charset="0"/>
                        </a:rPr>
                        <a:t>Of  </a:t>
                      </a:r>
                      <a:r>
                        <a:rPr lang="nl-NL" sz="1200" dirty="0" smtClean="0">
                          <a:effectLst/>
                          <a:latin typeface="Arial" panose="020B0604020202020204" pitchFamily="34" charset="0"/>
                          <a:ea typeface="Times New Roman" panose="02020603050405020304" pitchFamily="18" charset="0"/>
                          <a:cs typeface="Times New Roman" panose="02020603050405020304" pitchFamily="18" charset="0"/>
                        </a:rPr>
                        <a:t>ZZP-er:</a:t>
                      </a:r>
                    </a:p>
                    <a:p>
                      <a:pPr>
                        <a:lnSpc>
                          <a:spcPct val="115000"/>
                        </a:lnSpc>
                        <a:spcAft>
                          <a:spcPts val="0"/>
                        </a:spcAft>
                      </a:pPr>
                      <a:r>
                        <a:rPr lang="nl-NL" sz="1800" b="1" i="0" kern="1200" dirty="0" smtClean="0">
                          <a:solidFill>
                            <a:srgbClr val="7030A0"/>
                          </a:solidFill>
                          <a:effectLst/>
                          <a:latin typeface="+mn-lt"/>
                          <a:ea typeface="+mn-ea"/>
                          <a:cs typeface="+mn-cs"/>
                        </a:rPr>
                        <a:t>zelfstandige zonder personeel</a:t>
                      </a:r>
                      <a:endParaRPr lang="nl-NL" sz="12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dirty="0">
                          <a:effectLst/>
                        </a:rPr>
                        <a:t>Er is één eigenaar.</a:t>
                      </a:r>
                    </a:p>
                    <a:p>
                      <a:pPr>
                        <a:lnSpc>
                          <a:spcPct val="115000"/>
                        </a:lnSpc>
                        <a:spcAft>
                          <a:spcPts val="0"/>
                        </a:spcAft>
                      </a:pP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algn="l" defTabSz="457200" rtl="0" eaLnBrk="1" latinLnBrk="0" hangingPunct="1">
                        <a:lnSpc>
                          <a:spcPct val="115000"/>
                        </a:lnSpc>
                        <a:spcAft>
                          <a:spcPts val="0"/>
                        </a:spcAft>
                      </a:pPr>
                      <a:r>
                        <a:rPr lang="nl-NL" sz="1200" kern="1200" dirty="0">
                          <a:solidFill>
                            <a:schemeClr val="dk1"/>
                          </a:solidFill>
                          <a:effectLst/>
                          <a:latin typeface="+mn-lt"/>
                          <a:ea typeface="+mn-ea"/>
                          <a:cs typeface="+mn-cs"/>
                        </a:rPr>
                        <a:t>Een eenmanszaak kan personeel in dienst nemen, maar een ZZP-er niet.</a:t>
                      </a:r>
                    </a:p>
                  </a:txBody>
                  <a:tcPr marL="60753" marR="60753" marT="0" marB="0"/>
                </a:tc>
                <a:tc>
                  <a:txBody>
                    <a:bodyPr/>
                    <a:lstStyle/>
                    <a:p>
                      <a:pPr>
                        <a:lnSpc>
                          <a:spcPct val="115000"/>
                        </a:lnSpc>
                        <a:spcAft>
                          <a:spcPts val="0"/>
                        </a:spcAft>
                      </a:pPr>
                      <a:r>
                        <a:rPr lang="nl-NL" sz="1200">
                          <a:effectLst/>
                        </a:rPr>
                        <a:t>Schuldeisers kunnen zakelijk</a:t>
                      </a:r>
                    </a:p>
                    <a:p>
                      <a:pPr>
                        <a:lnSpc>
                          <a:spcPct val="115000"/>
                        </a:lnSpc>
                        <a:spcAft>
                          <a:spcPts val="0"/>
                        </a:spcAft>
                      </a:pPr>
                      <a:r>
                        <a:rPr lang="nl-NL" sz="1200">
                          <a:effectLst/>
                        </a:rPr>
                        <a:t>en privévermogen opeisen.</a:t>
                      </a:r>
                      <a:endParaRPr lang="nl-NL"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extLst>
                  <a:ext uri="{0D108BD9-81ED-4DB2-BD59-A6C34878D82A}">
                    <a16:rowId xmlns:a16="http://schemas.microsoft.com/office/drawing/2014/main" val="4065339753"/>
                  </a:ext>
                </a:extLst>
              </a:tr>
              <a:tr h="1150679">
                <a:tc>
                  <a:txBody>
                    <a:bodyPr/>
                    <a:lstStyle/>
                    <a:p>
                      <a:pPr>
                        <a:lnSpc>
                          <a:spcPct val="115000"/>
                        </a:lnSpc>
                        <a:spcAft>
                          <a:spcPts val="0"/>
                        </a:spcAft>
                      </a:pPr>
                      <a:r>
                        <a:rPr lang="nl-NL" sz="1200" dirty="0" smtClean="0">
                          <a:effectLst/>
                        </a:rPr>
                        <a:t>Vof:</a:t>
                      </a:r>
                    </a:p>
                    <a:p>
                      <a:pPr>
                        <a:lnSpc>
                          <a:spcPct val="115000"/>
                        </a:lnSpc>
                        <a:spcAft>
                          <a:spcPts val="0"/>
                        </a:spcAft>
                      </a:pPr>
                      <a:r>
                        <a:rPr lang="nl-NL" sz="1800" b="1" i="0" kern="1200" dirty="0" smtClean="0">
                          <a:solidFill>
                            <a:srgbClr val="7030A0"/>
                          </a:solidFill>
                          <a:effectLst/>
                          <a:latin typeface="+mn-lt"/>
                          <a:ea typeface="+mn-ea"/>
                          <a:cs typeface="+mn-cs"/>
                        </a:rPr>
                        <a:t>vennootschap onder firma</a:t>
                      </a:r>
                      <a:endParaRPr lang="nl-NL" sz="12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a:effectLst/>
                        </a:rPr>
                        <a:t>Er zijn meerdere </a:t>
                      </a:r>
                    </a:p>
                    <a:p>
                      <a:pPr>
                        <a:lnSpc>
                          <a:spcPct val="115000"/>
                        </a:lnSpc>
                        <a:spcAft>
                          <a:spcPts val="0"/>
                        </a:spcAft>
                      </a:pPr>
                      <a:r>
                        <a:rPr lang="nl-NL" sz="1200">
                          <a:effectLst/>
                        </a:rPr>
                        <a:t>eigenaren.</a:t>
                      </a:r>
                      <a:endParaRPr lang="nl-NL"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dirty="0">
                          <a:effectLst/>
                        </a:rPr>
                        <a:t>Schuldeisers kunnen zakelijk </a:t>
                      </a:r>
                    </a:p>
                    <a:p>
                      <a:pPr>
                        <a:lnSpc>
                          <a:spcPct val="115000"/>
                        </a:lnSpc>
                        <a:spcAft>
                          <a:spcPts val="0"/>
                        </a:spcAft>
                      </a:pPr>
                      <a:r>
                        <a:rPr lang="nl-NL" sz="1200" dirty="0">
                          <a:effectLst/>
                        </a:rPr>
                        <a:t>en privévermogen opeisen </a:t>
                      </a:r>
                    </a:p>
                    <a:p>
                      <a:pPr>
                        <a:lnSpc>
                          <a:spcPct val="115000"/>
                        </a:lnSpc>
                        <a:spcAft>
                          <a:spcPts val="0"/>
                        </a:spcAft>
                      </a:pPr>
                      <a:r>
                        <a:rPr lang="nl-NL" sz="1200" dirty="0">
                          <a:effectLst/>
                        </a:rPr>
                        <a:t>van alle eigenaren afzonderlijk.</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extLst>
                  <a:ext uri="{0D108BD9-81ED-4DB2-BD59-A6C34878D82A}">
                    <a16:rowId xmlns:a16="http://schemas.microsoft.com/office/drawing/2014/main" val="3484582133"/>
                  </a:ext>
                </a:extLst>
              </a:tr>
              <a:tr h="872927">
                <a:tc>
                  <a:txBody>
                    <a:bodyPr/>
                    <a:lstStyle/>
                    <a:p>
                      <a:pPr>
                        <a:lnSpc>
                          <a:spcPct val="115000"/>
                        </a:lnSpc>
                        <a:spcAft>
                          <a:spcPts val="0"/>
                        </a:spcAft>
                      </a:pPr>
                      <a:r>
                        <a:rPr lang="nl-NL" sz="1200" dirty="0" smtClean="0">
                          <a:effectLst/>
                        </a:rPr>
                        <a:t>Bv:</a:t>
                      </a:r>
                    </a:p>
                    <a:p>
                      <a:pPr>
                        <a:lnSpc>
                          <a:spcPct val="115000"/>
                        </a:lnSpc>
                        <a:spcAft>
                          <a:spcPts val="0"/>
                        </a:spcAft>
                      </a:pPr>
                      <a:r>
                        <a:rPr lang="nl-NL" sz="1800" b="1" i="0" kern="1200" dirty="0" smtClean="0">
                          <a:solidFill>
                            <a:srgbClr val="7030A0"/>
                          </a:solidFill>
                          <a:effectLst/>
                          <a:latin typeface="+mn-lt"/>
                          <a:ea typeface="+mn-ea"/>
                          <a:cs typeface="+mn-cs"/>
                        </a:rPr>
                        <a:t>besloten vennootschap</a:t>
                      </a:r>
                      <a:endParaRPr lang="nl-NL" sz="12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a:effectLst/>
                        </a:rPr>
                        <a:t>Een beperkt aantal aandeelhouders zijn</a:t>
                      </a:r>
                    </a:p>
                    <a:p>
                      <a:pPr>
                        <a:lnSpc>
                          <a:spcPct val="115000"/>
                        </a:lnSpc>
                        <a:spcAft>
                          <a:spcPts val="0"/>
                        </a:spcAft>
                      </a:pPr>
                      <a:r>
                        <a:rPr lang="nl-NL" sz="1200">
                          <a:effectLst/>
                        </a:rPr>
                        <a:t>eigenaar.</a:t>
                      </a:r>
                      <a:endParaRPr lang="nl-NL"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a:effectLst/>
                        </a:rPr>
                        <a:t>Schuldeisers kunnen alleen</a:t>
                      </a:r>
                    </a:p>
                    <a:p>
                      <a:pPr>
                        <a:lnSpc>
                          <a:spcPct val="115000"/>
                        </a:lnSpc>
                        <a:spcAft>
                          <a:spcPts val="0"/>
                        </a:spcAft>
                      </a:pPr>
                      <a:r>
                        <a:rPr lang="nl-NL" sz="1200">
                          <a:effectLst/>
                        </a:rPr>
                        <a:t>het vermogen opeisen dat </a:t>
                      </a:r>
                    </a:p>
                    <a:p>
                      <a:pPr>
                        <a:lnSpc>
                          <a:spcPct val="115000"/>
                        </a:lnSpc>
                        <a:spcAft>
                          <a:spcPts val="0"/>
                        </a:spcAft>
                      </a:pPr>
                      <a:r>
                        <a:rPr lang="nl-NL" sz="1200">
                          <a:effectLst/>
                        </a:rPr>
                        <a:t>in de bv zit.</a:t>
                      </a:r>
                      <a:endParaRPr lang="nl-NL"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extLst>
                  <a:ext uri="{0D108BD9-81ED-4DB2-BD59-A6C34878D82A}">
                    <a16:rowId xmlns:a16="http://schemas.microsoft.com/office/drawing/2014/main" val="4086981514"/>
                  </a:ext>
                </a:extLst>
              </a:tr>
              <a:tr h="1166726">
                <a:tc>
                  <a:txBody>
                    <a:bodyPr/>
                    <a:lstStyle/>
                    <a:p>
                      <a:pPr>
                        <a:lnSpc>
                          <a:spcPct val="115000"/>
                        </a:lnSpc>
                        <a:spcAft>
                          <a:spcPts val="0"/>
                        </a:spcAft>
                      </a:pPr>
                      <a:r>
                        <a:rPr lang="nl-NL" sz="1200" dirty="0" smtClean="0">
                          <a:effectLst/>
                        </a:rPr>
                        <a:t>Nv:</a:t>
                      </a:r>
                    </a:p>
                    <a:p>
                      <a:pPr>
                        <a:lnSpc>
                          <a:spcPct val="115000"/>
                        </a:lnSpc>
                        <a:spcAft>
                          <a:spcPts val="0"/>
                        </a:spcAft>
                      </a:pPr>
                      <a:r>
                        <a:rPr lang="nl-NL" sz="1800" b="1" i="0" kern="1200" dirty="0" smtClean="0">
                          <a:solidFill>
                            <a:srgbClr val="7030A0"/>
                          </a:solidFill>
                          <a:effectLst/>
                          <a:latin typeface="+mn-lt"/>
                          <a:ea typeface="+mn-ea"/>
                          <a:cs typeface="+mn-cs"/>
                        </a:rPr>
                        <a:t>naamloze vennootschap</a:t>
                      </a:r>
                      <a:endParaRPr lang="nl-NL" sz="12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dirty="0">
                          <a:effectLst/>
                        </a:rPr>
                        <a:t>Veel aandeelhouders. Iedereen kan een of </a:t>
                      </a:r>
                    </a:p>
                    <a:p>
                      <a:pPr>
                        <a:lnSpc>
                          <a:spcPct val="115000"/>
                        </a:lnSpc>
                        <a:spcAft>
                          <a:spcPts val="0"/>
                        </a:spcAft>
                      </a:pPr>
                      <a:r>
                        <a:rPr lang="nl-NL" sz="1200" dirty="0">
                          <a:effectLst/>
                        </a:rPr>
                        <a:t>meer aandelen kopen.</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tc>
                  <a:txBody>
                    <a:bodyPr/>
                    <a:lstStyle/>
                    <a:p>
                      <a:pPr>
                        <a:lnSpc>
                          <a:spcPct val="115000"/>
                        </a:lnSpc>
                        <a:spcAft>
                          <a:spcPts val="0"/>
                        </a:spcAft>
                      </a:pPr>
                      <a:r>
                        <a:rPr lang="nl-NL" sz="1200" dirty="0">
                          <a:effectLst/>
                        </a:rPr>
                        <a:t>Schuldeisers kunnen alleen</a:t>
                      </a:r>
                    </a:p>
                    <a:p>
                      <a:pPr>
                        <a:lnSpc>
                          <a:spcPct val="115000"/>
                        </a:lnSpc>
                        <a:spcAft>
                          <a:spcPts val="0"/>
                        </a:spcAft>
                      </a:pPr>
                      <a:r>
                        <a:rPr lang="nl-NL" sz="1200" dirty="0">
                          <a:effectLst/>
                        </a:rPr>
                        <a:t>het vermogen opeisen </a:t>
                      </a:r>
                    </a:p>
                    <a:p>
                      <a:pPr>
                        <a:lnSpc>
                          <a:spcPct val="115000"/>
                        </a:lnSpc>
                        <a:spcAft>
                          <a:spcPts val="0"/>
                        </a:spcAft>
                      </a:pPr>
                      <a:r>
                        <a:rPr lang="nl-NL" sz="1200" dirty="0">
                          <a:effectLst/>
                        </a:rPr>
                        <a:t>dat in de nv zit.</a:t>
                      </a:r>
                      <a:endParaRPr lang="nl-NL"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753" marR="60753" marT="0" marB="0"/>
                </a:tc>
                <a:extLst>
                  <a:ext uri="{0D108BD9-81ED-4DB2-BD59-A6C34878D82A}">
                    <a16:rowId xmlns:a16="http://schemas.microsoft.com/office/drawing/2014/main" val="1007211146"/>
                  </a:ext>
                </a:extLst>
              </a:tr>
            </a:tbl>
          </a:graphicData>
        </a:graphic>
      </p:graphicFrame>
    </p:spTree>
    <p:extLst>
      <p:ext uri="{BB962C8B-B14F-4D97-AF65-F5344CB8AC3E}">
        <p14:creationId xmlns:p14="http://schemas.microsoft.com/office/powerpoint/2010/main" val="261813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H6:P6: Prinsjesdag</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 </a:t>
            </a:r>
          </a:p>
          <a:p>
            <a:r>
              <a:rPr lang="nl-NL" dirty="0" smtClean="0"/>
              <a:t>Lesdoelen: </a:t>
            </a:r>
          </a:p>
          <a:p>
            <a:r>
              <a:rPr lang="nl-NL" dirty="0" smtClean="0"/>
              <a:t>Wat </a:t>
            </a:r>
            <a:r>
              <a:rPr lang="nl-NL" dirty="0"/>
              <a:t>is een rijksbegroting:</a:t>
            </a:r>
          </a:p>
          <a:p>
            <a:r>
              <a:rPr lang="nl-NL" dirty="0"/>
              <a:t>De inkomsten en uitgaven per ministerie die het rijk verwacht voor het komende jaar.</a:t>
            </a:r>
          </a:p>
          <a:p>
            <a:r>
              <a:rPr lang="nl-NL" dirty="0" smtClean="0"/>
              <a:t>Wat </a:t>
            </a:r>
            <a:r>
              <a:rPr lang="nl-NL" dirty="0"/>
              <a:t>is de miljoenennota:</a:t>
            </a:r>
          </a:p>
          <a:p>
            <a:r>
              <a:rPr lang="nl-NL" dirty="0"/>
              <a:t>Een samenvatting op de </a:t>
            </a:r>
            <a:r>
              <a:rPr lang="nl-NL" dirty="0" smtClean="0"/>
              <a:t>rijksbegroting</a:t>
            </a:r>
          </a:p>
          <a:p>
            <a:r>
              <a:rPr lang="nl-NL" dirty="0" smtClean="0"/>
              <a:t>Begrippen doornemen </a:t>
            </a:r>
            <a:r>
              <a:rPr lang="nl-NL" dirty="0" err="1" smtClean="0"/>
              <a:t>blz</a:t>
            </a:r>
            <a:r>
              <a:rPr lang="nl-NL" dirty="0" smtClean="0"/>
              <a:t> 66</a:t>
            </a:r>
          </a:p>
          <a:p>
            <a:r>
              <a:rPr lang="nl-NL" dirty="0">
                <a:hlinkClick r:id="rId2"/>
              </a:rPr>
              <a:t>https://schooltv.nl/video/eenvandaag-in-de-klas-tweehonderd-jaar-prinsjesdag/#q=%22prinsjesdag%22</a:t>
            </a:r>
            <a:endParaRPr lang="nl-NL" dirty="0"/>
          </a:p>
          <a:p>
            <a:pPr marL="45720" indent="0">
              <a:buNone/>
            </a:pPr>
            <a:endParaRPr lang="nl-NL"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001" y="4275447"/>
            <a:ext cx="1823155" cy="133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38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P1H2: Werk over en te kort</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b="1" dirty="0"/>
              <a:t>Wat is de </a:t>
            </a:r>
            <a:r>
              <a:rPr lang="nl-NL" b="1" u="sng" dirty="0"/>
              <a:t>arbeidsmarkt?</a:t>
            </a:r>
            <a:r>
              <a:rPr lang="nl-NL" b="1" dirty="0"/>
              <a:t> </a:t>
            </a:r>
            <a:r>
              <a:rPr lang="nl-NL" dirty="0"/>
              <a:t/>
            </a:r>
            <a:br>
              <a:rPr lang="nl-NL" dirty="0"/>
            </a:br>
            <a:r>
              <a:rPr lang="nl-NL" dirty="0"/>
              <a:t>-&gt;het geheel van vraag naar en aanbod van arbeid.</a:t>
            </a:r>
            <a:br>
              <a:rPr lang="nl-NL" dirty="0"/>
            </a:br>
            <a:r>
              <a:rPr lang="nl-NL" dirty="0"/>
              <a:t>Een tekort op de arbeidsmarkt betekent schaarste aan personeel. Er is dan een </a:t>
            </a:r>
            <a:r>
              <a:rPr lang="nl-NL" u="sng" dirty="0"/>
              <a:t>krappe</a:t>
            </a:r>
            <a:r>
              <a:rPr lang="nl-NL" dirty="0"/>
              <a:t> arbeidsmarkt.</a:t>
            </a:r>
            <a:br>
              <a:rPr lang="nl-NL" dirty="0"/>
            </a:br>
            <a:r>
              <a:rPr lang="nl-NL" dirty="0"/>
              <a:t>Een overschot op de arbeidsmarkt betekent werkloosheid. Er is dan een </a:t>
            </a:r>
            <a:r>
              <a:rPr lang="nl-NL" u="sng" dirty="0"/>
              <a:t>ruime</a:t>
            </a:r>
            <a:r>
              <a:rPr lang="nl-NL" dirty="0"/>
              <a:t> arbeidsmarkt. </a:t>
            </a:r>
            <a:br>
              <a:rPr lang="nl-NL" dirty="0"/>
            </a:br>
            <a:r>
              <a:rPr lang="nl-NL" dirty="0"/>
              <a:t>Er is onderscheid tussen arbeid in manjaren (manjaar = arbeidsjaar = FTE) en arbeid in personen in verband met deeltijdarbeid; het loon is de prijs van de arbeid.</a:t>
            </a:r>
          </a:p>
          <a:p>
            <a:r>
              <a:rPr lang="nl-NL" b="1" dirty="0"/>
              <a:t>Waaruit bestaat de </a:t>
            </a:r>
            <a:r>
              <a:rPr lang="nl-NL" b="1" u="sng" dirty="0"/>
              <a:t>vraag naar arbeid</a:t>
            </a:r>
            <a:r>
              <a:rPr lang="nl-NL" b="1" dirty="0"/>
              <a:t>? </a:t>
            </a:r>
            <a:r>
              <a:rPr lang="nl-NL" dirty="0"/>
              <a:t/>
            </a:r>
            <a:br>
              <a:rPr lang="nl-NL" dirty="0"/>
            </a:br>
            <a:r>
              <a:rPr lang="nl-NL" dirty="0"/>
              <a:t>-&gt; bezette arbeidsplaatsen en vacatures </a:t>
            </a:r>
            <a:endParaRPr lang="nl-NL" dirty="0" smtClean="0"/>
          </a:p>
          <a:p>
            <a:r>
              <a:rPr lang="nl-NL" b="1" dirty="0"/>
              <a:t>Waaruit bestaat het </a:t>
            </a:r>
            <a:r>
              <a:rPr lang="nl-NL" b="1" u="sng" dirty="0"/>
              <a:t>aanbod van arbeid</a:t>
            </a:r>
            <a:r>
              <a:rPr lang="nl-NL" b="1" dirty="0"/>
              <a:t>?</a:t>
            </a:r>
            <a:r>
              <a:rPr lang="nl-NL" dirty="0"/>
              <a:t/>
            </a:r>
            <a:br>
              <a:rPr lang="nl-NL" dirty="0"/>
            </a:br>
            <a:r>
              <a:rPr lang="nl-NL" dirty="0"/>
              <a:t>-&gt; het aanbod van arbeid dat bestaat uit werkenden en werkzoekenden</a:t>
            </a:r>
          </a:p>
          <a:p>
            <a:pPr marL="45720" indent="0">
              <a:buNone/>
            </a:pPr>
            <a:r>
              <a:rPr lang="nl-NL" dirty="0"/>
              <a:t/>
            </a:r>
            <a:br>
              <a:rPr lang="nl-NL" dirty="0"/>
            </a:br>
            <a:endParaRPr lang="nl-NL" dirty="0"/>
          </a:p>
        </p:txBody>
      </p:sp>
    </p:spTree>
    <p:extLst>
      <p:ext uri="{BB962C8B-B14F-4D97-AF65-F5344CB8AC3E}">
        <p14:creationId xmlns:p14="http://schemas.microsoft.com/office/powerpoint/2010/main" val="22605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 y="0"/>
            <a:ext cx="12192001" cy="6764594"/>
          </a:xfrm>
        </p:spPr>
        <p:txBody>
          <a:bodyPr/>
          <a:lstStyle/>
          <a:p>
            <a:endParaRPr lang="nl-NL" dirty="0"/>
          </a:p>
        </p:txBody>
      </p:sp>
      <p:pic>
        <p:nvPicPr>
          <p:cNvPr id="1026" name="Picture 2" descr="Miljoenennotaposter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62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9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P2H1: De schoenenwinkel</a:t>
            </a:r>
            <a:endParaRPr lang="nl-NL" dirty="0"/>
          </a:p>
        </p:txBody>
      </p:sp>
      <p:sp>
        <p:nvSpPr>
          <p:cNvPr id="3" name="Tijdelijke aanduiding voor inhoud 2"/>
          <p:cNvSpPr>
            <a:spLocks noGrp="1"/>
          </p:cNvSpPr>
          <p:nvPr>
            <p:ph idx="1"/>
          </p:nvPr>
        </p:nvSpPr>
        <p:spPr/>
        <p:txBody>
          <a:bodyPr/>
          <a:lstStyle/>
          <a:p>
            <a:r>
              <a:rPr lang="nl-NL" dirty="0"/>
              <a:t> </a:t>
            </a:r>
            <a:r>
              <a:rPr lang="nl-NL" dirty="0" smtClean="0"/>
              <a:t>afzet</a:t>
            </a:r>
          </a:p>
          <a:p>
            <a:r>
              <a:rPr lang="nl-NL" dirty="0" smtClean="0"/>
              <a:t>Omzet</a:t>
            </a:r>
          </a:p>
          <a:p>
            <a:r>
              <a:rPr lang="nl-NL" dirty="0" smtClean="0"/>
              <a:t>Winkelprijs</a:t>
            </a:r>
          </a:p>
          <a:p>
            <a:r>
              <a:rPr lang="nl-NL" dirty="0" smtClean="0"/>
              <a:t>Btw</a:t>
            </a:r>
          </a:p>
          <a:p>
            <a:r>
              <a:rPr lang="nl-NL" dirty="0" smtClean="0"/>
              <a:t>Opdrachten maken</a:t>
            </a:r>
          </a:p>
          <a:p>
            <a:r>
              <a:rPr lang="nl-NL" dirty="0" smtClean="0"/>
              <a:t>Nakijken</a:t>
            </a:r>
          </a:p>
          <a:p>
            <a:r>
              <a:rPr lang="nl-NL" dirty="0" err="1" smtClean="0"/>
              <a:t>Hw</a:t>
            </a:r>
            <a:r>
              <a:rPr lang="nl-NL" dirty="0" smtClean="0"/>
              <a:t>: donderdag 26/9 </a:t>
            </a:r>
          </a:p>
          <a:p>
            <a:pPr marL="45720" indent="0">
              <a:buNone/>
            </a:pPr>
            <a:r>
              <a:rPr lang="nl-NL" dirty="0" err="1" smtClean="0"/>
              <a:t>Opd</a:t>
            </a:r>
            <a:r>
              <a:rPr lang="nl-NL" smtClean="0"/>
              <a:t> 6 t/m 14 p2h1</a:t>
            </a:r>
            <a:endParaRPr lang="nl-NL" dirty="0"/>
          </a:p>
        </p:txBody>
      </p:sp>
    </p:spTree>
    <p:extLst>
      <p:ext uri="{BB962C8B-B14F-4D97-AF65-F5344CB8AC3E}">
        <p14:creationId xmlns:p14="http://schemas.microsoft.com/office/powerpoint/2010/main" val="154334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Risico’s van beleggen</a:t>
            </a:r>
            <a:endParaRPr lang="nl-NL" dirty="0"/>
          </a:p>
        </p:txBody>
      </p:sp>
      <p:sp>
        <p:nvSpPr>
          <p:cNvPr id="3" name="Tijdelijke aanduiding voor inhoud 2"/>
          <p:cNvSpPr>
            <a:spLocks noGrp="1"/>
          </p:cNvSpPr>
          <p:nvPr>
            <p:ph idx="1"/>
          </p:nvPr>
        </p:nvSpPr>
        <p:spPr/>
        <p:txBody>
          <a:bodyPr/>
          <a:lstStyle/>
          <a:p>
            <a:r>
              <a:rPr lang="nl-NL" dirty="0" smtClean="0"/>
              <a:t>Aandelen</a:t>
            </a:r>
          </a:p>
          <a:p>
            <a:r>
              <a:rPr lang="nl-NL" dirty="0" smtClean="0"/>
              <a:t>Dividend</a:t>
            </a:r>
          </a:p>
          <a:p>
            <a:r>
              <a:rPr lang="nl-NL" dirty="0" smtClean="0"/>
              <a:t>Obligaties</a:t>
            </a:r>
          </a:p>
          <a:p>
            <a:r>
              <a:rPr lang="nl-NL" dirty="0" err="1" smtClean="0"/>
              <a:t>Opd</a:t>
            </a:r>
            <a:r>
              <a:rPr lang="nl-NL" dirty="0" smtClean="0"/>
              <a:t> 1 t/m 4</a:t>
            </a:r>
          </a:p>
          <a:p>
            <a:r>
              <a:rPr lang="nl-NL" dirty="0" err="1" smtClean="0"/>
              <a:t>Hw</a:t>
            </a:r>
            <a:r>
              <a:rPr lang="nl-NL" dirty="0" smtClean="0"/>
              <a:t>: </a:t>
            </a:r>
            <a:r>
              <a:rPr lang="nl-NL" dirty="0" err="1" smtClean="0"/>
              <a:t>opd</a:t>
            </a:r>
            <a:r>
              <a:rPr lang="nl-NL" dirty="0" smtClean="0"/>
              <a:t> 5 </a:t>
            </a:r>
            <a:r>
              <a:rPr lang="nl-NL" dirty="0" err="1" smtClean="0"/>
              <a:t>t.m</a:t>
            </a:r>
            <a:r>
              <a:rPr lang="nl-NL" dirty="0" smtClean="0"/>
              <a:t> 10 p4h2</a:t>
            </a:r>
            <a:endParaRPr lang="nl-NL" dirty="0"/>
          </a:p>
        </p:txBody>
      </p:sp>
    </p:spTree>
    <p:extLst>
      <p:ext uri="{BB962C8B-B14F-4D97-AF65-F5344CB8AC3E}">
        <p14:creationId xmlns:p14="http://schemas.microsoft.com/office/powerpoint/2010/main" val="299252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Computerschop</a:t>
            </a:r>
            <a:endParaRPr lang="nl-NL" dirty="0"/>
          </a:p>
        </p:txBody>
      </p:sp>
      <p:sp>
        <p:nvSpPr>
          <p:cNvPr id="3" name="Tijdelijke aanduiding voor inhoud 2"/>
          <p:cNvSpPr>
            <a:spLocks noGrp="1"/>
          </p:cNvSpPr>
          <p:nvPr>
            <p:ph idx="1"/>
          </p:nvPr>
        </p:nvSpPr>
        <p:spPr/>
        <p:txBody>
          <a:bodyPr/>
          <a:lstStyle/>
          <a:p>
            <a:r>
              <a:rPr lang="nl-NL" dirty="0" smtClean="0"/>
              <a:t>Brutowinst</a:t>
            </a:r>
          </a:p>
          <a:p>
            <a:r>
              <a:rPr lang="nl-NL" dirty="0" smtClean="0"/>
              <a:t>Nettowinst </a:t>
            </a:r>
          </a:p>
          <a:p>
            <a:r>
              <a:rPr lang="nl-NL" dirty="0" smtClean="0"/>
              <a:t>Brutowinstopslag</a:t>
            </a:r>
          </a:p>
          <a:p>
            <a:r>
              <a:rPr lang="nl-NL" dirty="0" smtClean="0"/>
              <a:t>Brutowinstmarge</a:t>
            </a:r>
          </a:p>
          <a:p>
            <a:r>
              <a:rPr lang="nl-NL" dirty="0" err="1" smtClean="0"/>
              <a:t>Opd</a:t>
            </a:r>
            <a:r>
              <a:rPr lang="nl-NL" dirty="0" smtClean="0"/>
              <a:t> 1 t/m 5 maken</a:t>
            </a:r>
          </a:p>
          <a:p>
            <a:r>
              <a:rPr lang="nl-NL" dirty="0" err="1" smtClean="0"/>
              <a:t>Hw</a:t>
            </a:r>
            <a:r>
              <a:rPr lang="nl-NL" dirty="0" smtClean="0"/>
              <a:t>: </a:t>
            </a:r>
            <a:r>
              <a:rPr lang="nl-NL" dirty="0" err="1" smtClean="0"/>
              <a:t>opd</a:t>
            </a:r>
            <a:r>
              <a:rPr lang="nl-NL" dirty="0" smtClean="0"/>
              <a:t> 6 t/m 16 maandag 30/9</a:t>
            </a:r>
          </a:p>
          <a:p>
            <a:r>
              <a:rPr lang="nl-NL" dirty="0" smtClean="0"/>
              <a:t>nakijken</a:t>
            </a:r>
            <a:endParaRPr lang="nl-NL" dirty="0"/>
          </a:p>
        </p:txBody>
      </p:sp>
    </p:spTree>
    <p:extLst>
      <p:ext uri="{BB962C8B-B14F-4D97-AF65-F5344CB8AC3E}">
        <p14:creationId xmlns:p14="http://schemas.microsoft.com/office/powerpoint/2010/main" val="279342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P5: Het scooterbedrijf</a:t>
            </a:r>
            <a:endParaRPr lang="nl-NL" dirty="0"/>
          </a:p>
        </p:txBody>
      </p:sp>
      <p:sp>
        <p:nvSpPr>
          <p:cNvPr id="3" name="Tijdelijke aanduiding voor inhoud 2"/>
          <p:cNvSpPr>
            <a:spLocks noGrp="1"/>
          </p:cNvSpPr>
          <p:nvPr>
            <p:ph idx="1"/>
          </p:nvPr>
        </p:nvSpPr>
        <p:spPr/>
        <p:txBody>
          <a:bodyPr/>
          <a:lstStyle/>
          <a:p>
            <a:r>
              <a:rPr lang="nl-NL" dirty="0" smtClean="0"/>
              <a:t>Verkoopprijs exclusief btw</a:t>
            </a:r>
          </a:p>
          <a:p>
            <a:r>
              <a:rPr lang="nl-NL" dirty="0" smtClean="0"/>
              <a:t>Verkoopprijs inclusief btw</a:t>
            </a:r>
          </a:p>
          <a:p>
            <a:r>
              <a:rPr lang="nl-NL" dirty="0" smtClean="0"/>
              <a:t>Opdracht 1 t/m 5 maken</a:t>
            </a:r>
          </a:p>
          <a:p>
            <a:r>
              <a:rPr lang="nl-NL" dirty="0" smtClean="0"/>
              <a:t>Nakijken</a:t>
            </a:r>
          </a:p>
          <a:p>
            <a:r>
              <a:rPr lang="nl-NL" dirty="0" err="1" smtClean="0"/>
              <a:t>Hw</a:t>
            </a:r>
            <a:r>
              <a:rPr lang="nl-NL" dirty="0" smtClean="0"/>
              <a:t>: </a:t>
            </a:r>
            <a:r>
              <a:rPr lang="nl-NL" dirty="0" err="1" smtClean="0"/>
              <a:t>opd</a:t>
            </a:r>
            <a:r>
              <a:rPr lang="nl-NL" dirty="0" smtClean="0"/>
              <a:t> 6 t/m 11 donderdag 3/10</a:t>
            </a:r>
          </a:p>
          <a:p>
            <a:r>
              <a:rPr lang="nl-NL" dirty="0" smtClean="0"/>
              <a:t>PTA H1 op donderdag 10/10</a:t>
            </a:r>
            <a:endParaRPr lang="nl-NL" dirty="0"/>
          </a:p>
        </p:txBody>
      </p:sp>
    </p:spTree>
    <p:extLst>
      <p:ext uri="{BB962C8B-B14F-4D97-AF65-F5344CB8AC3E}">
        <p14:creationId xmlns:p14="http://schemas.microsoft.com/office/powerpoint/2010/main" val="37318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Consumptie</a:t>
            </a:r>
            <a:endParaRPr lang="nl-NL" dirty="0"/>
          </a:p>
        </p:txBody>
      </p:sp>
      <p:sp>
        <p:nvSpPr>
          <p:cNvPr id="14" name="Tijdelijke aanduiding voor inhoud 13"/>
          <p:cNvSpPr>
            <a:spLocks noGrp="1"/>
          </p:cNvSpPr>
          <p:nvPr>
            <p:ph idx="1"/>
          </p:nvPr>
        </p:nvSpPr>
        <p:spPr/>
        <p:txBody>
          <a:bodyPr/>
          <a:lstStyle/>
          <a:p>
            <a:r>
              <a:rPr lang="nl-NL" dirty="0" smtClean="0"/>
              <a:t>De rol </a:t>
            </a:r>
            <a:r>
              <a:rPr lang="nl-NL" dirty="0"/>
              <a:t>van </a:t>
            </a:r>
            <a:r>
              <a:rPr lang="nl-NL" dirty="0" smtClean="0"/>
              <a:t>consument</a:t>
            </a:r>
            <a:br>
              <a:rPr lang="nl-NL" dirty="0" smtClean="0"/>
            </a:br>
            <a:r>
              <a:rPr lang="nl-NL" dirty="0" smtClean="0"/>
              <a:t> - verschillende </a:t>
            </a:r>
            <a:r>
              <a:rPr lang="nl-NL" dirty="0"/>
              <a:t>vormen van consumeren </a:t>
            </a:r>
            <a:endParaRPr lang="nl-NL" dirty="0" smtClean="0"/>
          </a:p>
          <a:p>
            <a:r>
              <a:rPr lang="nl-NL" dirty="0" smtClean="0"/>
              <a:t>keuzeproblemen door:</a:t>
            </a:r>
            <a:br>
              <a:rPr lang="nl-NL" dirty="0" smtClean="0"/>
            </a:br>
            <a:r>
              <a:rPr lang="nl-NL" dirty="0" smtClean="0"/>
              <a:t>- schaarste (=gebrek) </a:t>
            </a:r>
            <a:r>
              <a:rPr lang="nl-NL" dirty="0"/>
              <a:t>van middelen </a:t>
            </a:r>
            <a:r>
              <a:rPr lang="nl-NL" dirty="0" smtClean="0"/>
              <a:t>(geld) en tijd. </a:t>
            </a:r>
            <a:r>
              <a:rPr lang="nl-NL" dirty="0"/>
              <a:t/>
            </a:r>
            <a:br>
              <a:rPr lang="nl-NL" dirty="0"/>
            </a:br>
            <a:r>
              <a:rPr lang="nl-NL" dirty="0" smtClean="0"/>
              <a:t>- verschillen </a:t>
            </a:r>
            <a:r>
              <a:rPr lang="nl-NL" dirty="0"/>
              <a:t>in urgentie van </a:t>
            </a:r>
            <a:r>
              <a:rPr lang="nl-NL" dirty="0" smtClean="0"/>
              <a:t>behoeften: basisbehoeften (meer prioriteit) en overige     behoeften.</a:t>
            </a:r>
            <a:br>
              <a:rPr lang="nl-NL" dirty="0" smtClean="0"/>
            </a:br>
            <a:r>
              <a:rPr lang="nl-NL" dirty="0" smtClean="0"/>
              <a:t>- het </a:t>
            </a:r>
            <a:r>
              <a:rPr lang="nl-NL" dirty="0"/>
              <a:t>begrip ‘luxe’ in relatie tot het </a:t>
            </a:r>
            <a:r>
              <a:rPr lang="nl-NL" dirty="0" smtClean="0"/>
              <a:t>inkomen: hoe meer je verdient, hoe meer je ‘luxe’ als basis gaat zien.</a:t>
            </a:r>
            <a:br>
              <a:rPr lang="nl-NL" dirty="0" smtClean="0"/>
            </a:br>
            <a:r>
              <a:rPr lang="nl-NL" dirty="0" smtClean="0"/>
              <a:t>- </a:t>
            </a:r>
            <a:r>
              <a:rPr lang="nl-NL" dirty="0"/>
              <a:t>het onderscheid tussen noodzakelijke en luxe goederen/ </a:t>
            </a:r>
            <a:r>
              <a:rPr lang="nl-NL" dirty="0" smtClean="0"/>
              <a:t>diensten.</a:t>
            </a:r>
          </a:p>
          <a:p>
            <a:r>
              <a:rPr lang="nl-NL" dirty="0" smtClean="0"/>
              <a:t>We moeten door die keuzeproblemen dus: </a:t>
            </a:r>
            <a:r>
              <a:rPr lang="nl-NL" u="sng" dirty="0" smtClean="0"/>
              <a:t>prioriteiten stellen</a:t>
            </a:r>
            <a:r>
              <a:rPr lang="nl-NL" dirty="0" smtClean="0"/>
              <a:t> &gt; wat vinden we het meest belangrijk om eerst te doen?</a:t>
            </a:r>
            <a:endParaRPr lang="nl-NL"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P5: Lenen en betalen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a:t>
            </a:r>
          </a:p>
          <a:p>
            <a:r>
              <a:rPr lang="nl-NL" dirty="0" smtClean="0"/>
              <a:t>Lesdoelen:</a:t>
            </a:r>
          </a:p>
          <a:p>
            <a:pPr marL="45720" indent="0">
              <a:buNone/>
            </a:pPr>
            <a:r>
              <a:rPr lang="nl-NL" dirty="0"/>
              <a:t> </a:t>
            </a:r>
            <a:r>
              <a:rPr lang="nl-NL" dirty="0" smtClean="0"/>
              <a:t>   - Krediet</a:t>
            </a:r>
          </a:p>
          <a:p>
            <a:pPr marL="45720" indent="0">
              <a:buNone/>
            </a:pPr>
            <a:r>
              <a:rPr lang="nl-NL" dirty="0"/>
              <a:t> </a:t>
            </a:r>
            <a:r>
              <a:rPr lang="nl-NL" dirty="0" smtClean="0"/>
              <a:t>   -  Aflossen</a:t>
            </a:r>
          </a:p>
          <a:p>
            <a:pPr marL="45720" indent="0">
              <a:buNone/>
            </a:pPr>
            <a:r>
              <a:rPr lang="nl-NL" dirty="0"/>
              <a:t> </a:t>
            </a:r>
            <a:r>
              <a:rPr lang="nl-NL" dirty="0" smtClean="0"/>
              <a:t>   - Inflatie</a:t>
            </a:r>
          </a:p>
          <a:p>
            <a:pPr marL="45720" indent="0">
              <a:buNone/>
            </a:pPr>
            <a:r>
              <a:rPr lang="nl-NL" dirty="0"/>
              <a:t> </a:t>
            </a:r>
            <a:r>
              <a:rPr lang="nl-NL" dirty="0" smtClean="0"/>
              <a:t>   - persoonlijke lening</a:t>
            </a:r>
          </a:p>
          <a:p>
            <a:pPr marL="45720" indent="0">
              <a:buNone/>
            </a:pPr>
            <a:r>
              <a:rPr lang="nl-NL" dirty="0"/>
              <a:t> </a:t>
            </a:r>
            <a:r>
              <a:rPr lang="nl-NL" dirty="0" smtClean="0"/>
              <a:t>   - termijn</a:t>
            </a:r>
          </a:p>
          <a:p>
            <a:pPr marL="45720" indent="0">
              <a:buNone/>
            </a:pPr>
            <a:r>
              <a:rPr lang="nl-NL" dirty="0" smtClean="0"/>
              <a:t>    - effectieve rente</a:t>
            </a:r>
          </a:p>
          <a:p>
            <a:pPr marL="45720" indent="0">
              <a:buNone/>
            </a:pPr>
            <a:r>
              <a:rPr lang="nl-NL" dirty="0" smtClean="0"/>
              <a:t>Opdrachten maken 1 t/m 5</a:t>
            </a:r>
          </a:p>
          <a:p>
            <a:pPr marL="45720" indent="0">
              <a:buNone/>
            </a:pPr>
            <a:endParaRPr lang="nl-NL" dirty="0"/>
          </a:p>
        </p:txBody>
      </p:sp>
    </p:spTree>
    <p:extLst>
      <p:ext uri="{BB962C8B-B14F-4D97-AF65-F5344CB8AC3E}">
        <p14:creationId xmlns:p14="http://schemas.microsoft.com/office/powerpoint/2010/main" val="12594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P6: Kopen op krediet</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Koop op afbetaling</a:t>
            </a:r>
          </a:p>
          <a:p>
            <a:pPr>
              <a:buFontTx/>
              <a:buChar char="-"/>
            </a:pPr>
            <a:r>
              <a:rPr lang="nl-NL" dirty="0" smtClean="0"/>
              <a:t>Doorlopend krediet</a:t>
            </a:r>
          </a:p>
          <a:p>
            <a:pPr>
              <a:buFontTx/>
              <a:buChar char="-"/>
            </a:pPr>
            <a:r>
              <a:rPr lang="nl-NL" dirty="0" smtClean="0"/>
              <a:t>Huurkoop</a:t>
            </a:r>
          </a:p>
          <a:p>
            <a:pPr>
              <a:buFontTx/>
              <a:buChar char="-"/>
            </a:pPr>
            <a:r>
              <a:rPr lang="nl-NL" dirty="0" smtClean="0"/>
              <a:t>Leasing</a:t>
            </a:r>
          </a:p>
          <a:p>
            <a:pPr marL="45720" indent="0">
              <a:buNone/>
            </a:pPr>
            <a:r>
              <a:rPr lang="nl-NL" dirty="0" smtClean="0"/>
              <a:t>Opdrachten 1 t/m 5 maken</a:t>
            </a:r>
          </a:p>
          <a:p>
            <a:pPr marL="45720" indent="0">
              <a:buNone/>
            </a:pPr>
            <a:r>
              <a:rPr lang="nl-NL" dirty="0" smtClean="0"/>
              <a:t>Nakijken</a:t>
            </a:r>
          </a:p>
        </p:txBody>
      </p:sp>
    </p:spTree>
    <p:extLst>
      <p:ext uri="{BB962C8B-B14F-4D97-AF65-F5344CB8AC3E}">
        <p14:creationId xmlns:p14="http://schemas.microsoft.com/office/powerpoint/2010/main" val="151716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P6: Kopen op krediet</a:t>
            </a:r>
            <a:endParaRPr lang="nl-NL" dirty="0"/>
          </a:p>
        </p:txBody>
      </p:sp>
      <p:sp>
        <p:nvSpPr>
          <p:cNvPr id="3" name="Tijdelijke aanduiding voor inhoud 2"/>
          <p:cNvSpPr>
            <a:spLocks noGrp="1"/>
          </p:cNvSpPr>
          <p:nvPr>
            <p:ph idx="1"/>
          </p:nvPr>
        </p:nvSpPr>
        <p:spPr/>
        <p:txBody>
          <a:bodyPr/>
          <a:lstStyle/>
          <a:p>
            <a:r>
              <a:rPr lang="nl-NL" b="1" dirty="0">
                <a:solidFill>
                  <a:srgbClr val="7030A0"/>
                </a:solidFill>
              </a:rPr>
              <a:t>koop op afbetaling </a:t>
            </a:r>
            <a:r>
              <a:rPr lang="nl-NL" dirty="0"/>
              <a:t>Een aankoop waarbij de koper het bedrag van de aankoop leent van de verkoper. </a:t>
            </a:r>
            <a:endParaRPr lang="nl-NL" dirty="0" smtClean="0"/>
          </a:p>
          <a:p>
            <a:r>
              <a:rPr lang="nl-NL" b="1" dirty="0" smtClean="0">
                <a:solidFill>
                  <a:srgbClr val="7030A0"/>
                </a:solidFill>
              </a:rPr>
              <a:t>doorlopend </a:t>
            </a:r>
            <a:r>
              <a:rPr lang="nl-NL" b="1" dirty="0">
                <a:solidFill>
                  <a:srgbClr val="7030A0"/>
                </a:solidFill>
              </a:rPr>
              <a:t>krediet </a:t>
            </a:r>
            <a:r>
              <a:rPr lang="nl-NL" dirty="0"/>
              <a:t>Een lening waarbij de lener tot een bepaald maximumbedrag (kredietlimiet) mag lenen. </a:t>
            </a:r>
            <a:endParaRPr lang="nl-NL" dirty="0" smtClean="0"/>
          </a:p>
          <a:p>
            <a:r>
              <a:rPr lang="nl-NL" b="1" dirty="0" smtClean="0">
                <a:solidFill>
                  <a:srgbClr val="7030A0"/>
                </a:solidFill>
              </a:rPr>
              <a:t>huurkoop</a:t>
            </a:r>
            <a:r>
              <a:rPr lang="nl-NL" dirty="0" smtClean="0"/>
              <a:t> </a:t>
            </a:r>
            <a:r>
              <a:rPr lang="nl-NL" dirty="0"/>
              <a:t>Een koop op afbetaling waarbij de koper pas eigenaar wordt als de lening helemaal is afgelost</a:t>
            </a:r>
            <a:r>
              <a:rPr lang="nl-NL" dirty="0" smtClean="0"/>
              <a:t>.</a:t>
            </a:r>
          </a:p>
          <a:p>
            <a:r>
              <a:rPr lang="nl-NL" dirty="0" smtClean="0"/>
              <a:t> </a:t>
            </a:r>
            <a:r>
              <a:rPr lang="nl-NL" b="1" dirty="0">
                <a:solidFill>
                  <a:srgbClr val="7030A0"/>
                </a:solidFill>
              </a:rPr>
              <a:t>leasing</a:t>
            </a:r>
            <a:r>
              <a:rPr lang="nl-NL" dirty="0"/>
              <a:t> De huur van (duurzame) goederen gedurende langere </a:t>
            </a:r>
            <a:r>
              <a:rPr lang="nl-NL" dirty="0" smtClean="0"/>
              <a:t>tijd</a:t>
            </a:r>
            <a:endParaRPr lang="nl-NL" dirty="0"/>
          </a:p>
        </p:txBody>
      </p:sp>
    </p:spTree>
    <p:extLst>
      <p:ext uri="{BB962C8B-B14F-4D97-AF65-F5344CB8AC3E}">
        <p14:creationId xmlns:p14="http://schemas.microsoft.com/office/powerpoint/2010/main" val="17659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P1: Consumeren is kiezen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a:t>
            </a:r>
          </a:p>
          <a:p>
            <a:r>
              <a:rPr lang="nl-NL" dirty="0" smtClean="0"/>
              <a:t>Lesdoelen</a:t>
            </a:r>
          </a:p>
          <a:p>
            <a:pPr>
              <a:buFontTx/>
              <a:buChar char="-"/>
            </a:pPr>
            <a:r>
              <a:rPr lang="nl-NL" dirty="0" smtClean="0"/>
              <a:t>Consumeren</a:t>
            </a:r>
          </a:p>
          <a:p>
            <a:pPr>
              <a:buFontTx/>
              <a:buChar char="-"/>
            </a:pPr>
            <a:r>
              <a:rPr lang="nl-NL" dirty="0" smtClean="0"/>
              <a:t>Produceren</a:t>
            </a:r>
          </a:p>
          <a:p>
            <a:pPr>
              <a:buFontTx/>
              <a:buChar char="-"/>
            </a:pPr>
            <a:r>
              <a:rPr lang="nl-NL" dirty="0" smtClean="0"/>
              <a:t>Schaarste</a:t>
            </a:r>
          </a:p>
          <a:p>
            <a:pPr>
              <a:buFontTx/>
              <a:buChar char="-"/>
            </a:pPr>
            <a:r>
              <a:rPr lang="nl-NL" dirty="0" smtClean="0"/>
              <a:t>Behoeften</a:t>
            </a:r>
          </a:p>
          <a:p>
            <a:pPr marL="45720" indent="0">
              <a:buNone/>
            </a:pPr>
            <a:r>
              <a:rPr lang="nl-NL" dirty="0" smtClean="0"/>
              <a:t>Opdracht 1 t/m 5 maken</a:t>
            </a:r>
          </a:p>
          <a:p>
            <a:pPr marL="45720" indent="0">
              <a:buNone/>
            </a:pPr>
            <a:r>
              <a:rPr lang="nl-NL" dirty="0" smtClean="0"/>
              <a:t>Nakijken</a:t>
            </a:r>
          </a:p>
          <a:p>
            <a:pPr marL="45720" indent="0">
              <a:buNone/>
            </a:pPr>
            <a:r>
              <a:rPr lang="nl-NL" b="1" dirty="0" err="1" smtClean="0">
                <a:solidFill>
                  <a:srgbClr val="FF0000"/>
                </a:solidFill>
              </a:rPr>
              <a:t>Hw</a:t>
            </a:r>
            <a:r>
              <a:rPr lang="nl-NL" b="1" dirty="0" smtClean="0">
                <a:solidFill>
                  <a:srgbClr val="FF0000"/>
                </a:solidFill>
              </a:rPr>
              <a:t>: </a:t>
            </a:r>
            <a:r>
              <a:rPr lang="nl-NL" b="1" dirty="0" err="1" smtClean="0">
                <a:solidFill>
                  <a:srgbClr val="FF0000"/>
                </a:solidFill>
              </a:rPr>
              <a:t>opd</a:t>
            </a:r>
            <a:r>
              <a:rPr lang="nl-NL" b="1" dirty="0" smtClean="0">
                <a:solidFill>
                  <a:srgbClr val="FF0000"/>
                </a:solidFill>
              </a:rPr>
              <a:t> 6 t/m 12 P1H2</a:t>
            </a:r>
            <a:endParaRPr lang="nl-NL" b="1" dirty="0">
              <a:solidFill>
                <a:srgbClr val="FF0000"/>
              </a:solidFill>
            </a:endParaRPr>
          </a:p>
        </p:txBody>
      </p:sp>
    </p:spTree>
    <p:extLst>
      <p:ext uri="{BB962C8B-B14F-4D97-AF65-F5344CB8AC3E}">
        <p14:creationId xmlns:p14="http://schemas.microsoft.com/office/powerpoint/2010/main" val="7664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P2: De taken verdeeld</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Staafdiagram</a:t>
            </a:r>
          </a:p>
          <a:p>
            <a:pPr>
              <a:buFontTx/>
              <a:buChar char="-"/>
            </a:pPr>
            <a:r>
              <a:rPr lang="nl-NL" dirty="0" smtClean="0"/>
              <a:t>Cirkeldiagram</a:t>
            </a:r>
          </a:p>
          <a:p>
            <a:pPr marL="45720" indent="0">
              <a:buNone/>
            </a:pPr>
            <a:r>
              <a:rPr lang="nl-NL" dirty="0" smtClean="0"/>
              <a:t>Opdrachten maken</a:t>
            </a:r>
          </a:p>
          <a:p>
            <a:pPr marL="45720" indent="0">
              <a:buNone/>
            </a:pPr>
            <a:r>
              <a:rPr lang="nl-NL" dirty="0" smtClean="0"/>
              <a:t>nakijken</a:t>
            </a:r>
            <a:endParaRPr lang="nl-NL" dirty="0"/>
          </a:p>
        </p:txBody>
      </p:sp>
    </p:spTree>
    <p:extLst>
      <p:ext uri="{BB962C8B-B14F-4D97-AF65-F5344CB8AC3E}">
        <p14:creationId xmlns:p14="http://schemas.microsoft.com/office/powerpoint/2010/main" val="324384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De productie van behang</a:t>
            </a:r>
            <a:endParaRPr lang="nl-NL" dirty="0"/>
          </a:p>
        </p:txBody>
      </p:sp>
      <p:sp>
        <p:nvSpPr>
          <p:cNvPr id="3" name="Tijdelijke aanduiding voor inhoud 2"/>
          <p:cNvSpPr>
            <a:spLocks noGrp="1"/>
          </p:cNvSpPr>
          <p:nvPr>
            <p:ph idx="1"/>
          </p:nvPr>
        </p:nvSpPr>
        <p:spPr>
          <a:xfrm>
            <a:off x="565265" y="1938898"/>
            <a:ext cx="9509760" cy="4127627"/>
          </a:xfrm>
        </p:spPr>
        <p:txBody>
          <a:bodyPr/>
          <a:lstStyle/>
          <a:p>
            <a:r>
              <a:rPr lang="nl-NL" dirty="0" smtClean="0"/>
              <a:t>Start</a:t>
            </a:r>
          </a:p>
          <a:p>
            <a:r>
              <a:rPr lang="nl-NL" dirty="0" smtClean="0"/>
              <a:t>Lesdoelen:</a:t>
            </a:r>
          </a:p>
          <a:p>
            <a:pPr>
              <a:buFontTx/>
              <a:buChar char="-"/>
            </a:pPr>
            <a:r>
              <a:rPr lang="nl-NL" dirty="0" smtClean="0"/>
              <a:t>Productiefactoren</a:t>
            </a:r>
          </a:p>
          <a:p>
            <a:pPr>
              <a:buFontTx/>
              <a:buChar char="-"/>
            </a:pPr>
            <a:r>
              <a:rPr lang="nl-NL" dirty="0" smtClean="0"/>
              <a:t>Procenten</a:t>
            </a:r>
          </a:p>
          <a:p>
            <a:pPr>
              <a:buFontTx/>
              <a:buChar char="-"/>
            </a:pPr>
            <a:r>
              <a:rPr lang="nl-NL" dirty="0" smtClean="0"/>
              <a:t>Opdracht 1 t/m 5 maken                      </a:t>
            </a:r>
          </a:p>
          <a:p>
            <a:pPr>
              <a:buFontTx/>
              <a:buChar char="-"/>
            </a:pPr>
            <a:r>
              <a:rPr lang="nl-NL" dirty="0" smtClean="0"/>
              <a:t>Nakijken</a:t>
            </a:r>
          </a:p>
          <a:p>
            <a:pPr>
              <a:buFontTx/>
              <a:buChar char="-"/>
            </a:pPr>
            <a:r>
              <a:rPr lang="nl-NL" dirty="0" smtClean="0">
                <a:solidFill>
                  <a:srgbClr val="FF0000"/>
                </a:solidFill>
              </a:rPr>
              <a:t>HW: </a:t>
            </a:r>
            <a:r>
              <a:rPr lang="nl-NL" dirty="0" err="1" smtClean="0">
                <a:solidFill>
                  <a:srgbClr val="FF0000"/>
                </a:solidFill>
              </a:rPr>
              <a:t>opd</a:t>
            </a:r>
            <a:r>
              <a:rPr lang="nl-NL" dirty="0" smtClean="0">
                <a:solidFill>
                  <a:srgbClr val="FF0000"/>
                </a:solidFill>
              </a:rPr>
              <a:t> 6 t/m 11 P4H2</a:t>
            </a:r>
            <a:endParaRPr lang="nl-NL" dirty="0">
              <a:solidFill>
                <a:srgbClr val="FF0000"/>
              </a:solidFill>
            </a:endParaRPr>
          </a:p>
        </p:txBody>
      </p:sp>
      <p:sp>
        <p:nvSpPr>
          <p:cNvPr id="6" name="Ovaal 5"/>
          <p:cNvSpPr/>
          <p:nvPr/>
        </p:nvSpPr>
        <p:spPr>
          <a:xfrm>
            <a:off x="4553527" y="3722255"/>
            <a:ext cx="2327563" cy="831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err="1" smtClean="0"/>
              <a:t>Zs</a:t>
            </a:r>
            <a:r>
              <a:rPr lang="nl-NL" dirty="0" smtClean="0"/>
              <a:t> 9:30 </a:t>
            </a:r>
            <a:r>
              <a:rPr lang="nl-NL" dirty="0"/>
              <a:t>tot </a:t>
            </a:r>
            <a:r>
              <a:rPr lang="nl-NL" dirty="0" smtClean="0"/>
              <a:t>9:45</a:t>
            </a:r>
            <a:endParaRPr lang="nl-NL" dirty="0"/>
          </a:p>
        </p:txBody>
      </p:sp>
      <p:sp>
        <p:nvSpPr>
          <p:cNvPr id="7" name="Pijl-rechts 6"/>
          <p:cNvSpPr/>
          <p:nvPr/>
        </p:nvSpPr>
        <p:spPr>
          <a:xfrm>
            <a:off x="3592945" y="4054764"/>
            <a:ext cx="960582"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574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554182"/>
            <a:ext cx="9509760" cy="5475397"/>
          </a:xfrm>
        </p:spPr>
        <p:txBody>
          <a:bodyPr>
            <a:normAutofit/>
          </a:bodyPr>
          <a:lstStyle/>
          <a:p>
            <a:r>
              <a:rPr lang="nl-NL" sz="2800" b="1" dirty="0"/>
              <a:t>Productiefactoren</a:t>
            </a:r>
            <a:r>
              <a:rPr lang="nl-NL" sz="2800" dirty="0"/>
              <a:t> zijn middelen die noodzakelijk zijn om te kunnen produceren. Er zijn </a:t>
            </a:r>
            <a:r>
              <a:rPr lang="nl-NL" sz="2800" dirty="0" smtClean="0"/>
              <a:t>drie </a:t>
            </a:r>
            <a:r>
              <a:rPr lang="nl-NL" sz="2800" dirty="0"/>
              <a:t>productiefactoren:</a:t>
            </a:r>
            <a:br>
              <a:rPr lang="nl-NL" sz="2800" dirty="0"/>
            </a:br>
            <a:r>
              <a:rPr lang="nl-NL" sz="2800" dirty="0"/>
              <a:t/>
            </a:r>
            <a:br>
              <a:rPr lang="nl-NL" sz="2800" dirty="0"/>
            </a:br>
            <a:endParaRPr lang="nl-NL" sz="2800" dirty="0" smtClean="0"/>
          </a:p>
          <a:p>
            <a:endParaRPr lang="nl-NL" sz="2800" dirty="0" smtClean="0"/>
          </a:p>
          <a:p>
            <a:endParaRPr lang="nl-NL" sz="2800" dirty="0" smtClean="0"/>
          </a:p>
          <a:p>
            <a:endParaRPr lang="nl-NL" sz="2800" dirty="0"/>
          </a:p>
          <a:p>
            <a:endParaRPr lang="nl-NL" sz="2800" dirty="0" smtClean="0"/>
          </a:p>
          <a:p>
            <a:pPr marL="45720" indent="0">
              <a:buNone/>
            </a:pPr>
            <a:endParaRPr lang="nl-NL" sz="2800" dirty="0"/>
          </a:p>
          <a:p>
            <a:pPr marL="45720" indent="0">
              <a:buNone/>
            </a:pPr>
            <a:endParaRPr lang="nl-NL" sz="2800" dirty="0" smtClean="0"/>
          </a:p>
          <a:p>
            <a:pPr marL="45720" indent="0">
              <a:buNone/>
            </a:pPr>
            <a:endParaRPr lang="nl-NL" sz="2800" dirty="0"/>
          </a:p>
        </p:txBody>
      </p:sp>
      <p:sp>
        <p:nvSpPr>
          <p:cNvPr id="4" name="Rechthoek 3"/>
          <p:cNvSpPr/>
          <p:nvPr/>
        </p:nvSpPr>
        <p:spPr>
          <a:xfrm>
            <a:off x="4359564" y="1468582"/>
            <a:ext cx="3195781" cy="757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productiefactoren</a:t>
            </a:r>
          </a:p>
        </p:txBody>
      </p:sp>
      <p:cxnSp>
        <p:nvCxnSpPr>
          <p:cNvPr id="6" name="Rechte verbindingslijn met pijl 5"/>
          <p:cNvCxnSpPr/>
          <p:nvPr/>
        </p:nvCxnSpPr>
        <p:spPr>
          <a:xfrm flipH="1">
            <a:off x="3528291" y="2253673"/>
            <a:ext cx="2346036" cy="526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H="1">
            <a:off x="5874327" y="2225964"/>
            <a:ext cx="18473" cy="748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a:off x="5874327" y="2253673"/>
            <a:ext cx="2410691" cy="526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fgeronde rechthoek 11"/>
          <p:cNvSpPr/>
          <p:nvPr/>
        </p:nvSpPr>
        <p:spPr>
          <a:xfrm>
            <a:off x="1644073" y="2687782"/>
            <a:ext cx="1884218" cy="81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rgbClr val="7030A0"/>
                </a:solidFill>
              </a:rPr>
              <a:t>Natuur</a:t>
            </a:r>
            <a:endParaRPr lang="nl-NL"/>
          </a:p>
        </p:txBody>
      </p:sp>
      <p:sp>
        <p:nvSpPr>
          <p:cNvPr id="13" name="Afgeronde rechthoek 12"/>
          <p:cNvSpPr/>
          <p:nvPr/>
        </p:nvSpPr>
        <p:spPr>
          <a:xfrm>
            <a:off x="5015345" y="2974109"/>
            <a:ext cx="1754910" cy="794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rgbClr val="7030A0"/>
                </a:solidFill>
              </a:rPr>
              <a:t>Arbeid</a:t>
            </a:r>
            <a:endParaRPr lang="nl-NL"/>
          </a:p>
        </p:txBody>
      </p:sp>
      <p:sp>
        <p:nvSpPr>
          <p:cNvPr id="14" name="Afgeronde rechthoek 13"/>
          <p:cNvSpPr/>
          <p:nvPr/>
        </p:nvSpPr>
        <p:spPr>
          <a:xfrm>
            <a:off x="7786255" y="2780145"/>
            <a:ext cx="2050472" cy="905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solidFill>
                  <a:srgbClr val="7030A0"/>
                </a:solidFill>
              </a:rPr>
              <a:t>Kapitaalgoederen</a:t>
            </a:r>
            <a:endParaRPr lang="nl-NL"/>
          </a:p>
        </p:txBody>
      </p:sp>
      <p:sp>
        <p:nvSpPr>
          <p:cNvPr id="15" name="Pijl-omlaag 14"/>
          <p:cNvSpPr/>
          <p:nvPr/>
        </p:nvSpPr>
        <p:spPr>
          <a:xfrm>
            <a:off x="2456873" y="3500582"/>
            <a:ext cx="240145"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a:off x="5597236" y="3759200"/>
            <a:ext cx="295564"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omlaag 16"/>
          <p:cNvSpPr/>
          <p:nvPr/>
        </p:nvSpPr>
        <p:spPr>
          <a:xfrm>
            <a:off x="8700655" y="3713018"/>
            <a:ext cx="193964" cy="341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p:cNvSpPr/>
          <p:nvPr/>
        </p:nvSpPr>
        <p:spPr>
          <a:xfrm>
            <a:off x="897775" y="3906982"/>
            <a:ext cx="3064626" cy="81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alles wat uit de natuur komt</a:t>
            </a:r>
          </a:p>
          <a:p>
            <a:pPr algn="ctr"/>
            <a:endParaRPr lang="nl-NL" dirty="0"/>
          </a:p>
        </p:txBody>
      </p:sp>
      <p:sp>
        <p:nvSpPr>
          <p:cNvPr id="19" name="Ovaal 18"/>
          <p:cNvSpPr/>
          <p:nvPr/>
        </p:nvSpPr>
        <p:spPr>
          <a:xfrm>
            <a:off x="4308764" y="4127771"/>
            <a:ext cx="2636982" cy="1284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Het werken van mensen</a:t>
            </a:r>
            <a:endParaRPr lang="nl-NL" dirty="0"/>
          </a:p>
        </p:txBody>
      </p:sp>
      <p:sp>
        <p:nvSpPr>
          <p:cNvPr id="20" name="Ovaal 19"/>
          <p:cNvSpPr/>
          <p:nvPr/>
        </p:nvSpPr>
        <p:spPr>
          <a:xfrm>
            <a:off x="7120313" y="4027053"/>
            <a:ext cx="3786909" cy="1514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gebouwen, machines en gereedschap die je nodig hebt tijdens het produceren</a:t>
            </a:r>
          </a:p>
        </p:txBody>
      </p:sp>
    </p:spTree>
    <p:extLst>
      <p:ext uri="{BB962C8B-B14F-4D97-AF65-F5344CB8AC3E}">
        <p14:creationId xmlns:p14="http://schemas.microsoft.com/office/powerpoint/2010/main" val="333072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207882443"/>
              </p:ext>
            </p:extLst>
          </p:nvPr>
        </p:nvGraphicFramePr>
        <p:xfrm>
          <a:off x="1339273" y="711201"/>
          <a:ext cx="9670472" cy="3020290"/>
        </p:xfrm>
        <a:graphic>
          <a:graphicData uri="http://schemas.openxmlformats.org/drawingml/2006/table">
            <a:tbl>
              <a:tblPr firstRow="1" firstCol="1" bandRow="1">
                <a:tableStyleId>{B301B821-A1FF-4177-AEE7-76D212191A09}</a:tableStyleId>
              </a:tblPr>
              <a:tblGrid>
                <a:gridCol w="2417085">
                  <a:extLst>
                    <a:ext uri="{9D8B030D-6E8A-4147-A177-3AD203B41FA5}">
                      <a16:colId xmlns:a16="http://schemas.microsoft.com/office/drawing/2014/main" val="1328941095"/>
                    </a:ext>
                  </a:extLst>
                </a:gridCol>
                <a:gridCol w="2417085">
                  <a:extLst>
                    <a:ext uri="{9D8B030D-6E8A-4147-A177-3AD203B41FA5}">
                      <a16:colId xmlns:a16="http://schemas.microsoft.com/office/drawing/2014/main" val="3372392779"/>
                    </a:ext>
                  </a:extLst>
                </a:gridCol>
                <a:gridCol w="2418151">
                  <a:extLst>
                    <a:ext uri="{9D8B030D-6E8A-4147-A177-3AD203B41FA5}">
                      <a16:colId xmlns:a16="http://schemas.microsoft.com/office/drawing/2014/main" val="237491525"/>
                    </a:ext>
                  </a:extLst>
                </a:gridCol>
                <a:gridCol w="2418151">
                  <a:extLst>
                    <a:ext uri="{9D8B030D-6E8A-4147-A177-3AD203B41FA5}">
                      <a16:colId xmlns:a16="http://schemas.microsoft.com/office/drawing/2014/main" val="2455383535"/>
                    </a:ext>
                  </a:extLst>
                </a:gridCol>
              </a:tblGrid>
              <a:tr h="702274">
                <a:tc>
                  <a:txBody>
                    <a:bodyPr/>
                    <a:lstStyle/>
                    <a:p>
                      <a:pPr algn="ctr">
                        <a:lnSpc>
                          <a:spcPct val="107000"/>
                        </a:lnSpc>
                        <a:spcAft>
                          <a:spcPts val="0"/>
                        </a:spcAft>
                      </a:pPr>
                      <a:r>
                        <a:rPr lang="nl-NL" sz="1400" dirty="0">
                          <a:effectLst/>
                        </a:rPr>
                        <a:t>voorbeeld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a:effectLst/>
                        </a:rPr>
                        <a:t>arbeid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a:effectLst/>
                        </a:rPr>
                        <a:t>kapitaalgoederen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a:effectLst/>
                        </a:rPr>
                        <a:t>natuur</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869823"/>
                  </a:ext>
                </a:extLst>
              </a:tr>
              <a:tr h="772672">
                <a:tc>
                  <a:txBody>
                    <a:bodyPr/>
                    <a:lstStyle/>
                    <a:p>
                      <a:pPr algn="ctr">
                        <a:lnSpc>
                          <a:spcPct val="107000"/>
                        </a:lnSpc>
                        <a:spcAft>
                          <a:spcPts val="0"/>
                        </a:spcAft>
                      </a:pPr>
                      <a:r>
                        <a:rPr lang="nl-NL" sz="1400">
                          <a:effectLst/>
                        </a:rPr>
                        <a:t>De uitleg van je docent</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302672"/>
                  </a:ext>
                </a:extLst>
              </a:tr>
              <a:tr h="772672">
                <a:tc>
                  <a:txBody>
                    <a:bodyPr/>
                    <a:lstStyle/>
                    <a:p>
                      <a:pPr algn="ctr">
                        <a:lnSpc>
                          <a:spcPct val="107000"/>
                        </a:lnSpc>
                        <a:spcAft>
                          <a:spcPts val="0"/>
                        </a:spcAft>
                      </a:pPr>
                      <a:r>
                        <a:rPr lang="nl-NL" sz="1400">
                          <a:effectLst/>
                        </a:rPr>
                        <a:t>Een schoolbord</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247758"/>
                  </a:ext>
                </a:extLst>
              </a:tr>
              <a:tr h="772672">
                <a:tc>
                  <a:txBody>
                    <a:bodyPr/>
                    <a:lstStyle/>
                    <a:p>
                      <a:pPr algn="ctr">
                        <a:lnSpc>
                          <a:spcPct val="107000"/>
                        </a:lnSpc>
                        <a:spcAft>
                          <a:spcPts val="0"/>
                        </a:spcAft>
                      </a:pPr>
                      <a:r>
                        <a:rPr lang="nl-NL" sz="1400">
                          <a:effectLst/>
                        </a:rPr>
                        <a:t>Het licht van buiten</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400" dirty="0">
                          <a:effectLst/>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72868"/>
                  </a:ext>
                </a:extLst>
              </a:tr>
            </a:tbl>
          </a:graphicData>
        </a:graphic>
      </p:graphicFrame>
    </p:spTree>
    <p:extLst>
      <p:ext uri="{BB962C8B-B14F-4D97-AF65-F5344CB8AC3E}">
        <p14:creationId xmlns:p14="http://schemas.microsoft.com/office/powerpoint/2010/main" val="151333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https://schooltv.nl/video/hoe-wordt-frisdrank-gemaakt-het-productieproces-in-beeld</a:t>
            </a:r>
            <a:r>
              <a:rPr lang="nl-NL" dirty="0" smtClean="0">
                <a:hlinkClick r:id="rId2"/>
              </a:rPr>
              <a:t>/</a:t>
            </a:r>
            <a:r>
              <a:rPr lang="nl-NL" dirty="0" smtClean="0"/>
              <a:t> </a:t>
            </a:r>
            <a:endParaRPr lang="nl-NL" dirty="0"/>
          </a:p>
        </p:txBody>
      </p:sp>
    </p:spTree>
    <p:extLst>
      <p:ext uri="{BB962C8B-B14F-4D97-AF65-F5344CB8AC3E}">
        <p14:creationId xmlns:p14="http://schemas.microsoft.com/office/powerpoint/2010/main" val="250901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H3:P1: Belastingen op aankoop</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B.T.W</a:t>
            </a:r>
          </a:p>
          <a:p>
            <a:pPr>
              <a:buFontTx/>
              <a:buChar char="-"/>
            </a:pPr>
            <a:r>
              <a:rPr lang="nl-NL" dirty="0" smtClean="0"/>
              <a:t>Accijns</a:t>
            </a:r>
          </a:p>
          <a:p>
            <a:pPr marL="45720" indent="0">
              <a:buNone/>
            </a:pPr>
            <a:r>
              <a:rPr lang="nl-NL" dirty="0" smtClean="0"/>
              <a:t>Opdrachten maken 1 t/m 5</a:t>
            </a:r>
          </a:p>
          <a:p>
            <a:pPr marL="45720" indent="0">
              <a:buNone/>
            </a:pPr>
            <a:r>
              <a:rPr lang="nl-NL" dirty="0" smtClean="0"/>
              <a:t>Nakijken</a:t>
            </a:r>
          </a:p>
          <a:p>
            <a:pPr marL="45720" indent="0">
              <a:buNone/>
            </a:pPr>
            <a:r>
              <a:rPr lang="nl-NL" dirty="0" smtClean="0"/>
              <a:t>HW: </a:t>
            </a:r>
            <a:r>
              <a:rPr lang="nl-NL" dirty="0" err="1" smtClean="0"/>
              <a:t>opd</a:t>
            </a:r>
            <a:r>
              <a:rPr lang="nl-NL" dirty="0"/>
              <a:t> </a:t>
            </a:r>
            <a:r>
              <a:rPr lang="nl-NL" dirty="0" smtClean="0"/>
              <a:t>6 t/m 12 P1H3</a:t>
            </a:r>
            <a:endParaRPr lang="nl-NL" dirty="0"/>
          </a:p>
        </p:txBody>
      </p:sp>
    </p:spTree>
    <p:extLst>
      <p:ext uri="{BB962C8B-B14F-4D97-AF65-F5344CB8AC3E}">
        <p14:creationId xmlns:p14="http://schemas.microsoft.com/office/powerpoint/2010/main" val="27276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Consumptie</a:t>
            </a:r>
            <a:endParaRPr lang="nl-NL" dirty="0"/>
          </a:p>
        </p:txBody>
      </p:sp>
      <p:sp>
        <p:nvSpPr>
          <p:cNvPr id="14" name="Tijdelijke aanduiding voor inhoud 13"/>
          <p:cNvSpPr>
            <a:spLocks noGrp="1"/>
          </p:cNvSpPr>
          <p:nvPr>
            <p:ph idx="1"/>
          </p:nvPr>
        </p:nvSpPr>
        <p:spPr/>
        <p:txBody>
          <a:bodyPr/>
          <a:lstStyle/>
          <a:p>
            <a:r>
              <a:rPr lang="nl-NL" dirty="0" smtClean="0"/>
              <a:t>De </a:t>
            </a:r>
            <a:r>
              <a:rPr lang="nl-NL" u="sng" dirty="0" smtClean="0"/>
              <a:t>4 manieren van consumeren</a:t>
            </a:r>
            <a:r>
              <a:rPr lang="nl-NL" dirty="0" smtClean="0"/>
              <a:t>:</a:t>
            </a:r>
          </a:p>
          <a:p>
            <a:pPr marL="45720" indent="0">
              <a:buNone/>
            </a:pPr>
            <a:r>
              <a:rPr lang="nl-NL" dirty="0" smtClean="0"/>
              <a:t>– </a:t>
            </a:r>
            <a:r>
              <a:rPr lang="nl-NL" u="sng" dirty="0"/>
              <a:t>zelfvoorziening</a:t>
            </a:r>
            <a:r>
              <a:rPr lang="nl-NL" dirty="0"/>
              <a:t>: productie voor de eigen behoeften, productie voor de behoeften in </a:t>
            </a:r>
            <a:r>
              <a:rPr lang="nl-NL" dirty="0" smtClean="0"/>
              <a:t>gezinsverband.</a:t>
            </a:r>
            <a:br>
              <a:rPr lang="nl-NL" dirty="0" smtClean="0"/>
            </a:br>
            <a:r>
              <a:rPr lang="nl-NL" dirty="0" smtClean="0"/>
              <a:t/>
            </a:r>
            <a:br>
              <a:rPr lang="nl-NL" dirty="0" smtClean="0"/>
            </a:br>
            <a:r>
              <a:rPr lang="nl-NL" dirty="0" smtClean="0"/>
              <a:t>– </a:t>
            </a:r>
            <a:r>
              <a:rPr lang="nl-NL" u="sng" dirty="0"/>
              <a:t>kopen</a:t>
            </a:r>
            <a:r>
              <a:rPr lang="nl-NL" dirty="0"/>
              <a:t>: bedrijven die produceren voor </a:t>
            </a:r>
            <a:r>
              <a:rPr lang="nl-NL" dirty="0" smtClean="0"/>
              <a:t>behoeften. </a:t>
            </a:r>
            <a:br>
              <a:rPr lang="nl-NL" dirty="0" smtClean="0"/>
            </a:br>
            <a:r>
              <a:rPr lang="nl-NL" dirty="0" smtClean="0"/>
              <a:t/>
            </a:r>
            <a:br>
              <a:rPr lang="nl-NL" dirty="0" smtClean="0"/>
            </a:br>
            <a:r>
              <a:rPr lang="nl-NL" dirty="0" smtClean="0"/>
              <a:t>– </a:t>
            </a:r>
            <a:r>
              <a:rPr lang="nl-NL" u="sng" dirty="0"/>
              <a:t>collectieve voorzieningen</a:t>
            </a:r>
            <a:r>
              <a:rPr lang="nl-NL" dirty="0"/>
              <a:t>: de overheid produceert voor </a:t>
            </a:r>
            <a:r>
              <a:rPr lang="nl-NL" dirty="0" smtClean="0"/>
              <a:t>behoeften.</a:t>
            </a:r>
            <a:br>
              <a:rPr lang="nl-NL" dirty="0" smtClean="0"/>
            </a:br>
            <a:r>
              <a:rPr lang="nl-NL" dirty="0" smtClean="0"/>
              <a:t/>
            </a:r>
            <a:br>
              <a:rPr lang="nl-NL" dirty="0" smtClean="0"/>
            </a:br>
            <a:r>
              <a:rPr lang="nl-NL" dirty="0" smtClean="0"/>
              <a:t>– </a:t>
            </a:r>
            <a:r>
              <a:rPr lang="nl-NL" u="sng" dirty="0"/>
              <a:t>gebruik van natuurlijke hulpbronnen</a:t>
            </a:r>
            <a:r>
              <a:rPr lang="nl-NL" dirty="0"/>
              <a:t>: bijvoorbeeld verbruik grondstoffen, frisse lucht inademen, recreëren in de natuur, </a:t>
            </a:r>
            <a:r>
              <a:rPr lang="nl-NL" dirty="0" smtClean="0"/>
              <a:t>duurzaamheid.</a:t>
            </a:r>
            <a:endParaRPr lang="nl-NL" dirty="0"/>
          </a:p>
        </p:txBody>
      </p:sp>
    </p:spTree>
    <p:extLst>
      <p:ext uri="{BB962C8B-B14F-4D97-AF65-F5344CB8AC3E}">
        <p14:creationId xmlns:p14="http://schemas.microsoft.com/office/powerpoint/2010/main" val="339552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498764"/>
            <a:ext cx="9509760" cy="5530815"/>
          </a:xfrm>
        </p:spPr>
        <p:txBody>
          <a:bodyPr/>
          <a:lstStyle/>
          <a:p>
            <a:pPr marL="45720" indent="0">
              <a:buNone/>
            </a:pPr>
            <a:endParaRPr lang="nl-NL" dirty="0"/>
          </a:p>
        </p:txBody>
      </p:sp>
      <p:sp>
        <p:nvSpPr>
          <p:cNvPr id="4" name="Ovaal 3"/>
          <p:cNvSpPr/>
          <p:nvPr/>
        </p:nvSpPr>
        <p:spPr>
          <a:xfrm>
            <a:off x="4331855" y="714882"/>
            <a:ext cx="2881746" cy="85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btw</a:t>
            </a:r>
            <a:endParaRPr lang="nl-NL" dirty="0"/>
          </a:p>
        </p:txBody>
      </p:sp>
      <p:cxnSp>
        <p:nvCxnSpPr>
          <p:cNvPr id="7" name="Rechte verbindingslijn met pijl 6"/>
          <p:cNvCxnSpPr>
            <a:stCxn id="4" idx="4"/>
          </p:cNvCxnSpPr>
          <p:nvPr/>
        </p:nvCxnSpPr>
        <p:spPr>
          <a:xfrm flipH="1">
            <a:off x="4719782" y="1571948"/>
            <a:ext cx="1052946" cy="655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5772728" y="1552581"/>
            <a:ext cx="1265381" cy="669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hthoek 9"/>
          <p:cNvSpPr/>
          <p:nvPr/>
        </p:nvSpPr>
        <p:spPr>
          <a:xfrm>
            <a:off x="4331855" y="2247097"/>
            <a:ext cx="785091" cy="424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21%</a:t>
            </a:r>
            <a:endParaRPr lang="nl-NL" dirty="0"/>
          </a:p>
        </p:txBody>
      </p:sp>
      <p:sp>
        <p:nvSpPr>
          <p:cNvPr id="11" name="Rechthoek 10"/>
          <p:cNvSpPr/>
          <p:nvPr/>
        </p:nvSpPr>
        <p:spPr>
          <a:xfrm>
            <a:off x="6830292" y="2221807"/>
            <a:ext cx="766618" cy="415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9%</a:t>
            </a:r>
            <a:endParaRPr lang="nl-NL" dirty="0"/>
          </a:p>
        </p:txBody>
      </p:sp>
      <p:sp>
        <p:nvSpPr>
          <p:cNvPr id="12" name="Ovaal 11"/>
          <p:cNvSpPr/>
          <p:nvPr/>
        </p:nvSpPr>
        <p:spPr>
          <a:xfrm>
            <a:off x="4821382" y="3583709"/>
            <a:ext cx="2549236" cy="997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Accijnzen</a:t>
            </a:r>
            <a:endParaRPr lang="nl-NL" dirty="0"/>
          </a:p>
        </p:txBody>
      </p:sp>
      <p:cxnSp>
        <p:nvCxnSpPr>
          <p:cNvPr id="14" name="Rechte verbindingslijn met pijl 13"/>
          <p:cNvCxnSpPr/>
          <p:nvPr/>
        </p:nvCxnSpPr>
        <p:spPr>
          <a:xfrm flipH="1">
            <a:off x="4895273" y="4608945"/>
            <a:ext cx="1200727" cy="461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6096000" y="4581236"/>
            <a:ext cx="0" cy="665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6096000" y="4608945"/>
            <a:ext cx="1500910" cy="511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3694545" y="4959928"/>
            <a:ext cx="1200727" cy="74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Alcohol</a:t>
            </a:r>
            <a:endParaRPr lang="nl-NL" dirty="0"/>
          </a:p>
        </p:txBody>
      </p:sp>
      <p:sp>
        <p:nvSpPr>
          <p:cNvPr id="20" name="Afgeronde rechthoek 19"/>
          <p:cNvSpPr/>
          <p:nvPr/>
        </p:nvSpPr>
        <p:spPr>
          <a:xfrm>
            <a:off x="5504873" y="5246255"/>
            <a:ext cx="1209963" cy="4969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brandstof</a:t>
            </a:r>
            <a:endParaRPr lang="nl-NL" dirty="0"/>
          </a:p>
        </p:txBody>
      </p:sp>
      <p:sp>
        <p:nvSpPr>
          <p:cNvPr id="21" name="Afgeronde rechthoek 20"/>
          <p:cNvSpPr/>
          <p:nvPr/>
        </p:nvSpPr>
        <p:spPr>
          <a:xfrm>
            <a:off x="7213601" y="5140920"/>
            <a:ext cx="1209963" cy="567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tabak</a:t>
            </a:r>
            <a:endParaRPr lang="nl-NL" dirty="0"/>
          </a:p>
        </p:txBody>
      </p:sp>
    </p:spTree>
    <p:extLst>
      <p:ext uri="{BB962C8B-B14F-4D97-AF65-F5344CB8AC3E}">
        <p14:creationId xmlns:p14="http://schemas.microsoft.com/office/powerpoint/2010/main" val="412354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P5: de drukkerij </a:t>
            </a:r>
            <a:endParaRPr lang="nl-NL" dirty="0"/>
          </a:p>
        </p:txBody>
      </p:sp>
      <p:sp>
        <p:nvSpPr>
          <p:cNvPr id="3" name="Tijdelijke aanduiding voor inhoud 2"/>
          <p:cNvSpPr>
            <a:spLocks noGrp="1"/>
          </p:cNvSpPr>
          <p:nvPr>
            <p:ph idx="1"/>
          </p:nvPr>
        </p:nvSpPr>
        <p:spPr>
          <a:xfrm>
            <a:off x="1341120" y="1700784"/>
            <a:ext cx="9509760" cy="4328795"/>
          </a:xfrm>
        </p:spPr>
        <p:txBody>
          <a:bodyPr>
            <a:normAutofit lnSpcReduction="10000"/>
          </a:bodyPr>
          <a:lstStyle/>
          <a:p>
            <a:r>
              <a:rPr lang="nl-NL" dirty="0" smtClean="0"/>
              <a:t>Start</a:t>
            </a:r>
          </a:p>
          <a:p>
            <a:r>
              <a:rPr lang="nl-NL" dirty="0" smtClean="0"/>
              <a:t>Lesdoelen:</a:t>
            </a:r>
          </a:p>
          <a:p>
            <a:pPr>
              <a:buFontTx/>
              <a:buChar char="-"/>
            </a:pPr>
            <a:r>
              <a:rPr lang="nl-NL" dirty="0" smtClean="0"/>
              <a:t>Arbowet</a:t>
            </a:r>
          </a:p>
          <a:p>
            <a:pPr>
              <a:buFontTx/>
              <a:buChar char="-"/>
            </a:pPr>
            <a:r>
              <a:rPr lang="nl-NL" dirty="0" smtClean="0"/>
              <a:t>Arbeidsomstandigheden</a:t>
            </a:r>
          </a:p>
          <a:p>
            <a:pPr>
              <a:buFontTx/>
              <a:buChar char="-"/>
            </a:pPr>
            <a:r>
              <a:rPr lang="nl-NL" dirty="0" smtClean="0"/>
              <a:t>Arbeidsmotieven</a:t>
            </a:r>
          </a:p>
          <a:p>
            <a:pPr>
              <a:buFontTx/>
              <a:buChar char="-"/>
            </a:pPr>
            <a:r>
              <a:rPr lang="nl-NL" dirty="0" smtClean="0"/>
              <a:t>Voltijdbaan</a:t>
            </a:r>
          </a:p>
          <a:p>
            <a:pPr>
              <a:buFontTx/>
              <a:buChar char="-"/>
            </a:pPr>
            <a:r>
              <a:rPr lang="nl-NL" dirty="0" smtClean="0"/>
              <a:t>Deeltijdbaan</a:t>
            </a:r>
          </a:p>
          <a:p>
            <a:pPr marL="45720" indent="0">
              <a:buNone/>
            </a:pPr>
            <a:r>
              <a:rPr lang="nl-NL" dirty="0" smtClean="0"/>
              <a:t>Opdrachten maken 1 t/m 5</a:t>
            </a:r>
          </a:p>
          <a:p>
            <a:pPr marL="45720" indent="0">
              <a:buNone/>
            </a:pPr>
            <a:r>
              <a:rPr lang="nl-NL" dirty="0" smtClean="0"/>
              <a:t>Nakijken </a:t>
            </a:r>
            <a:endParaRPr lang="nl-NL" dirty="0"/>
          </a:p>
        </p:txBody>
      </p:sp>
    </p:spTree>
    <p:extLst>
      <p:ext uri="{BB962C8B-B14F-4D97-AF65-F5344CB8AC3E}">
        <p14:creationId xmlns:p14="http://schemas.microsoft.com/office/powerpoint/2010/main" val="245386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P2: Belastingen en de auto</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Motorrijtuigenbelasting </a:t>
            </a:r>
          </a:p>
          <a:p>
            <a:pPr>
              <a:buFontTx/>
              <a:buChar char="-"/>
            </a:pPr>
            <a:r>
              <a:rPr lang="nl-NL" dirty="0" smtClean="0"/>
              <a:t>Kosten per km</a:t>
            </a:r>
          </a:p>
          <a:p>
            <a:pPr marL="45720" indent="0">
              <a:buNone/>
            </a:pPr>
            <a:r>
              <a:rPr lang="nl-NL" dirty="0" smtClean="0"/>
              <a:t>Opdrachten maken</a:t>
            </a:r>
          </a:p>
          <a:p>
            <a:pPr marL="45720" indent="0">
              <a:buNone/>
            </a:pPr>
            <a:r>
              <a:rPr lang="nl-NL" dirty="0" smtClean="0"/>
              <a:t>Nakijken </a:t>
            </a:r>
            <a:endParaRPr lang="nl-NL" dirty="0"/>
          </a:p>
        </p:txBody>
      </p:sp>
    </p:spTree>
    <p:extLst>
      <p:ext uri="{BB962C8B-B14F-4D97-AF65-F5344CB8AC3E}">
        <p14:creationId xmlns:p14="http://schemas.microsoft.com/office/powerpoint/2010/main" val="381040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32756" y="55418"/>
            <a:ext cx="9509760" cy="5669361"/>
          </a:xfrm>
        </p:spPr>
        <p:txBody>
          <a:bodyPr/>
          <a:lstStyle/>
          <a:p>
            <a:pPr marL="45720" indent="0" algn="ctr">
              <a:buNone/>
            </a:pPr>
            <a:r>
              <a:rPr lang="nl-NL" dirty="0"/>
              <a:t> </a:t>
            </a:r>
            <a:r>
              <a:rPr lang="nl-NL" dirty="0" smtClean="0"/>
              <a:t>de hoogte van motorrijtuigenbelasting hangt af van</a:t>
            </a:r>
            <a:endParaRPr lang="nl-NL" dirty="0"/>
          </a:p>
        </p:txBody>
      </p:sp>
      <p:cxnSp>
        <p:nvCxnSpPr>
          <p:cNvPr id="5" name="Rechte verbindingslijn met pijl 4"/>
          <p:cNvCxnSpPr/>
          <p:nvPr/>
        </p:nvCxnSpPr>
        <p:spPr>
          <a:xfrm flipH="1">
            <a:off x="3579090" y="323273"/>
            <a:ext cx="2004291" cy="1062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a:off x="5846618" y="378691"/>
            <a:ext cx="18473" cy="1126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6114473" y="364837"/>
            <a:ext cx="2419927" cy="960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al 9"/>
          <p:cNvSpPr/>
          <p:nvPr/>
        </p:nvSpPr>
        <p:spPr>
          <a:xfrm>
            <a:off x="2475345" y="1348508"/>
            <a:ext cx="1348509"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gewicht</a:t>
            </a:r>
            <a:endParaRPr lang="nl-NL" dirty="0"/>
          </a:p>
        </p:txBody>
      </p:sp>
      <p:sp>
        <p:nvSpPr>
          <p:cNvPr id="11" name="Ovaal 10"/>
          <p:cNvSpPr/>
          <p:nvPr/>
        </p:nvSpPr>
        <p:spPr>
          <a:xfrm>
            <a:off x="4987636" y="1505527"/>
            <a:ext cx="1597891" cy="5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brandstof</a:t>
            </a:r>
            <a:endParaRPr lang="nl-NL" dirty="0"/>
          </a:p>
        </p:txBody>
      </p:sp>
      <p:sp>
        <p:nvSpPr>
          <p:cNvPr id="12" name="Ovaal 11"/>
          <p:cNvSpPr/>
          <p:nvPr/>
        </p:nvSpPr>
        <p:spPr>
          <a:xfrm>
            <a:off x="7767782" y="1385454"/>
            <a:ext cx="1533236" cy="498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provincie</a:t>
            </a:r>
            <a:endParaRPr lang="nl-NL" dirty="0"/>
          </a:p>
        </p:txBody>
      </p:sp>
      <p:sp>
        <p:nvSpPr>
          <p:cNvPr id="13" name="Rechthoek 12"/>
          <p:cNvSpPr/>
          <p:nvPr/>
        </p:nvSpPr>
        <p:spPr>
          <a:xfrm>
            <a:off x="2674374" y="3403237"/>
            <a:ext cx="5860026" cy="150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rgbClr val="7030A0"/>
                </a:solidFill>
              </a:rPr>
              <a:t>Kosten per km= alle kosten : aantal </a:t>
            </a:r>
            <a:r>
              <a:rPr lang="nl-NL" sz="2400" b="1" dirty="0" err="1" smtClean="0">
                <a:solidFill>
                  <a:srgbClr val="7030A0"/>
                </a:solidFill>
              </a:rPr>
              <a:t>km’s</a:t>
            </a:r>
            <a:endParaRPr lang="nl-NL" sz="2400" b="1" dirty="0">
              <a:solidFill>
                <a:srgbClr val="7030A0"/>
              </a:solidFill>
            </a:endParaRPr>
          </a:p>
        </p:txBody>
      </p:sp>
    </p:spTree>
    <p:extLst>
      <p:ext uri="{BB962C8B-B14F-4D97-AF65-F5344CB8AC3E}">
        <p14:creationId xmlns:p14="http://schemas.microsoft.com/office/powerpoint/2010/main" val="297080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H2:P1: Ieder zijn taak</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Arbeidsverdeling</a:t>
            </a:r>
          </a:p>
          <a:p>
            <a:pPr>
              <a:buFontTx/>
              <a:buChar char="-"/>
            </a:pPr>
            <a:r>
              <a:rPr lang="nl-NL" dirty="0" smtClean="0"/>
              <a:t>Welvaart</a:t>
            </a:r>
          </a:p>
          <a:p>
            <a:pPr>
              <a:buFontTx/>
              <a:buChar char="-"/>
            </a:pPr>
            <a:r>
              <a:rPr lang="nl-NL" dirty="0" smtClean="0"/>
              <a:t>Zelfvoorziening</a:t>
            </a:r>
          </a:p>
          <a:p>
            <a:pPr marL="45720" indent="0">
              <a:buNone/>
            </a:pPr>
            <a:r>
              <a:rPr lang="nl-NL" dirty="0" smtClean="0"/>
              <a:t>Opdrachten maken 1 t/m 5</a:t>
            </a:r>
          </a:p>
          <a:p>
            <a:pPr marL="45720" indent="0">
              <a:buNone/>
            </a:pPr>
            <a:r>
              <a:rPr lang="nl-NL" dirty="0" smtClean="0"/>
              <a:t>Nakijken</a:t>
            </a:r>
          </a:p>
          <a:p>
            <a:pPr marL="45720" indent="0">
              <a:buNone/>
            </a:pPr>
            <a:r>
              <a:rPr lang="nl-NL" b="1" dirty="0" smtClean="0">
                <a:solidFill>
                  <a:srgbClr val="FF0000"/>
                </a:solidFill>
              </a:rPr>
              <a:t>HW: </a:t>
            </a:r>
            <a:r>
              <a:rPr lang="nl-NL" b="1" dirty="0" err="1" smtClean="0">
                <a:solidFill>
                  <a:srgbClr val="FF0000"/>
                </a:solidFill>
              </a:rPr>
              <a:t>opd</a:t>
            </a:r>
            <a:r>
              <a:rPr lang="nl-NL" b="1" dirty="0" smtClean="0">
                <a:solidFill>
                  <a:srgbClr val="FF0000"/>
                </a:solidFill>
              </a:rPr>
              <a:t> 6,9,11 P1H2 dinsdag 15/10</a:t>
            </a:r>
          </a:p>
        </p:txBody>
      </p:sp>
    </p:spTree>
    <p:extLst>
      <p:ext uri="{BB962C8B-B14F-4D97-AF65-F5344CB8AC3E}">
        <p14:creationId xmlns:p14="http://schemas.microsoft.com/office/powerpoint/2010/main" val="13372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235974"/>
            <a:ext cx="9509760" cy="5793605"/>
          </a:xfrm>
        </p:spPr>
        <p:txBody>
          <a:bodyPr/>
          <a:lstStyle/>
          <a:p>
            <a:pPr marL="45720" indent="0">
              <a:buNone/>
            </a:pPr>
            <a:endParaRPr lang="nl-NL" dirty="0"/>
          </a:p>
        </p:txBody>
      </p:sp>
      <p:sp>
        <p:nvSpPr>
          <p:cNvPr id="4" name="Ovaal 3"/>
          <p:cNvSpPr/>
          <p:nvPr/>
        </p:nvSpPr>
        <p:spPr>
          <a:xfrm>
            <a:off x="2251587" y="589935"/>
            <a:ext cx="2566219" cy="717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Arbeidsverdeling</a:t>
            </a:r>
            <a:endParaRPr lang="nl-NL" dirty="0"/>
          </a:p>
        </p:txBody>
      </p:sp>
      <p:cxnSp>
        <p:nvCxnSpPr>
          <p:cNvPr id="6" name="Rechte verbindingslijn met pijl 5"/>
          <p:cNvCxnSpPr>
            <a:stCxn id="4" idx="6"/>
          </p:cNvCxnSpPr>
          <p:nvPr/>
        </p:nvCxnSpPr>
        <p:spPr>
          <a:xfrm flipV="1">
            <a:off x="4817806" y="924232"/>
            <a:ext cx="1406013" cy="24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al 6"/>
          <p:cNvSpPr/>
          <p:nvPr/>
        </p:nvSpPr>
        <p:spPr>
          <a:xfrm>
            <a:off x="6223819" y="589935"/>
            <a:ext cx="2664542" cy="589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Taakverdeling</a:t>
            </a:r>
            <a:endParaRPr lang="nl-NL" dirty="0"/>
          </a:p>
        </p:txBody>
      </p:sp>
      <p:sp>
        <p:nvSpPr>
          <p:cNvPr id="8" name="Ovaal 7"/>
          <p:cNvSpPr/>
          <p:nvPr/>
        </p:nvSpPr>
        <p:spPr>
          <a:xfrm>
            <a:off x="2369574" y="1671484"/>
            <a:ext cx="2330245" cy="648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Welvaart</a:t>
            </a:r>
            <a:endParaRPr lang="nl-NL" dirty="0"/>
          </a:p>
        </p:txBody>
      </p:sp>
      <p:cxnSp>
        <p:nvCxnSpPr>
          <p:cNvPr id="10" name="Rechte verbindingslijn met pijl 9"/>
          <p:cNvCxnSpPr>
            <a:stCxn id="8" idx="6"/>
          </p:cNvCxnSpPr>
          <p:nvPr/>
        </p:nvCxnSpPr>
        <p:spPr>
          <a:xfrm flipV="1">
            <a:off x="4699819" y="1995948"/>
            <a:ext cx="82099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hoek 10"/>
          <p:cNvSpPr/>
          <p:nvPr/>
        </p:nvSpPr>
        <p:spPr>
          <a:xfrm>
            <a:off x="5520813" y="1637071"/>
            <a:ext cx="5088194" cy="830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land </a:t>
            </a:r>
            <a:r>
              <a:rPr lang="nl-NL" b="1" dirty="0"/>
              <a:t>Welvarend</a:t>
            </a:r>
            <a:r>
              <a:rPr lang="nl-NL" dirty="0"/>
              <a:t> is, betekent dat dat het land rijk is</a:t>
            </a:r>
          </a:p>
        </p:txBody>
      </p:sp>
      <p:sp>
        <p:nvSpPr>
          <p:cNvPr id="13" name="Ovaal 12"/>
          <p:cNvSpPr/>
          <p:nvPr/>
        </p:nvSpPr>
        <p:spPr>
          <a:xfrm>
            <a:off x="2369574" y="3726426"/>
            <a:ext cx="2448232" cy="72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Zelfvoorziening</a:t>
            </a:r>
            <a:endParaRPr lang="nl-NL" dirty="0"/>
          </a:p>
        </p:txBody>
      </p:sp>
      <p:cxnSp>
        <p:nvCxnSpPr>
          <p:cNvPr id="15" name="Rechte verbindingslijn met pijl 14"/>
          <p:cNvCxnSpPr>
            <a:stCxn id="13" idx="6"/>
          </p:cNvCxnSpPr>
          <p:nvPr/>
        </p:nvCxnSpPr>
        <p:spPr>
          <a:xfrm flipV="1">
            <a:off x="4817806" y="4080387"/>
            <a:ext cx="703006" cy="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hthoek 15"/>
          <p:cNvSpPr/>
          <p:nvPr/>
        </p:nvSpPr>
        <p:spPr>
          <a:xfrm>
            <a:off x="5520812" y="3726426"/>
            <a:ext cx="2448232" cy="79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Eigen </a:t>
            </a:r>
            <a:r>
              <a:rPr lang="nl-NL" dirty="0" err="1" smtClean="0"/>
              <a:t>befoeften</a:t>
            </a:r>
            <a:r>
              <a:rPr lang="nl-NL" dirty="0" smtClean="0"/>
              <a:t> voorzien</a:t>
            </a:r>
            <a:endParaRPr lang="nl-NL" dirty="0"/>
          </a:p>
        </p:txBody>
      </p:sp>
      <p:cxnSp>
        <p:nvCxnSpPr>
          <p:cNvPr id="18" name="Rechte verbindingslijn met pijl 17"/>
          <p:cNvCxnSpPr/>
          <p:nvPr/>
        </p:nvCxnSpPr>
        <p:spPr>
          <a:xfrm flipV="1">
            <a:off x="7969044" y="4080387"/>
            <a:ext cx="388375" cy="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8465574" y="3726426"/>
            <a:ext cx="2231923" cy="796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Eigen voedsel, kleding…</a:t>
            </a:r>
            <a:endParaRPr lang="nl-NL" dirty="0"/>
          </a:p>
        </p:txBody>
      </p:sp>
    </p:spTree>
    <p:extLst>
      <p:ext uri="{BB962C8B-B14F-4D97-AF65-F5344CB8AC3E}">
        <p14:creationId xmlns:p14="http://schemas.microsoft.com/office/powerpoint/2010/main" val="395821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P3: Geld voor de gemeente</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OZB</a:t>
            </a:r>
          </a:p>
          <a:p>
            <a:pPr>
              <a:buFontTx/>
              <a:buChar char="-"/>
            </a:pPr>
            <a:r>
              <a:rPr lang="nl-NL" dirty="0" smtClean="0"/>
              <a:t>WOZ -waarde</a:t>
            </a:r>
          </a:p>
          <a:p>
            <a:pPr marL="45720" indent="0">
              <a:buNone/>
            </a:pPr>
            <a:r>
              <a:rPr lang="nl-NL" dirty="0" smtClean="0"/>
              <a:t>Opdrachten maken 1 t/m 5 </a:t>
            </a:r>
          </a:p>
          <a:p>
            <a:pPr marL="45720" indent="0">
              <a:buNone/>
            </a:pPr>
            <a:r>
              <a:rPr lang="nl-NL" dirty="0" smtClean="0"/>
              <a:t>Nakijken</a:t>
            </a:r>
          </a:p>
          <a:p>
            <a:pPr marL="45720" indent="0">
              <a:buNone/>
            </a:pPr>
            <a:r>
              <a:rPr lang="nl-NL" b="1" dirty="0" smtClean="0">
                <a:solidFill>
                  <a:srgbClr val="FF0000"/>
                </a:solidFill>
              </a:rPr>
              <a:t>HW: </a:t>
            </a:r>
            <a:r>
              <a:rPr lang="nl-NL" b="1" dirty="0" err="1" smtClean="0">
                <a:solidFill>
                  <a:srgbClr val="FF0000"/>
                </a:solidFill>
              </a:rPr>
              <a:t>opd</a:t>
            </a:r>
            <a:r>
              <a:rPr lang="nl-NL" b="1" dirty="0" smtClean="0">
                <a:solidFill>
                  <a:srgbClr val="FF0000"/>
                </a:solidFill>
              </a:rPr>
              <a:t> 6 t/m 12 P3H3 dinsdag 15/10</a:t>
            </a:r>
            <a:endParaRPr lang="nl-NL" b="1" dirty="0">
              <a:solidFill>
                <a:srgbClr val="FF0000"/>
              </a:solidFill>
            </a:endParaRPr>
          </a:p>
        </p:txBody>
      </p:sp>
    </p:spTree>
    <p:extLst>
      <p:ext uri="{BB962C8B-B14F-4D97-AF65-F5344CB8AC3E}">
        <p14:creationId xmlns:p14="http://schemas.microsoft.com/office/powerpoint/2010/main" val="193238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245806"/>
            <a:ext cx="9509760" cy="5783773"/>
          </a:xfrm>
        </p:spPr>
        <p:txBody>
          <a:bodyPr/>
          <a:lstStyle/>
          <a:p>
            <a:endParaRPr lang="nl-NL" dirty="0"/>
          </a:p>
        </p:txBody>
      </p:sp>
      <p:sp>
        <p:nvSpPr>
          <p:cNvPr id="4" name="Rechthoek 3"/>
          <p:cNvSpPr/>
          <p:nvPr/>
        </p:nvSpPr>
        <p:spPr>
          <a:xfrm>
            <a:off x="4493342" y="432619"/>
            <a:ext cx="3195484" cy="934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Inkomsten van de gemeente</a:t>
            </a:r>
            <a:endParaRPr lang="nl-NL" dirty="0"/>
          </a:p>
        </p:txBody>
      </p:sp>
      <p:cxnSp>
        <p:nvCxnSpPr>
          <p:cNvPr id="6" name="Rechte verbindingslijn met pijl 5"/>
          <p:cNvCxnSpPr>
            <a:stCxn id="4" idx="2"/>
          </p:cNvCxnSpPr>
          <p:nvPr/>
        </p:nvCxnSpPr>
        <p:spPr>
          <a:xfrm flipH="1">
            <a:off x="3510116" y="1366684"/>
            <a:ext cx="2580968" cy="462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a:stCxn id="4" idx="2"/>
          </p:cNvCxnSpPr>
          <p:nvPr/>
        </p:nvCxnSpPr>
        <p:spPr>
          <a:xfrm flipH="1">
            <a:off x="5742039" y="1366684"/>
            <a:ext cx="349045" cy="865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6091084" y="1366684"/>
            <a:ext cx="2364658" cy="462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hoek 10"/>
          <p:cNvSpPr/>
          <p:nvPr/>
        </p:nvSpPr>
        <p:spPr>
          <a:xfrm>
            <a:off x="1622323" y="1828800"/>
            <a:ext cx="1966451" cy="6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OZB</a:t>
            </a:r>
            <a:endParaRPr lang="nl-NL" dirty="0"/>
          </a:p>
        </p:txBody>
      </p:sp>
      <p:sp>
        <p:nvSpPr>
          <p:cNvPr id="12" name="Rechthoek 11"/>
          <p:cNvSpPr/>
          <p:nvPr/>
        </p:nvSpPr>
        <p:spPr>
          <a:xfrm>
            <a:off x="4493342" y="2231923"/>
            <a:ext cx="2694039" cy="62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Riool-heffing</a:t>
            </a:r>
            <a:endParaRPr lang="nl-NL" dirty="0"/>
          </a:p>
        </p:txBody>
      </p:sp>
      <p:sp>
        <p:nvSpPr>
          <p:cNvPr id="13" name="Rechthoek 12"/>
          <p:cNvSpPr/>
          <p:nvPr/>
        </p:nvSpPr>
        <p:spPr>
          <a:xfrm>
            <a:off x="7905136" y="1750142"/>
            <a:ext cx="1936955" cy="835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Afvalstoffen-heffing</a:t>
            </a:r>
            <a:endParaRPr lang="nl-NL" dirty="0"/>
          </a:p>
        </p:txBody>
      </p:sp>
      <p:sp>
        <p:nvSpPr>
          <p:cNvPr id="15" name="Pijl-omlaag 14"/>
          <p:cNvSpPr/>
          <p:nvPr/>
        </p:nvSpPr>
        <p:spPr>
          <a:xfrm>
            <a:off x="2487561" y="2507226"/>
            <a:ext cx="235974" cy="521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p:cNvSpPr/>
          <p:nvPr/>
        </p:nvSpPr>
        <p:spPr>
          <a:xfrm>
            <a:off x="1341121" y="3028335"/>
            <a:ext cx="2729434" cy="717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Onroerendezaakbelasting</a:t>
            </a:r>
            <a:endParaRPr lang="nl-NL" dirty="0"/>
          </a:p>
        </p:txBody>
      </p:sp>
      <p:sp>
        <p:nvSpPr>
          <p:cNvPr id="18" name="Pijl-omlaag 17"/>
          <p:cNvSpPr/>
          <p:nvPr/>
        </p:nvSpPr>
        <p:spPr>
          <a:xfrm>
            <a:off x="2487561" y="3746090"/>
            <a:ext cx="235974" cy="417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1341119" y="4163786"/>
            <a:ext cx="2729436" cy="88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Belasting op het eigendom van grond, een woning of een bedrijf</a:t>
            </a:r>
            <a:endParaRPr lang="nl-NL" dirty="0"/>
          </a:p>
        </p:txBody>
      </p:sp>
    </p:spTree>
    <p:extLst>
      <p:ext uri="{BB962C8B-B14F-4D97-AF65-F5344CB8AC3E}">
        <p14:creationId xmlns:p14="http://schemas.microsoft.com/office/powerpoint/2010/main" val="423808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belastingen op inkomsten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a:t>
            </a:r>
          </a:p>
          <a:p>
            <a:r>
              <a:rPr lang="nl-NL" dirty="0" smtClean="0"/>
              <a:t>Lesdoelen:</a:t>
            </a:r>
          </a:p>
          <a:p>
            <a:pPr>
              <a:buFontTx/>
              <a:buChar char="-"/>
            </a:pPr>
            <a:r>
              <a:rPr lang="nl-NL" dirty="0" smtClean="0"/>
              <a:t>Loonheffing</a:t>
            </a:r>
          </a:p>
          <a:p>
            <a:pPr>
              <a:buFontTx/>
              <a:buChar char="-"/>
            </a:pPr>
            <a:r>
              <a:rPr lang="nl-NL" dirty="0" smtClean="0"/>
              <a:t>Jaaropgave</a:t>
            </a:r>
          </a:p>
          <a:p>
            <a:pPr>
              <a:buFontTx/>
              <a:buChar char="-"/>
            </a:pPr>
            <a:r>
              <a:rPr lang="nl-NL" dirty="0" smtClean="0"/>
              <a:t>Belastbaar inkomen</a:t>
            </a:r>
          </a:p>
          <a:p>
            <a:pPr>
              <a:buFontTx/>
              <a:buChar char="-"/>
            </a:pPr>
            <a:r>
              <a:rPr lang="nl-NL" dirty="0" smtClean="0"/>
              <a:t>Heffingskortingen</a:t>
            </a:r>
          </a:p>
          <a:p>
            <a:pPr marL="45720" indent="0">
              <a:buNone/>
            </a:pPr>
            <a:r>
              <a:rPr lang="nl-NL" dirty="0" smtClean="0"/>
              <a:t>Opdracht 1 t/m 5 </a:t>
            </a:r>
          </a:p>
          <a:p>
            <a:pPr marL="45720" indent="0">
              <a:buNone/>
            </a:pPr>
            <a:r>
              <a:rPr lang="nl-NL" dirty="0" smtClean="0"/>
              <a:t>Nakijken </a:t>
            </a:r>
          </a:p>
          <a:p>
            <a:pPr marL="45720" indent="0">
              <a:buNone/>
            </a:pPr>
            <a:r>
              <a:rPr lang="nl-NL" dirty="0" smtClean="0">
                <a:solidFill>
                  <a:srgbClr val="FF0000"/>
                </a:solidFill>
              </a:rPr>
              <a:t>HW: </a:t>
            </a:r>
            <a:r>
              <a:rPr lang="nl-NL" dirty="0" err="1" smtClean="0">
                <a:solidFill>
                  <a:srgbClr val="FF0000"/>
                </a:solidFill>
              </a:rPr>
              <a:t>opd</a:t>
            </a:r>
            <a:r>
              <a:rPr lang="nl-NL" dirty="0" smtClean="0">
                <a:solidFill>
                  <a:srgbClr val="FF0000"/>
                </a:solidFill>
              </a:rPr>
              <a:t> 6 t/m 12 P4H3</a:t>
            </a:r>
            <a:endParaRPr lang="nl-NL" dirty="0">
              <a:solidFill>
                <a:srgbClr val="FF0000"/>
              </a:solidFill>
            </a:endParaRPr>
          </a:p>
        </p:txBody>
      </p:sp>
    </p:spTree>
    <p:extLst>
      <p:ext uri="{BB962C8B-B14F-4D97-AF65-F5344CB8AC3E}">
        <p14:creationId xmlns:p14="http://schemas.microsoft.com/office/powerpoint/2010/main" val="3448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H3:P1: Bronnen van inkomen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 </a:t>
            </a:r>
          </a:p>
          <a:p>
            <a:r>
              <a:rPr lang="nl-NL" dirty="0" smtClean="0"/>
              <a:t>Lesdoelen:</a:t>
            </a:r>
          </a:p>
          <a:p>
            <a:pPr>
              <a:buFontTx/>
              <a:buChar char="-"/>
            </a:pPr>
            <a:r>
              <a:rPr lang="nl-NL" dirty="0" smtClean="0"/>
              <a:t>Prestatieloon</a:t>
            </a:r>
          </a:p>
          <a:p>
            <a:pPr>
              <a:buFontTx/>
              <a:buChar char="-"/>
            </a:pPr>
            <a:r>
              <a:rPr lang="nl-NL" dirty="0" smtClean="0"/>
              <a:t>Loon in natura</a:t>
            </a:r>
          </a:p>
          <a:p>
            <a:pPr>
              <a:buFontTx/>
              <a:buChar char="-"/>
            </a:pPr>
            <a:r>
              <a:rPr lang="nl-NL" dirty="0" smtClean="0"/>
              <a:t>Loonschaal </a:t>
            </a:r>
          </a:p>
          <a:p>
            <a:pPr>
              <a:buFontTx/>
              <a:buChar char="-"/>
            </a:pPr>
            <a:r>
              <a:rPr lang="nl-NL" dirty="0" smtClean="0"/>
              <a:t>Nationaal inkomen</a:t>
            </a:r>
          </a:p>
          <a:p>
            <a:pPr marL="45720" indent="0">
              <a:buNone/>
            </a:pPr>
            <a:r>
              <a:rPr lang="nl-NL" dirty="0" err="1" smtClean="0"/>
              <a:t>Opd</a:t>
            </a:r>
            <a:r>
              <a:rPr lang="nl-NL" dirty="0" smtClean="0"/>
              <a:t> maken 1 t/m 5 p1h3  </a:t>
            </a:r>
          </a:p>
          <a:p>
            <a:pPr marL="45720" indent="0">
              <a:buNone/>
            </a:pPr>
            <a:r>
              <a:rPr lang="nl-NL" dirty="0" smtClean="0"/>
              <a:t>Nakijken </a:t>
            </a:r>
          </a:p>
          <a:p>
            <a:pPr marL="45720" indent="0">
              <a:buNone/>
            </a:pPr>
            <a:r>
              <a:rPr lang="nl-NL" b="1" dirty="0" smtClean="0">
                <a:solidFill>
                  <a:srgbClr val="FF0000"/>
                </a:solidFill>
              </a:rPr>
              <a:t>HW: </a:t>
            </a:r>
            <a:r>
              <a:rPr lang="nl-NL" b="1" dirty="0" err="1" smtClean="0">
                <a:solidFill>
                  <a:srgbClr val="FF0000"/>
                </a:solidFill>
              </a:rPr>
              <a:t>opd</a:t>
            </a:r>
            <a:r>
              <a:rPr lang="nl-NL" b="1" dirty="0" smtClean="0">
                <a:solidFill>
                  <a:srgbClr val="FF0000"/>
                </a:solidFill>
              </a:rPr>
              <a:t> 6 t/m 12 p1h3 op donderdag 04/11</a:t>
            </a:r>
            <a:endParaRPr lang="nl-NL" b="1" dirty="0">
              <a:solidFill>
                <a:srgbClr val="FF0000"/>
              </a:solidFill>
            </a:endParaRPr>
          </a:p>
        </p:txBody>
      </p:sp>
      <p:sp>
        <p:nvSpPr>
          <p:cNvPr id="4" name="Pijl-rechts 3"/>
          <p:cNvSpPr/>
          <p:nvPr/>
        </p:nvSpPr>
        <p:spPr>
          <a:xfrm>
            <a:off x="4070554" y="4807975"/>
            <a:ext cx="1170039" cy="206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p:nvPr/>
        </p:nvSpPr>
        <p:spPr>
          <a:xfrm>
            <a:off x="5240592" y="4495577"/>
            <a:ext cx="2910349" cy="831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err="1" smtClean="0"/>
              <a:t>Zs</a:t>
            </a:r>
            <a:r>
              <a:rPr lang="nl-NL" dirty="0" smtClean="0"/>
              <a:t> 12:15 </a:t>
            </a:r>
            <a:r>
              <a:rPr lang="nl-NL" dirty="0"/>
              <a:t>tot </a:t>
            </a:r>
            <a:r>
              <a:rPr lang="nl-NL" dirty="0" smtClean="0"/>
              <a:t>12:30</a:t>
            </a:r>
            <a:endParaRPr lang="nl-NL" dirty="0"/>
          </a:p>
        </p:txBody>
      </p:sp>
    </p:spTree>
    <p:extLst>
      <p:ext uri="{BB962C8B-B14F-4D97-AF65-F5344CB8AC3E}">
        <p14:creationId xmlns:p14="http://schemas.microsoft.com/office/powerpoint/2010/main" val="18415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Consumentengedrag in de loop van de tijd</a:t>
            </a:r>
            <a:endParaRPr lang="nl-NL" dirty="0"/>
          </a:p>
        </p:txBody>
      </p:sp>
      <p:sp>
        <p:nvSpPr>
          <p:cNvPr id="14" name="Tijdelijke aanduiding voor inhoud 13"/>
          <p:cNvSpPr>
            <a:spLocks noGrp="1"/>
          </p:cNvSpPr>
          <p:nvPr>
            <p:ph idx="1"/>
          </p:nvPr>
        </p:nvSpPr>
        <p:spPr/>
        <p:txBody>
          <a:bodyPr>
            <a:normAutofit lnSpcReduction="10000"/>
          </a:bodyPr>
          <a:lstStyle/>
          <a:p>
            <a:r>
              <a:rPr lang="nl-NL" dirty="0"/>
              <a:t>veranderende </a:t>
            </a:r>
            <a:r>
              <a:rPr lang="nl-NL" u="sng" dirty="0"/>
              <a:t>persoonlijke en maatschappelijke behoeften</a:t>
            </a:r>
            <a:r>
              <a:rPr lang="nl-NL" dirty="0"/>
              <a:t>: </a:t>
            </a:r>
            <a:r>
              <a:rPr lang="nl-NL" dirty="0" smtClean="0"/>
              <a:t/>
            </a:r>
            <a:br>
              <a:rPr lang="nl-NL" dirty="0" smtClean="0"/>
            </a:br>
            <a:r>
              <a:rPr lang="nl-NL" dirty="0" smtClean="0"/>
              <a:t/>
            </a:r>
            <a:br>
              <a:rPr lang="nl-NL" dirty="0" smtClean="0"/>
            </a:br>
            <a:r>
              <a:rPr lang="nl-NL" dirty="0" smtClean="0"/>
              <a:t>– </a:t>
            </a:r>
            <a:r>
              <a:rPr lang="nl-NL" dirty="0"/>
              <a:t>de beïnvloeding van het eigen consumentengedrag en dat van anderen </a:t>
            </a:r>
            <a:r>
              <a:rPr lang="nl-NL" dirty="0" smtClean="0"/>
              <a:t>door: </a:t>
            </a:r>
            <a:r>
              <a:rPr lang="nl-NL" dirty="0"/>
              <a:t>beschikbaar budget, gezinssamenstelling, sociale beïnvloeding, trends, rages, leeftijd, marketing en reclame, aandacht voor milieuaspecten, kennis van de koper, ruimere openingstijden </a:t>
            </a:r>
            <a:r>
              <a:rPr lang="nl-NL" dirty="0" smtClean="0"/>
              <a:t/>
            </a:r>
            <a:br>
              <a:rPr lang="nl-NL" dirty="0" smtClean="0"/>
            </a:br>
            <a:r>
              <a:rPr lang="nl-NL" dirty="0" smtClean="0"/>
              <a:t>– </a:t>
            </a:r>
            <a:r>
              <a:rPr lang="nl-NL" dirty="0"/>
              <a:t>de beïnvloeding van het consumentengedrag in de tijd </a:t>
            </a:r>
            <a:r>
              <a:rPr lang="nl-NL" dirty="0" smtClean="0"/>
              <a:t>door: de </a:t>
            </a:r>
            <a:r>
              <a:rPr lang="nl-NL" dirty="0"/>
              <a:t>tijd waarin men leeft, de vergrijzing, de technische ontwikkeling, aandacht voor veiligheid, aandacht voor milieuaspecten, </a:t>
            </a:r>
            <a:r>
              <a:rPr lang="nl-NL" dirty="0" smtClean="0"/>
              <a:t>inkomensontwikkeling</a:t>
            </a:r>
            <a:br>
              <a:rPr lang="nl-NL" dirty="0" smtClean="0"/>
            </a:br>
            <a:r>
              <a:rPr lang="nl-NL" dirty="0" smtClean="0"/>
              <a:t> </a:t>
            </a:r>
            <a:r>
              <a:rPr lang="nl-NL" dirty="0"/>
              <a:t>– voorbeelden van sociale beïnvloeding van het </a:t>
            </a:r>
            <a:r>
              <a:rPr lang="nl-NL" dirty="0" smtClean="0"/>
              <a:t>consumentengedrag</a:t>
            </a:r>
          </a:p>
          <a:p>
            <a:r>
              <a:rPr lang="nl-NL" dirty="0"/>
              <a:t>het gebruik van </a:t>
            </a:r>
            <a:r>
              <a:rPr lang="nl-NL" u="sng" dirty="0"/>
              <a:t>consumenteninformatie</a:t>
            </a:r>
            <a:r>
              <a:rPr lang="nl-NL" dirty="0"/>
              <a:t>: </a:t>
            </a:r>
            <a:r>
              <a:rPr lang="nl-NL" dirty="0" smtClean="0"/>
              <a:t/>
            </a:r>
            <a:br>
              <a:rPr lang="nl-NL" dirty="0" smtClean="0"/>
            </a:br>
            <a:r>
              <a:rPr lang="nl-NL" dirty="0" smtClean="0"/>
              <a:t>– </a:t>
            </a:r>
            <a:r>
              <a:rPr lang="nl-NL" dirty="0"/>
              <a:t>bijvoorbeeld het gebruik van: een vergelijkend warenonderzoek, consumententijdschriften en rubrieken, productinformatie, websites voor consumenten, consumentenorganisaties, keurmerken. </a:t>
            </a:r>
          </a:p>
        </p:txBody>
      </p:sp>
    </p:spTree>
    <p:extLst>
      <p:ext uri="{BB962C8B-B14F-4D97-AF65-F5344CB8AC3E}">
        <p14:creationId xmlns:p14="http://schemas.microsoft.com/office/powerpoint/2010/main" val="40598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19" y="275303"/>
            <a:ext cx="9671009" cy="3952568"/>
          </a:xfrm>
        </p:spPr>
        <p:txBody>
          <a:bodyPr/>
          <a:lstStyle/>
          <a:p>
            <a:pPr marL="45720" indent="0">
              <a:buNone/>
            </a:pPr>
            <a:endParaRPr lang="nl-NL" dirty="0"/>
          </a:p>
        </p:txBody>
      </p:sp>
      <p:sp>
        <p:nvSpPr>
          <p:cNvPr id="4" name="Rechthoek 3"/>
          <p:cNvSpPr/>
          <p:nvPr/>
        </p:nvSpPr>
        <p:spPr>
          <a:xfrm>
            <a:off x="4355690" y="393290"/>
            <a:ext cx="3116826" cy="59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Bronnen van inkomen</a:t>
            </a:r>
            <a:endParaRPr lang="nl-NL" dirty="0"/>
          </a:p>
        </p:txBody>
      </p:sp>
      <p:cxnSp>
        <p:nvCxnSpPr>
          <p:cNvPr id="6" name="Rechte verbindingslijn met pijl 5"/>
          <p:cNvCxnSpPr/>
          <p:nvPr/>
        </p:nvCxnSpPr>
        <p:spPr>
          <a:xfrm flipH="1">
            <a:off x="4090219" y="1032387"/>
            <a:ext cx="1838633" cy="471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919019" y="1081548"/>
            <a:ext cx="1750142" cy="412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al 8"/>
          <p:cNvSpPr/>
          <p:nvPr/>
        </p:nvSpPr>
        <p:spPr>
          <a:xfrm>
            <a:off x="1341121" y="1386348"/>
            <a:ext cx="2867086" cy="580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Inkomen uit arbeid </a:t>
            </a:r>
            <a:endParaRPr lang="nl-NL" dirty="0"/>
          </a:p>
        </p:txBody>
      </p:sp>
      <p:sp>
        <p:nvSpPr>
          <p:cNvPr id="10" name="Ovaal 9"/>
          <p:cNvSpPr/>
          <p:nvPr/>
        </p:nvSpPr>
        <p:spPr>
          <a:xfrm>
            <a:off x="7639665" y="1268361"/>
            <a:ext cx="2920180" cy="688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Inkomen uit bezit</a:t>
            </a:r>
            <a:endParaRPr lang="nl-NL" dirty="0"/>
          </a:p>
        </p:txBody>
      </p:sp>
      <p:cxnSp>
        <p:nvCxnSpPr>
          <p:cNvPr id="12" name="Rechte verbindingslijn met pijl 11"/>
          <p:cNvCxnSpPr/>
          <p:nvPr/>
        </p:nvCxnSpPr>
        <p:spPr>
          <a:xfrm flipH="1">
            <a:off x="2005781" y="1966452"/>
            <a:ext cx="688258" cy="75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flipH="1">
            <a:off x="2654710" y="1966452"/>
            <a:ext cx="58993" cy="1307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2694039" y="1966452"/>
            <a:ext cx="664660" cy="75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2694039" y="1966452"/>
            <a:ext cx="1661651" cy="452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8"/>
          <p:cNvSpPr/>
          <p:nvPr/>
        </p:nvSpPr>
        <p:spPr>
          <a:xfrm>
            <a:off x="1360785" y="2723535"/>
            <a:ext cx="920299" cy="550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loon</a:t>
            </a:r>
            <a:endParaRPr lang="nl-NL" dirty="0"/>
          </a:p>
        </p:txBody>
      </p:sp>
      <p:sp>
        <p:nvSpPr>
          <p:cNvPr id="20" name="Afgeronde rechthoek 19"/>
          <p:cNvSpPr/>
          <p:nvPr/>
        </p:nvSpPr>
        <p:spPr>
          <a:xfrm>
            <a:off x="1779639" y="3401961"/>
            <a:ext cx="1579060" cy="54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vakantiegeld</a:t>
            </a:r>
            <a:endParaRPr lang="nl-NL" dirty="0"/>
          </a:p>
        </p:txBody>
      </p:sp>
      <p:sp>
        <p:nvSpPr>
          <p:cNvPr id="21" name="Afgeronde rechthoek 20"/>
          <p:cNvSpPr/>
          <p:nvPr/>
        </p:nvSpPr>
        <p:spPr>
          <a:xfrm>
            <a:off x="2979174" y="2723535"/>
            <a:ext cx="1111045" cy="5506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Loon in natura</a:t>
            </a:r>
            <a:endParaRPr lang="nl-NL" dirty="0"/>
          </a:p>
        </p:txBody>
      </p:sp>
      <p:sp>
        <p:nvSpPr>
          <p:cNvPr id="22" name="Afgeronde rechthoek 21"/>
          <p:cNvSpPr/>
          <p:nvPr/>
        </p:nvSpPr>
        <p:spPr>
          <a:xfrm>
            <a:off x="4355690" y="2222090"/>
            <a:ext cx="1012723" cy="501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13</a:t>
            </a:r>
            <a:r>
              <a:rPr lang="nl-NL" baseline="30000" dirty="0" smtClean="0"/>
              <a:t>de</a:t>
            </a:r>
            <a:r>
              <a:rPr lang="nl-NL" dirty="0" smtClean="0"/>
              <a:t> maand</a:t>
            </a:r>
            <a:endParaRPr lang="nl-NL" dirty="0"/>
          </a:p>
        </p:txBody>
      </p:sp>
      <p:cxnSp>
        <p:nvCxnSpPr>
          <p:cNvPr id="24" name="Rechte verbindingslijn met pijl 23"/>
          <p:cNvCxnSpPr/>
          <p:nvPr/>
        </p:nvCxnSpPr>
        <p:spPr>
          <a:xfrm flipH="1">
            <a:off x="7285703" y="1966452"/>
            <a:ext cx="1818968" cy="285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a:off x="7472516" y="1966452"/>
            <a:ext cx="1691149" cy="1101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a:off x="9104671" y="1966452"/>
            <a:ext cx="0" cy="757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9104671" y="1966452"/>
            <a:ext cx="934064" cy="452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Afgeronde rechthoek 31"/>
          <p:cNvSpPr/>
          <p:nvPr/>
        </p:nvSpPr>
        <p:spPr>
          <a:xfrm>
            <a:off x="6076336" y="2094271"/>
            <a:ext cx="1209366" cy="501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winst</a:t>
            </a:r>
            <a:endParaRPr lang="nl-NL" dirty="0"/>
          </a:p>
        </p:txBody>
      </p:sp>
      <p:sp>
        <p:nvSpPr>
          <p:cNvPr id="33" name="Afgeronde rechthoek 32"/>
          <p:cNvSpPr/>
          <p:nvPr/>
        </p:nvSpPr>
        <p:spPr>
          <a:xfrm>
            <a:off x="6390968" y="2949677"/>
            <a:ext cx="1081547" cy="521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rente</a:t>
            </a:r>
            <a:endParaRPr lang="nl-NL" dirty="0"/>
          </a:p>
        </p:txBody>
      </p:sp>
      <p:sp>
        <p:nvSpPr>
          <p:cNvPr id="35" name="Afgeronde rechthoek 34"/>
          <p:cNvSpPr/>
          <p:nvPr/>
        </p:nvSpPr>
        <p:spPr>
          <a:xfrm>
            <a:off x="8357419" y="2733368"/>
            <a:ext cx="993059" cy="54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pacht</a:t>
            </a:r>
            <a:endParaRPr lang="nl-NL" dirty="0"/>
          </a:p>
        </p:txBody>
      </p:sp>
      <p:sp>
        <p:nvSpPr>
          <p:cNvPr id="36" name="Afgeronde rechthoek 35"/>
          <p:cNvSpPr/>
          <p:nvPr/>
        </p:nvSpPr>
        <p:spPr>
          <a:xfrm>
            <a:off x="9704439" y="2428568"/>
            <a:ext cx="1091381" cy="521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dividend</a:t>
            </a:r>
            <a:endParaRPr lang="nl-NL" dirty="0"/>
          </a:p>
        </p:txBody>
      </p:sp>
    </p:spTree>
    <p:extLst>
      <p:ext uri="{BB962C8B-B14F-4D97-AF65-F5344CB8AC3E}">
        <p14:creationId xmlns:p14="http://schemas.microsoft.com/office/powerpoint/2010/main" val="35039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P2: Het stukadoorsbedrijf</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a:t>
            </a:r>
          </a:p>
          <a:p>
            <a:r>
              <a:rPr lang="nl-NL" dirty="0" smtClean="0"/>
              <a:t>Lesdoelen:</a:t>
            </a:r>
          </a:p>
          <a:p>
            <a:pPr>
              <a:buFontTx/>
              <a:buChar char="-"/>
            </a:pPr>
            <a:r>
              <a:rPr lang="nl-NL" b="1" dirty="0" smtClean="0">
                <a:solidFill>
                  <a:srgbClr val="0070C0"/>
                </a:solidFill>
              </a:rPr>
              <a:t>Arbeidsproductiviteit</a:t>
            </a:r>
            <a:r>
              <a:rPr lang="nl-NL" b="1" baseline="-25000" dirty="0" smtClean="0">
                <a:solidFill>
                  <a:srgbClr val="0070C0"/>
                </a:solidFill>
              </a:rPr>
              <a:t> </a:t>
            </a:r>
            <a:r>
              <a:rPr lang="nl-NL" b="1" dirty="0" smtClean="0">
                <a:solidFill>
                  <a:srgbClr val="0070C0"/>
                </a:solidFill>
              </a:rPr>
              <a:t>  per uur/werknemers = Totale productie : aantal uren of             werknemers</a:t>
            </a:r>
          </a:p>
          <a:p>
            <a:pPr>
              <a:buFontTx/>
              <a:buChar char="-"/>
            </a:pPr>
            <a:r>
              <a:rPr lang="nl-NL" b="1" dirty="0" smtClean="0">
                <a:solidFill>
                  <a:srgbClr val="0070C0"/>
                </a:solidFill>
              </a:rPr>
              <a:t>Arbeidsjaren: het aantal banen als iedereen fulltime werkt</a:t>
            </a:r>
          </a:p>
          <a:p>
            <a:pPr marL="45720" indent="0">
              <a:buNone/>
            </a:pPr>
            <a:r>
              <a:rPr lang="nl-NL" dirty="0" smtClean="0">
                <a:solidFill>
                  <a:schemeClr val="tx1"/>
                </a:solidFill>
              </a:rPr>
              <a:t>Opdracht 1 t/m 5 p2h2</a:t>
            </a:r>
          </a:p>
          <a:p>
            <a:pPr marL="45720" indent="0">
              <a:buNone/>
            </a:pPr>
            <a:r>
              <a:rPr lang="nl-NL" dirty="0" smtClean="0">
                <a:solidFill>
                  <a:schemeClr val="tx1"/>
                </a:solidFill>
              </a:rPr>
              <a:t>Nakijken </a:t>
            </a:r>
          </a:p>
          <a:p>
            <a:pPr marL="45720" indent="0">
              <a:buNone/>
            </a:pPr>
            <a:r>
              <a:rPr lang="nl-NL" dirty="0" err="1" smtClean="0">
                <a:solidFill>
                  <a:schemeClr val="tx1"/>
                </a:solidFill>
              </a:rPr>
              <a:t>Hw</a:t>
            </a:r>
            <a:r>
              <a:rPr lang="nl-NL" dirty="0" smtClean="0">
                <a:solidFill>
                  <a:schemeClr val="tx1"/>
                </a:solidFill>
              </a:rPr>
              <a:t>: </a:t>
            </a:r>
            <a:r>
              <a:rPr lang="nl-NL" dirty="0" err="1" smtClean="0">
                <a:solidFill>
                  <a:schemeClr val="tx1"/>
                </a:solidFill>
              </a:rPr>
              <a:t>opd</a:t>
            </a:r>
            <a:r>
              <a:rPr lang="nl-NL" dirty="0" smtClean="0">
                <a:solidFill>
                  <a:schemeClr val="tx1"/>
                </a:solidFill>
              </a:rPr>
              <a:t> 6 t/m 12 p2h2 11 november</a:t>
            </a:r>
          </a:p>
          <a:p>
            <a:pPr marL="45720" indent="0">
              <a:buNone/>
            </a:pPr>
            <a:r>
              <a:rPr lang="nl-NL" b="1" dirty="0" smtClean="0">
                <a:solidFill>
                  <a:srgbClr val="FF0000"/>
                </a:solidFill>
              </a:rPr>
              <a:t>PTA H2: maandag 25 november 2019</a:t>
            </a:r>
            <a:endParaRPr lang="nl-NL" b="1" dirty="0">
              <a:solidFill>
                <a:srgbClr val="FF0000"/>
              </a:solidFill>
            </a:endParaRPr>
          </a:p>
        </p:txBody>
      </p:sp>
    </p:spTree>
    <p:extLst>
      <p:ext uri="{BB962C8B-B14F-4D97-AF65-F5344CB8AC3E}">
        <p14:creationId xmlns:p14="http://schemas.microsoft.com/office/powerpoint/2010/main" val="11085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0"/>
            <a:ext cx="9509760" cy="609600"/>
          </a:xfrm>
        </p:spPr>
        <p:txBody>
          <a:bodyPr/>
          <a:lstStyle/>
          <a:p>
            <a:r>
              <a:rPr lang="nl-NL" dirty="0" smtClean="0"/>
              <a:t>P5: Plussen en minnen</a:t>
            </a:r>
            <a:endParaRPr lang="nl-NL" dirty="0"/>
          </a:p>
        </p:txBody>
      </p:sp>
      <p:sp>
        <p:nvSpPr>
          <p:cNvPr id="3" name="Tijdelijke aanduiding voor inhoud 2"/>
          <p:cNvSpPr>
            <a:spLocks noGrp="1"/>
          </p:cNvSpPr>
          <p:nvPr>
            <p:ph idx="1"/>
          </p:nvPr>
        </p:nvSpPr>
        <p:spPr>
          <a:xfrm>
            <a:off x="344129" y="796413"/>
            <a:ext cx="10506751" cy="5368413"/>
          </a:xfrm>
        </p:spPr>
        <p:txBody>
          <a:bodyPr>
            <a:normAutofit fontScale="47500" lnSpcReduction="20000"/>
          </a:bodyPr>
          <a:lstStyle/>
          <a:p>
            <a:r>
              <a:rPr lang="nl-NL" sz="3800" dirty="0" smtClean="0"/>
              <a:t>Start</a:t>
            </a:r>
          </a:p>
          <a:p>
            <a:r>
              <a:rPr lang="nl-NL" sz="3800" dirty="0" smtClean="0"/>
              <a:t>Lesdoelen:</a:t>
            </a:r>
          </a:p>
          <a:p>
            <a:pPr>
              <a:buFontTx/>
              <a:buChar char="-"/>
            </a:pPr>
            <a:r>
              <a:rPr lang="nl-NL" sz="3800" dirty="0" smtClean="0"/>
              <a:t>Eigenwoningforfait</a:t>
            </a:r>
          </a:p>
          <a:p>
            <a:pPr>
              <a:buFontTx/>
              <a:buChar char="-"/>
            </a:pPr>
            <a:r>
              <a:rPr lang="nl-NL" sz="3800" dirty="0" smtClean="0"/>
              <a:t>Heffingsgrondslag</a:t>
            </a:r>
          </a:p>
          <a:p>
            <a:pPr>
              <a:buFontTx/>
              <a:buChar char="-"/>
            </a:pPr>
            <a:r>
              <a:rPr lang="nl-NL" sz="3800" dirty="0" smtClean="0"/>
              <a:t>Aftrekposten</a:t>
            </a:r>
          </a:p>
          <a:p>
            <a:pPr>
              <a:buFontTx/>
              <a:buChar char="-"/>
            </a:pPr>
            <a:r>
              <a:rPr lang="nl-NL" sz="3800" dirty="0" smtClean="0"/>
              <a:t>Schijventarief </a:t>
            </a:r>
          </a:p>
          <a:p>
            <a:pPr>
              <a:buFontTx/>
              <a:buChar char="-"/>
            </a:pPr>
            <a:r>
              <a:rPr lang="nl-NL" sz="3800" dirty="0" smtClean="0"/>
              <a:t>Progressieve belastingheffing</a:t>
            </a:r>
          </a:p>
          <a:p>
            <a:pPr>
              <a:buFontTx/>
              <a:buChar char="-"/>
            </a:pPr>
            <a:r>
              <a:rPr lang="nl-NL" sz="3800" dirty="0" smtClean="0"/>
              <a:t>Degressieve belastingheffing</a:t>
            </a:r>
          </a:p>
          <a:p>
            <a:pPr>
              <a:buFontTx/>
              <a:buChar char="-"/>
            </a:pPr>
            <a:r>
              <a:rPr lang="nl-NL" sz="3800" dirty="0" smtClean="0"/>
              <a:t>Draagkrachtbeginsel</a:t>
            </a:r>
          </a:p>
          <a:p>
            <a:pPr marL="45720" indent="0">
              <a:buNone/>
            </a:pPr>
            <a:r>
              <a:rPr lang="nl-NL" sz="3800" dirty="0" smtClean="0"/>
              <a:t> </a:t>
            </a:r>
            <a:r>
              <a:rPr lang="nl-NL" sz="3800" dirty="0" err="1" smtClean="0"/>
              <a:t>opd</a:t>
            </a:r>
            <a:r>
              <a:rPr lang="nl-NL" sz="3800" dirty="0" smtClean="0"/>
              <a:t> 1 </a:t>
            </a:r>
            <a:r>
              <a:rPr lang="nl-NL" sz="3800" dirty="0" err="1" smtClean="0"/>
              <a:t>t.m</a:t>
            </a:r>
            <a:r>
              <a:rPr lang="nl-NL" sz="3800" dirty="0" smtClean="0"/>
              <a:t> 5 p5h2</a:t>
            </a:r>
          </a:p>
          <a:p>
            <a:pPr marL="45720" indent="0">
              <a:buNone/>
            </a:pPr>
            <a:r>
              <a:rPr lang="nl-NL" sz="3800" dirty="0" smtClean="0"/>
              <a:t>Nakijken </a:t>
            </a:r>
          </a:p>
          <a:p>
            <a:pPr marL="45720" indent="0">
              <a:buNone/>
            </a:pPr>
            <a:r>
              <a:rPr lang="nl-NL" sz="3800" b="1" dirty="0" smtClean="0">
                <a:solidFill>
                  <a:srgbClr val="FF0000"/>
                </a:solidFill>
              </a:rPr>
              <a:t>HW: </a:t>
            </a:r>
            <a:r>
              <a:rPr lang="nl-NL" sz="3800" b="1" dirty="0" err="1" smtClean="0">
                <a:solidFill>
                  <a:srgbClr val="FF0000"/>
                </a:solidFill>
              </a:rPr>
              <a:t>opd</a:t>
            </a:r>
            <a:r>
              <a:rPr lang="nl-NL" sz="3800" b="1" dirty="0" smtClean="0">
                <a:solidFill>
                  <a:srgbClr val="FF0000"/>
                </a:solidFill>
              </a:rPr>
              <a:t> 6 t/m 12 P5H3 op maandag 4 november</a:t>
            </a:r>
          </a:p>
          <a:p>
            <a:pPr marL="45720" indent="0">
              <a:buNone/>
            </a:pPr>
            <a:r>
              <a:rPr lang="nl-NL" sz="3800" b="1" dirty="0" smtClean="0">
                <a:solidFill>
                  <a:srgbClr val="FF0000"/>
                </a:solidFill>
              </a:rPr>
              <a:t>PTA  H3: op 22 november</a:t>
            </a:r>
          </a:p>
          <a:p>
            <a:pPr>
              <a:buFontTx/>
              <a:buChar char="-"/>
            </a:pPr>
            <a:endParaRPr lang="nl-NL" dirty="0"/>
          </a:p>
        </p:txBody>
      </p:sp>
    </p:spTree>
    <p:extLst>
      <p:ext uri="{BB962C8B-B14F-4D97-AF65-F5344CB8AC3E}">
        <p14:creationId xmlns:p14="http://schemas.microsoft.com/office/powerpoint/2010/main" val="30429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0"/>
            <a:ext cx="9509760" cy="6029579"/>
          </a:xfrm>
        </p:spPr>
        <p:txBody>
          <a:bodyPr/>
          <a:lstStyle/>
          <a:p>
            <a:pPr marL="0" indent="0">
              <a:buNone/>
            </a:pPr>
            <a:endParaRPr lang="nl-NL" dirty="0" smtClean="0">
              <a:solidFill>
                <a:srgbClr val="FF0000"/>
              </a:solidFill>
            </a:endParaRPr>
          </a:p>
          <a:p>
            <a:pPr marL="0" indent="0">
              <a:buNone/>
            </a:pPr>
            <a:r>
              <a:rPr lang="nl-NL" dirty="0" smtClean="0">
                <a:solidFill>
                  <a:srgbClr val="FF0000"/>
                </a:solidFill>
              </a:rPr>
              <a:t>Inkomen </a:t>
            </a:r>
            <a:r>
              <a:rPr lang="nl-NL" dirty="0">
                <a:solidFill>
                  <a:srgbClr val="FF0000"/>
                </a:solidFill>
              </a:rPr>
              <a:t>box </a:t>
            </a:r>
            <a:r>
              <a:rPr lang="nl-NL" dirty="0" smtClean="0">
                <a:solidFill>
                  <a:srgbClr val="FF0000"/>
                </a:solidFill>
              </a:rPr>
              <a:t>1=</a:t>
            </a:r>
            <a:r>
              <a:rPr lang="nl-NL" dirty="0" smtClean="0">
                <a:solidFill>
                  <a:schemeClr val="tx1"/>
                </a:solidFill>
              </a:rPr>
              <a:t>Brutoloon + EWF </a:t>
            </a:r>
            <a:r>
              <a:rPr lang="nl-NL" dirty="0">
                <a:solidFill>
                  <a:schemeClr val="tx1"/>
                </a:solidFill>
              </a:rPr>
              <a:t>(% van WOZ-waarde) </a:t>
            </a:r>
            <a:r>
              <a:rPr lang="nl-NL" dirty="0" smtClean="0">
                <a:solidFill>
                  <a:schemeClr val="tx1"/>
                </a:solidFill>
              </a:rPr>
              <a:t>- aftrekposten(Hypotheek </a:t>
            </a:r>
            <a:r>
              <a:rPr lang="nl-NL" dirty="0">
                <a:solidFill>
                  <a:schemeClr val="tx1"/>
                </a:solidFill>
              </a:rPr>
              <a:t>rente, reiskosten, studiekosten en giften) </a:t>
            </a:r>
          </a:p>
          <a:p>
            <a:pPr marL="0" indent="0">
              <a:buNone/>
            </a:pPr>
            <a:endParaRPr lang="nl-NL" dirty="0">
              <a:solidFill>
                <a:schemeClr val="tx1"/>
              </a:solidFill>
            </a:endParaRPr>
          </a:p>
          <a:p>
            <a:pPr marL="0" indent="0">
              <a:buNone/>
            </a:pPr>
            <a:r>
              <a:rPr lang="nl-NL" dirty="0" smtClean="0">
                <a:solidFill>
                  <a:srgbClr val="FF0000"/>
                </a:solidFill>
              </a:rPr>
              <a:t>Box </a:t>
            </a:r>
            <a:r>
              <a:rPr lang="nl-NL" dirty="0">
                <a:solidFill>
                  <a:srgbClr val="FF0000"/>
                </a:solidFill>
              </a:rPr>
              <a:t>2:</a:t>
            </a:r>
          </a:p>
          <a:p>
            <a:pPr marL="0" indent="0">
              <a:buNone/>
            </a:pPr>
            <a:r>
              <a:rPr lang="nl-NL" dirty="0">
                <a:solidFill>
                  <a:schemeClr val="tx1"/>
                </a:solidFill>
              </a:rPr>
              <a:t>Inkomen uit BV of NV.</a:t>
            </a:r>
          </a:p>
          <a:p>
            <a:pPr marL="0" indent="0">
              <a:buNone/>
            </a:pPr>
            <a:r>
              <a:rPr lang="nl-NL" dirty="0">
                <a:solidFill>
                  <a:schemeClr val="tx1"/>
                </a:solidFill>
              </a:rPr>
              <a:t>Wordt proportioneel belast.</a:t>
            </a:r>
          </a:p>
          <a:p>
            <a:pPr marL="0" indent="0">
              <a:buNone/>
            </a:pPr>
            <a:r>
              <a:rPr lang="nl-NL" dirty="0">
                <a:solidFill>
                  <a:schemeClr val="tx1"/>
                </a:solidFill>
              </a:rPr>
              <a:t>Geldt alleen als je minimaal 5% eigenaar bent van een bedrijf.</a:t>
            </a:r>
          </a:p>
          <a:p>
            <a:pPr marL="0" indent="0">
              <a:buNone/>
            </a:pPr>
            <a:r>
              <a:rPr lang="nl-NL" dirty="0">
                <a:solidFill>
                  <a:srgbClr val="FF0000"/>
                </a:solidFill>
              </a:rPr>
              <a:t>Box 3:</a:t>
            </a:r>
          </a:p>
          <a:p>
            <a:pPr marL="0" indent="0">
              <a:buNone/>
            </a:pPr>
            <a:r>
              <a:rPr lang="nl-NL" dirty="0">
                <a:solidFill>
                  <a:schemeClr val="tx1"/>
                </a:solidFill>
              </a:rPr>
              <a:t>Vermogens rendementsheffing (Belasting heffing op je spaargeld en andere bezittingen.)</a:t>
            </a:r>
          </a:p>
          <a:p>
            <a:pPr marL="45720" indent="0">
              <a:buNone/>
            </a:pPr>
            <a:endParaRPr lang="nl-NL" dirty="0"/>
          </a:p>
        </p:txBody>
      </p:sp>
    </p:spTree>
    <p:extLst>
      <p:ext uri="{BB962C8B-B14F-4D97-AF65-F5344CB8AC3E}">
        <p14:creationId xmlns:p14="http://schemas.microsoft.com/office/powerpoint/2010/main" val="14115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P2: Inkomens zonder tegenprestatie</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Overdrachtsinkomen</a:t>
            </a:r>
          </a:p>
          <a:p>
            <a:pPr>
              <a:buFontTx/>
              <a:buChar char="-"/>
            </a:pPr>
            <a:r>
              <a:rPr lang="nl-NL" dirty="0" smtClean="0"/>
              <a:t>Opdrachten maken 1 t/m 5 </a:t>
            </a:r>
          </a:p>
          <a:p>
            <a:pPr>
              <a:buFontTx/>
              <a:buChar char="-"/>
            </a:pPr>
            <a:r>
              <a:rPr lang="nl-NL" dirty="0" smtClean="0"/>
              <a:t>Nakijken</a:t>
            </a:r>
          </a:p>
          <a:p>
            <a:pPr>
              <a:buFontTx/>
              <a:buChar char="-"/>
            </a:pPr>
            <a:r>
              <a:rPr lang="nl-NL" dirty="0" err="1" smtClean="0"/>
              <a:t>Hw</a:t>
            </a:r>
            <a:r>
              <a:rPr lang="nl-NL" dirty="0" smtClean="0"/>
              <a:t>: </a:t>
            </a:r>
            <a:r>
              <a:rPr lang="nl-NL" dirty="0" err="1" smtClean="0"/>
              <a:t>opd</a:t>
            </a:r>
            <a:r>
              <a:rPr lang="nl-NL" dirty="0" smtClean="0"/>
              <a:t> 6 t/m 12 p2h3</a:t>
            </a:r>
            <a:endParaRPr lang="nl-NL" dirty="0"/>
          </a:p>
        </p:txBody>
      </p:sp>
    </p:spTree>
    <p:extLst>
      <p:ext uri="{BB962C8B-B14F-4D97-AF65-F5344CB8AC3E}">
        <p14:creationId xmlns:p14="http://schemas.microsoft.com/office/powerpoint/2010/main" val="168418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0"/>
            <a:ext cx="9509760" cy="6029579"/>
          </a:xfrm>
        </p:spPr>
        <p:txBody>
          <a:bodyPr/>
          <a:lstStyle/>
          <a:p>
            <a:pPr marL="45720" indent="0">
              <a:buNone/>
            </a:pPr>
            <a:endParaRPr lang="nl-NL" dirty="0"/>
          </a:p>
        </p:txBody>
      </p:sp>
      <p:sp>
        <p:nvSpPr>
          <p:cNvPr id="4" name="Rechthoek 3"/>
          <p:cNvSpPr/>
          <p:nvPr/>
        </p:nvSpPr>
        <p:spPr>
          <a:xfrm>
            <a:off x="4080387" y="226142"/>
            <a:ext cx="3637936" cy="64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Overdrachtsinkomen </a:t>
            </a:r>
            <a:endParaRPr lang="nl-NL" dirty="0"/>
          </a:p>
        </p:txBody>
      </p:sp>
      <p:cxnSp>
        <p:nvCxnSpPr>
          <p:cNvPr id="6" name="Rechte verbindingslijn met pijl 5"/>
          <p:cNvCxnSpPr/>
          <p:nvPr/>
        </p:nvCxnSpPr>
        <p:spPr>
          <a:xfrm flipH="1">
            <a:off x="2644877" y="914400"/>
            <a:ext cx="3274142" cy="629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4080387" y="973394"/>
            <a:ext cx="1897626" cy="1868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919019" y="914400"/>
            <a:ext cx="0" cy="2880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5919019" y="973394"/>
            <a:ext cx="1887794" cy="1455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5978013" y="973394"/>
            <a:ext cx="3342968" cy="66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al 14"/>
          <p:cNvSpPr/>
          <p:nvPr/>
        </p:nvSpPr>
        <p:spPr>
          <a:xfrm>
            <a:off x="1341120" y="1622323"/>
            <a:ext cx="2375474" cy="580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Huutoeslag</a:t>
            </a:r>
            <a:r>
              <a:rPr lang="nl-NL" dirty="0" smtClean="0"/>
              <a:t> </a:t>
            </a:r>
            <a:endParaRPr lang="nl-NL" dirty="0"/>
          </a:p>
        </p:txBody>
      </p:sp>
      <p:sp>
        <p:nvSpPr>
          <p:cNvPr id="16" name="Ovaal 15"/>
          <p:cNvSpPr/>
          <p:nvPr/>
        </p:nvSpPr>
        <p:spPr>
          <a:xfrm>
            <a:off x="2241755" y="2969342"/>
            <a:ext cx="2546555" cy="580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Zorgtoeslag </a:t>
            </a:r>
            <a:endParaRPr lang="nl-NL" dirty="0"/>
          </a:p>
        </p:txBody>
      </p:sp>
      <p:sp>
        <p:nvSpPr>
          <p:cNvPr id="17" name="Ovaal 16"/>
          <p:cNvSpPr/>
          <p:nvPr/>
        </p:nvSpPr>
        <p:spPr>
          <a:xfrm>
            <a:off x="4414684" y="3824749"/>
            <a:ext cx="2743200" cy="540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Studiefinanciering </a:t>
            </a:r>
            <a:endParaRPr lang="nl-NL" dirty="0"/>
          </a:p>
        </p:txBody>
      </p:sp>
      <p:sp>
        <p:nvSpPr>
          <p:cNvPr id="18" name="Ovaal 17"/>
          <p:cNvSpPr/>
          <p:nvPr/>
        </p:nvSpPr>
        <p:spPr>
          <a:xfrm>
            <a:off x="6833419" y="2487562"/>
            <a:ext cx="2271252" cy="707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Kinderbijslag </a:t>
            </a:r>
            <a:endParaRPr lang="nl-NL" dirty="0"/>
          </a:p>
        </p:txBody>
      </p:sp>
      <p:sp>
        <p:nvSpPr>
          <p:cNvPr id="19" name="Ovaal 18"/>
          <p:cNvSpPr/>
          <p:nvPr/>
        </p:nvSpPr>
        <p:spPr>
          <a:xfrm>
            <a:off x="8819535" y="1622323"/>
            <a:ext cx="2261420" cy="648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Bijstand </a:t>
            </a:r>
            <a:endParaRPr lang="nl-NL" dirty="0"/>
          </a:p>
        </p:txBody>
      </p:sp>
    </p:spTree>
    <p:extLst>
      <p:ext uri="{BB962C8B-B14F-4D97-AF65-F5344CB8AC3E}">
        <p14:creationId xmlns:p14="http://schemas.microsoft.com/office/powerpoint/2010/main" val="34027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P3: Budgetteren</a:t>
            </a:r>
            <a:endParaRPr lang="nl-NL" dirty="0"/>
          </a:p>
        </p:txBody>
      </p:sp>
      <p:sp>
        <p:nvSpPr>
          <p:cNvPr id="3" name="Tijdelijke aanduiding voor inhoud 2"/>
          <p:cNvSpPr>
            <a:spLocks noGrp="1"/>
          </p:cNvSpPr>
          <p:nvPr>
            <p:ph idx="1"/>
          </p:nvPr>
        </p:nvSpPr>
        <p:spPr/>
        <p:txBody>
          <a:bodyPr/>
          <a:lstStyle/>
          <a:p>
            <a:r>
              <a:rPr lang="nl-NL" dirty="0" smtClean="0"/>
              <a:t>Start</a:t>
            </a:r>
          </a:p>
          <a:p>
            <a:r>
              <a:rPr lang="nl-NL" dirty="0" smtClean="0"/>
              <a:t>Lesdoelen:</a:t>
            </a:r>
          </a:p>
          <a:p>
            <a:pPr>
              <a:buFontTx/>
              <a:buChar char="-"/>
            </a:pPr>
            <a:r>
              <a:rPr lang="nl-NL" dirty="0" smtClean="0"/>
              <a:t>Budgetteren</a:t>
            </a:r>
          </a:p>
          <a:p>
            <a:pPr>
              <a:buFontTx/>
              <a:buChar char="-"/>
            </a:pPr>
            <a:r>
              <a:rPr lang="nl-NL" dirty="0" smtClean="0"/>
              <a:t>Budgetplan</a:t>
            </a:r>
          </a:p>
          <a:p>
            <a:pPr>
              <a:buFontTx/>
              <a:buChar char="-"/>
            </a:pPr>
            <a:r>
              <a:rPr lang="nl-NL" dirty="0" err="1" smtClean="0"/>
              <a:t>Opd</a:t>
            </a:r>
            <a:r>
              <a:rPr lang="nl-NL" dirty="0" smtClean="0"/>
              <a:t> 1 t/m 5 p3h3</a:t>
            </a:r>
          </a:p>
          <a:p>
            <a:pPr>
              <a:buFontTx/>
              <a:buChar char="-"/>
            </a:pPr>
            <a:r>
              <a:rPr lang="nl-NL" dirty="0" smtClean="0"/>
              <a:t>Nakijken </a:t>
            </a:r>
            <a:endParaRPr lang="nl-NL" dirty="0"/>
          </a:p>
        </p:txBody>
      </p:sp>
    </p:spTree>
    <p:extLst>
      <p:ext uri="{BB962C8B-B14F-4D97-AF65-F5344CB8AC3E}">
        <p14:creationId xmlns:p14="http://schemas.microsoft.com/office/powerpoint/2010/main" val="17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059313052"/>
              </p:ext>
            </p:extLst>
          </p:nvPr>
        </p:nvGraphicFramePr>
        <p:xfrm>
          <a:off x="1115296" y="825757"/>
          <a:ext cx="9509126" cy="2015766"/>
        </p:xfrm>
        <a:graphic>
          <a:graphicData uri="http://schemas.openxmlformats.org/drawingml/2006/table">
            <a:tbl>
              <a:tblPr firstRow="1" bandRow="1">
                <a:tableStyleId>{B301B821-A1FF-4177-AEE7-76D212191A09}</a:tableStyleId>
              </a:tblPr>
              <a:tblGrid>
                <a:gridCol w="4754563">
                  <a:extLst>
                    <a:ext uri="{9D8B030D-6E8A-4147-A177-3AD203B41FA5}">
                      <a16:colId xmlns:a16="http://schemas.microsoft.com/office/drawing/2014/main" val="1455856306"/>
                    </a:ext>
                  </a:extLst>
                </a:gridCol>
                <a:gridCol w="4754563">
                  <a:extLst>
                    <a:ext uri="{9D8B030D-6E8A-4147-A177-3AD203B41FA5}">
                      <a16:colId xmlns:a16="http://schemas.microsoft.com/office/drawing/2014/main" val="666010444"/>
                    </a:ext>
                  </a:extLst>
                </a:gridCol>
              </a:tblGrid>
              <a:tr h="471627">
                <a:tc>
                  <a:txBody>
                    <a:bodyPr/>
                    <a:lstStyle/>
                    <a:p>
                      <a:pPr algn="ctr"/>
                      <a:r>
                        <a:rPr lang="nl-NL" dirty="0" smtClean="0"/>
                        <a:t>Inkomsten</a:t>
                      </a:r>
                      <a:endParaRPr lang="nl-NL" dirty="0"/>
                    </a:p>
                  </a:txBody>
                  <a:tcPr/>
                </a:tc>
                <a:tc>
                  <a:txBody>
                    <a:bodyPr/>
                    <a:lstStyle/>
                    <a:p>
                      <a:pPr algn="ctr"/>
                      <a:r>
                        <a:rPr lang="nl-NL" dirty="0" smtClean="0"/>
                        <a:t>uitgaven</a:t>
                      </a:r>
                      <a:endParaRPr lang="nl-NL" dirty="0"/>
                    </a:p>
                  </a:txBody>
                  <a:tcPr/>
                </a:tc>
                <a:extLst>
                  <a:ext uri="{0D108BD9-81ED-4DB2-BD59-A6C34878D82A}">
                    <a16:rowId xmlns:a16="http://schemas.microsoft.com/office/drawing/2014/main" val="3334641974"/>
                  </a:ext>
                </a:extLst>
              </a:tr>
              <a:tr h="1544139">
                <a:tc>
                  <a:txBody>
                    <a:bodyPr/>
                    <a:lstStyle/>
                    <a:p>
                      <a:pPr algn="ctr"/>
                      <a:r>
                        <a:rPr lang="nl-NL" sz="2000" b="1" dirty="0" smtClean="0"/>
                        <a:t>Inkomsten uit arbeid</a:t>
                      </a:r>
                    </a:p>
                    <a:p>
                      <a:pPr algn="ctr"/>
                      <a:r>
                        <a:rPr lang="nl-NL" sz="2000" b="1" dirty="0" smtClean="0"/>
                        <a:t>Inkomsten uit bezit </a:t>
                      </a:r>
                    </a:p>
                    <a:p>
                      <a:pPr algn="ctr"/>
                      <a:r>
                        <a:rPr lang="nl-NL" sz="2000" b="1" dirty="0" smtClean="0"/>
                        <a:t>Overdrachtsinkomen </a:t>
                      </a:r>
                      <a:endParaRPr lang="nl-NL" sz="2000" b="1" dirty="0"/>
                    </a:p>
                  </a:txBody>
                  <a:tcPr/>
                </a:tc>
                <a:tc>
                  <a:txBody>
                    <a:bodyPr/>
                    <a:lstStyle/>
                    <a:p>
                      <a:pPr algn="ctr"/>
                      <a:r>
                        <a:rPr lang="nl-NL" sz="2000" b="1" dirty="0" smtClean="0"/>
                        <a:t>Dagelijkse uitgaven</a:t>
                      </a:r>
                    </a:p>
                    <a:p>
                      <a:pPr algn="ctr"/>
                      <a:r>
                        <a:rPr lang="nl-NL" sz="2000" b="1" dirty="0" smtClean="0"/>
                        <a:t>Vaste lasten</a:t>
                      </a:r>
                    </a:p>
                    <a:p>
                      <a:pPr algn="ctr"/>
                      <a:r>
                        <a:rPr lang="nl-NL" sz="2000" b="1" dirty="0" smtClean="0"/>
                        <a:t>Incidentele uitgaven</a:t>
                      </a:r>
                      <a:endParaRPr lang="nl-NL" sz="2000" b="1" dirty="0"/>
                    </a:p>
                  </a:txBody>
                  <a:tcPr/>
                </a:tc>
                <a:extLst>
                  <a:ext uri="{0D108BD9-81ED-4DB2-BD59-A6C34878D82A}">
                    <a16:rowId xmlns:a16="http://schemas.microsoft.com/office/drawing/2014/main" val="2197180554"/>
                  </a:ext>
                </a:extLst>
              </a:tr>
            </a:tbl>
          </a:graphicData>
        </a:graphic>
      </p:graphicFrame>
      <p:sp>
        <p:nvSpPr>
          <p:cNvPr id="5" name="Rechthoek 4"/>
          <p:cNvSpPr/>
          <p:nvPr/>
        </p:nvSpPr>
        <p:spPr>
          <a:xfrm>
            <a:off x="4168878" y="383458"/>
            <a:ext cx="2998838" cy="4422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budgetplan</a:t>
            </a:r>
            <a:endParaRPr lang="nl-NL" b="1" dirty="0"/>
          </a:p>
        </p:txBody>
      </p:sp>
      <p:sp>
        <p:nvSpPr>
          <p:cNvPr id="6" name="Rechthoek 5"/>
          <p:cNvSpPr/>
          <p:nvPr/>
        </p:nvSpPr>
        <p:spPr>
          <a:xfrm>
            <a:off x="1278194" y="3234813"/>
            <a:ext cx="2694038" cy="41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Dagelijkse uitgaven</a:t>
            </a:r>
            <a:endParaRPr lang="nl-NL" b="1" dirty="0"/>
          </a:p>
        </p:txBody>
      </p:sp>
      <p:sp>
        <p:nvSpPr>
          <p:cNvPr id="7" name="Rechthoek 6"/>
          <p:cNvSpPr/>
          <p:nvPr/>
        </p:nvSpPr>
        <p:spPr>
          <a:xfrm>
            <a:off x="1278194" y="3834580"/>
            <a:ext cx="2694038" cy="41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Vaste lasten</a:t>
            </a:r>
            <a:endParaRPr lang="nl-NL" b="1" dirty="0"/>
          </a:p>
        </p:txBody>
      </p:sp>
      <p:sp>
        <p:nvSpPr>
          <p:cNvPr id="8" name="Rechthoek 7"/>
          <p:cNvSpPr/>
          <p:nvPr/>
        </p:nvSpPr>
        <p:spPr>
          <a:xfrm>
            <a:off x="1278194" y="4463843"/>
            <a:ext cx="2694038" cy="412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Incidentele uitgaven </a:t>
            </a:r>
            <a:endParaRPr lang="nl-NL" b="1" dirty="0"/>
          </a:p>
        </p:txBody>
      </p:sp>
      <p:cxnSp>
        <p:nvCxnSpPr>
          <p:cNvPr id="10" name="Rechte verbindingslijn met pijl 9"/>
          <p:cNvCxnSpPr>
            <a:stCxn id="6" idx="3"/>
          </p:cNvCxnSpPr>
          <p:nvPr/>
        </p:nvCxnSpPr>
        <p:spPr>
          <a:xfrm>
            <a:off x="3972232" y="3441291"/>
            <a:ext cx="678426" cy="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a:stCxn id="7" idx="3"/>
          </p:cNvCxnSpPr>
          <p:nvPr/>
        </p:nvCxnSpPr>
        <p:spPr>
          <a:xfrm flipV="1">
            <a:off x="3972232" y="4041057"/>
            <a:ext cx="609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a:stCxn id="8" idx="3"/>
          </p:cNvCxnSpPr>
          <p:nvPr/>
        </p:nvCxnSpPr>
        <p:spPr>
          <a:xfrm flipV="1">
            <a:off x="3972232" y="4670320"/>
            <a:ext cx="67842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al 14"/>
          <p:cNvSpPr/>
          <p:nvPr/>
        </p:nvSpPr>
        <p:spPr>
          <a:xfrm>
            <a:off x="4650658" y="3205316"/>
            <a:ext cx="3500284" cy="452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Verbuiksgoederen</a:t>
            </a:r>
            <a:r>
              <a:rPr lang="nl-NL" dirty="0" smtClean="0"/>
              <a:t> </a:t>
            </a:r>
            <a:endParaRPr lang="nl-NL" dirty="0"/>
          </a:p>
        </p:txBody>
      </p:sp>
      <p:sp>
        <p:nvSpPr>
          <p:cNvPr id="16" name="Ovaal 15"/>
          <p:cNvSpPr/>
          <p:nvPr/>
        </p:nvSpPr>
        <p:spPr>
          <a:xfrm>
            <a:off x="4581832" y="3805084"/>
            <a:ext cx="3500284" cy="452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Huur, </a:t>
            </a:r>
            <a:r>
              <a:rPr lang="nl-NL" dirty="0" err="1" smtClean="0"/>
              <a:t>electra</a:t>
            </a:r>
            <a:r>
              <a:rPr lang="nl-NL" dirty="0" smtClean="0"/>
              <a:t>, gas….</a:t>
            </a:r>
            <a:endParaRPr lang="nl-NL" dirty="0"/>
          </a:p>
        </p:txBody>
      </p:sp>
      <p:sp>
        <p:nvSpPr>
          <p:cNvPr id="17" name="Ovaal 16"/>
          <p:cNvSpPr/>
          <p:nvPr/>
        </p:nvSpPr>
        <p:spPr>
          <a:xfrm>
            <a:off x="4670323" y="4409766"/>
            <a:ext cx="3500284" cy="594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Grote aankopen die niet zo vaak </a:t>
            </a:r>
            <a:r>
              <a:rPr lang="nl-NL" dirty="0" smtClean="0"/>
              <a:t>voorkomen</a:t>
            </a:r>
            <a:endParaRPr lang="nl-NL" dirty="0"/>
          </a:p>
        </p:txBody>
      </p:sp>
      <p:cxnSp>
        <p:nvCxnSpPr>
          <p:cNvPr id="19" name="Rechte verbindingslijn met pijl 18"/>
          <p:cNvCxnSpPr>
            <a:stCxn id="15" idx="6"/>
          </p:cNvCxnSpPr>
          <p:nvPr/>
        </p:nvCxnSpPr>
        <p:spPr>
          <a:xfrm flipV="1">
            <a:off x="8150942" y="3431458"/>
            <a:ext cx="50144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al 20"/>
          <p:cNvSpPr/>
          <p:nvPr/>
        </p:nvSpPr>
        <p:spPr>
          <a:xfrm>
            <a:off x="8652387" y="3126657"/>
            <a:ext cx="2654710" cy="609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Boodschappen, uitgaan…</a:t>
            </a:r>
            <a:endParaRPr lang="nl-NL" dirty="0"/>
          </a:p>
        </p:txBody>
      </p:sp>
    </p:spTree>
    <p:extLst>
      <p:ext uri="{BB962C8B-B14F-4D97-AF65-F5344CB8AC3E}">
        <p14:creationId xmlns:p14="http://schemas.microsoft.com/office/powerpoint/2010/main" val="37963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P1H3:  WINKELEN</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Start</a:t>
            </a:r>
          </a:p>
          <a:p>
            <a:r>
              <a:rPr lang="nl-NL" dirty="0" smtClean="0"/>
              <a:t>Lesdoelen:</a:t>
            </a:r>
          </a:p>
          <a:p>
            <a:pPr>
              <a:buFontTx/>
              <a:buChar char="-"/>
            </a:pPr>
            <a:r>
              <a:rPr lang="nl-NL" dirty="0" smtClean="0"/>
              <a:t>Marketing</a:t>
            </a:r>
          </a:p>
          <a:p>
            <a:pPr>
              <a:buFontTx/>
              <a:buChar char="-"/>
            </a:pPr>
            <a:r>
              <a:rPr lang="nl-NL" dirty="0" smtClean="0"/>
              <a:t>Marketingmix </a:t>
            </a:r>
          </a:p>
          <a:p>
            <a:pPr>
              <a:buFontTx/>
              <a:buChar char="-"/>
            </a:pPr>
            <a:r>
              <a:rPr lang="nl-NL" dirty="0" smtClean="0"/>
              <a:t>4 P’s</a:t>
            </a:r>
          </a:p>
          <a:p>
            <a:pPr marL="45720" indent="0">
              <a:buNone/>
            </a:pPr>
            <a:r>
              <a:rPr lang="nl-NL" dirty="0" err="1" smtClean="0"/>
              <a:t>Opd</a:t>
            </a:r>
            <a:r>
              <a:rPr lang="nl-NL" dirty="0" smtClean="0"/>
              <a:t> 1 t/m 5 p1h3 </a:t>
            </a:r>
            <a:r>
              <a:rPr lang="nl-NL" sz="4400" b="1" dirty="0" err="1" smtClean="0"/>
              <a:t>Z</a:t>
            </a:r>
            <a:r>
              <a:rPr lang="nl-NL" sz="2400" b="1" dirty="0" err="1" smtClean="0"/>
              <a:t>s</a:t>
            </a:r>
            <a:r>
              <a:rPr lang="nl-NL" sz="2400" b="1" dirty="0" smtClean="0"/>
              <a:t> </a:t>
            </a:r>
            <a:r>
              <a:rPr lang="nl-NL" sz="2400" dirty="0" smtClean="0"/>
              <a:t>12:50 tot 13:05</a:t>
            </a:r>
          </a:p>
          <a:p>
            <a:pPr marL="45720" indent="0">
              <a:buNone/>
            </a:pPr>
            <a:r>
              <a:rPr lang="nl-NL" dirty="0" smtClean="0"/>
              <a:t>Nakijken </a:t>
            </a:r>
          </a:p>
          <a:p>
            <a:pPr marL="45720" indent="0">
              <a:buNone/>
            </a:pPr>
            <a:r>
              <a:rPr lang="nl-NL" dirty="0" err="1" smtClean="0"/>
              <a:t>Hw</a:t>
            </a:r>
            <a:r>
              <a:rPr lang="nl-NL" dirty="0" smtClean="0"/>
              <a:t>: </a:t>
            </a:r>
            <a:r>
              <a:rPr lang="nl-NL" dirty="0" err="1" smtClean="0"/>
              <a:t>opd</a:t>
            </a:r>
            <a:r>
              <a:rPr lang="nl-NL" dirty="0" smtClean="0"/>
              <a:t> 6 t/m 12 p1h3 </a:t>
            </a:r>
            <a:endParaRPr lang="nl-NL" dirty="0"/>
          </a:p>
        </p:txBody>
      </p:sp>
    </p:spTree>
    <p:extLst>
      <p:ext uri="{BB962C8B-B14F-4D97-AF65-F5344CB8AC3E}">
        <p14:creationId xmlns:p14="http://schemas.microsoft.com/office/powerpoint/2010/main" val="2900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p:cNvSpPr/>
          <p:nvPr/>
        </p:nvSpPr>
        <p:spPr>
          <a:xfrm>
            <a:off x="1887794" y="216310"/>
            <a:ext cx="1750141" cy="432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Marketing </a:t>
            </a:r>
            <a:endParaRPr lang="nl-NL" dirty="0"/>
          </a:p>
        </p:txBody>
      </p:sp>
      <p:sp>
        <p:nvSpPr>
          <p:cNvPr id="5" name="Pijl-rechts 4"/>
          <p:cNvSpPr/>
          <p:nvPr/>
        </p:nvSpPr>
        <p:spPr>
          <a:xfrm>
            <a:off x="3637935" y="329380"/>
            <a:ext cx="471948" cy="20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4109883" y="68826"/>
            <a:ext cx="3372465" cy="79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kunst van het verkopen</a:t>
            </a:r>
            <a:endParaRPr lang="nl-NL" dirty="0"/>
          </a:p>
        </p:txBody>
      </p:sp>
      <p:sp>
        <p:nvSpPr>
          <p:cNvPr id="7" name="Afgeronde rechthoek 6"/>
          <p:cNvSpPr/>
          <p:nvPr/>
        </p:nvSpPr>
        <p:spPr>
          <a:xfrm>
            <a:off x="1435508" y="2369574"/>
            <a:ext cx="1553497" cy="471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Marketingmix</a:t>
            </a:r>
            <a:endParaRPr lang="nl-NL" dirty="0"/>
          </a:p>
        </p:txBody>
      </p:sp>
      <p:sp>
        <p:nvSpPr>
          <p:cNvPr id="8" name="Pijl-rechts 7"/>
          <p:cNvSpPr/>
          <p:nvPr/>
        </p:nvSpPr>
        <p:spPr>
          <a:xfrm>
            <a:off x="2989005" y="2541638"/>
            <a:ext cx="255639" cy="127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p:cNvSpPr/>
          <p:nvPr/>
        </p:nvSpPr>
        <p:spPr>
          <a:xfrm>
            <a:off x="3264310" y="2369574"/>
            <a:ext cx="1317522" cy="471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6</a:t>
            </a:r>
            <a:r>
              <a:rPr lang="nl-NL" dirty="0" smtClean="0"/>
              <a:t> P’s</a:t>
            </a:r>
            <a:endParaRPr lang="nl-NL" dirty="0"/>
          </a:p>
        </p:txBody>
      </p:sp>
      <p:cxnSp>
        <p:nvCxnSpPr>
          <p:cNvPr id="11" name="Rechte verbindingslijn met pijl 10"/>
          <p:cNvCxnSpPr/>
          <p:nvPr/>
        </p:nvCxnSpPr>
        <p:spPr>
          <a:xfrm flipV="1">
            <a:off x="4542502" y="1710813"/>
            <a:ext cx="1366685" cy="894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V="1">
            <a:off x="4601498" y="2406445"/>
            <a:ext cx="1494502" cy="263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a:stCxn id="9" idx="3"/>
          </p:cNvCxnSpPr>
          <p:nvPr/>
        </p:nvCxnSpPr>
        <p:spPr>
          <a:xfrm>
            <a:off x="4581832" y="2605549"/>
            <a:ext cx="2123768" cy="409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4591665" y="2585884"/>
            <a:ext cx="1854361" cy="1420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Ovaal 17"/>
          <p:cNvSpPr/>
          <p:nvPr/>
        </p:nvSpPr>
        <p:spPr>
          <a:xfrm>
            <a:off x="5860024" y="1365481"/>
            <a:ext cx="1691150" cy="491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prijsbeleid</a:t>
            </a:r>
            <a:endParaRPr lang="nl-NL" dirty="0"/>
          </a:p>
        </p:txBody>
      </p:sp>
      <p:sp>
        <p:nvSpPr>
          <p:cNvPr id="19" name="Ovaal 18"/>
          <p:cNvSpPr/>
          <p:nvPr/>
        </p:nvSpPr>
        <p:spPr>
          <a:xfrm>
            <a:off x="6096000" y="2098585"/>
            <a:ext cx="2204884" cy="511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productbeleid</a:t>
            </a:r>
            <a:endParaRPr lang="nl-NL" dirty="0"/>
          </a:p>
        </p:txBody>
      </p:sp>
      <p:sp>
        <p:nvSpPr>
          <p:cNvPr id="20" name="Ovaal 19"/>
          <p:cNvSpPr/>
          <p:nvPr/>
        </p:nvSpPr>
        <p:spPr>
          <a:xfrm>
            <a:off x="6661354" y="2773950"/>
            <a:ext cx="1961536"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plaatsbeleid</a:t>
            </a:r>
            <a:endParaRPr lang="nl-NL" dirty="0"/>
          </a:p>
        </p:txBody>
      </p:sp>
      <p:sp>
        <p:nvSpPr>
          <p:cNvPr id="21" name="Ovaal 20"/>
          <p:cNvSpPr/>
          <p:nvPr/>
        </p:nvSpPr>
        <p:spPr>
          <a:xfrm>
            <a:off x="6446026" y="3728882"/>
            <a:ext cx="2393174" cy="620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prom0tiebeleid</a:t>
            </a:r>
            <a:endParaRPr lang="nl-NL" dirty="0"/>
          </a:p>
        </p:txBody>
      </p:sp>
      <p:sp>
        <p:nvSpPr>
          <p:cNvPr id="24" name="Pijl-rechts 23"/>
          <p:cNvSpPr/>
          <p:nvPr/>
        </p:nvSpPr>
        <p:spPr>
          <a:xfrm>
            <a:off x="7551174" y="1563329"/>
            <a:ext cx="304800" cy="14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p:cNvSpPr/>
          <p:nvPr/>
        </p:nvSpPr>
        <p:spPr>
          <a:xfrm>
            <a:off x="7964129" y="1365481"/>
            <a:ext cx="1425677" cy="491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aanbiedingen</a:t>
            </a:r>
            <a:endParaRPr lang="nl-NL" dirty="0"/>
          </a:p>
        </p:txBody>
      </p:sp>
      <p:sp>
        <p:nvSpPr>
          <p:cNvPr id="26" name="Pijl-rechts 25"/>
          <p:cNvSpPr/>
          <p:nvPr/>
        </p:nvSpPr>
        <p:spPr>
          <a:xfrm>
            <a:off x="8331857" y="2323855"/>
            <a:ext cx="389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Ovaal 26"/>
          <p:cNvSpPr/>
          <p:nvPr/>
        </p:nvSpPr>
        <p:spPr>
          <a:xfrm>
            <a:off x="8676967" y="1956620"/>
            <a:ext cx="1912375" cy="600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Goede kwaliteit</a:t>
            </a:r>
            <a:endParaRPr lang="nl-NL" dirty="0"/>
          </a:p>
        </p:txBody>
      </p:sp>
      <p:sp>
        <p:nvSpPr>
          <p:cNvPr id="29" name="Pijl-rechts 28"/>
          <p:cNvSpPr/>
          <p:nvPr/>
        </p:nvSpPr>
        <p:spPr>
          <a:xfrm>
            <a:off x="8611091" y="3014789"/>
            <a:ext cx="334297" cy="111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al 29"/>
          <p:cNvSpPr/>
          <p:nvPr/>
        </p:nvSpPr>
        <p:spPr>
          <a:xfrm>
            <a:off x="8945388" y="2669458"/>
            <a:ext cx="1854365" cy="609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Winkelpand/online</a:t>
            </a:r>
            <a:endParaRPr lang="nl-NL" dirty="0"/>
          </a:p>
        </p:txBody>
      </p:sp>
      <p:sp>
        <p:nvSpPr>
          <p:cNvPr id="31" name="Pijl-rechts 30"/>
          <p:cNvSpPr/>
          <p:nvPr/>
        </p:nvSpPr>
        <p:spPr>
          <a:xfrm>
            <a:off x="8717279" y="3924368"/>
            <a:ext cx="403122" cy="20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p:cNvSpPr/>
          <p:nvPr/>
        </p:nvSpPr>
        <p:spPr>
          <a:xfrm>
            <a:off x="9134168" y="3736460"/>
            <a:ext cx="1520068" cy="5405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reclame</a:t>
            </a:r>
            <a:endParaRPr lang="nl-NL" dirty="0"/>
          </a:p>
        </p:txBody>
      </p:sp>
      <p:cxnSp>
        <p:nvCxnSpPr>
          <p:cNvPr id="28" name="Rechte verbindingslijn met pijl 27"/>
          <p:cNvCxnSpPr>
            <a:stCxn id="9" idx="3"/>
          </p:cNvCxnSpPr>
          <p:nvPr/>
        </p:nvCxnSpPr>
        <p:spPr>
          <a:xfrm>
            <a:off x="4581832" y="2605549"/>
            <a:ext cx="766917" cy="1828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p:cNvCxnSpPr/>
          <p:nvPr/>
        </p:nvCxnSpPr>
        <p:spPr>
          <a:xfrm flipH="1">
            <a:off x="4460525" y="2694039"/>
            <a:ext cx="166532" cy="181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ijdelijke aanduiding voor inhoud 33"/>
          <p:cNvSpPr>
            <a:spLocks noGrp="1"/>
          </p:cNvSpPr>
          <p:nvPr>
            <p:ph idx="1"/>
          </p:nvPr>
        </p:nvSpPr>
        <p:spPr>
          <a:xfrm>
            <a:off x="5000684" y="4349517"/>
            <a:ext cx="2300748" cy="6477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nl-NL" dirty="0" smtClean="0"/>
              <a:t>personeel</a:t>
            </a:r>
            <a:endParaRPr lang="nl-NL" dirty="0"/>
          </a:p>
        </p:txBody>
      </p:sp>
      <p:sp>
        <p:nvSpPr>
          <p:cNvPr id="35" name="Ovaal 34"/>
          <p:cNvSpPr/>
          <p:nvPr/>
        </p:nvSpPr>
        <p:spPr>
          <a:xfrm>
            <a:off x="2989005" y="4498860"/>
            <a:ext cx="1939414" cy="491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presentatie</a:t>
            </a:r>
            <a:endParaRPr lang="nl-NL" dirty="0"/>
          </a:p>
        </p:txBody>
      </p:sp>
    </p:spTree>
    <p:extLst>
      <p:ext uri="{BB962C8B-B14F-4D97-AF65-F5344CB8AC3E}">
        <p14:creationId xmlns:p14="http://schemas.microsoft.com/office/powerpoint/2010/main" val="42224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Consumentengedrag in de loop van de tijd</a:t>
            </a:r>
            <a:endParaRPr lang="nl-NL" dirty="0"/>
          </a:p>
        </p:txBody>
      </p:sp>
      <p:sp>
        <p:nvSpPr>
          <p:cNvPr id="14" name="Tijdelijke aanduiding voor inhoud 13"/>
          <p:cNvSpPr>
            <a:spLocks noGrp="1"/>
          </p:cNvSpPr>
          <p:nvPr>
            <p:ph idx="1"/>
          </p:nvPr>
        </p:nvSpPr>
        <p:spPr>
          <a:xfrm>
            <a:off x="1341120" y="1785668"/>
            <a:ext cx="9509760" cy="4459857"/>
          </a:xfrm>
        </p:spPr>
        <p:txBody>
          <a:bodyPr>
            <a:normAutofit lnSpcReduction="10000"/>
          </a:bodyPr>
          <a:lstStyle/>
          <a:p>
            <a:r>
              <a:rPr lang="nl-NL" u="sng" dirty="0"/>
              <a:t>marketing</a:t>
            </a:r>
            <a:r>
              <a:rPr lang="nl-NL" dirty="0"/>
              <a:t>: </a:t>
            </a:r>
            <a:r>
              <a:rPr lang="nl-NL" dirty="0" smtClean="0"/>
              <a:t/>
            </a:r>
            <a:br>
              <a:rPr lang="nl-NL" dirty="0" smtClean="0"/>
            </a:br>
            <a:r>
              <a:rPr lang="nl-NL" dirty="0" smtClean="0"/>
              <a:t>– </a:t>
            </a:r>
            <a:r>
              <a:rPr lang="nl-NL" dirty="0"/>
              <a:t>de </a:t>
            </a:r>
            <a:r>
              <a:rPr lang="nl-NL" u="sng" dirty="0"/>
              <a:t>marketingmix</a:t>
            </a:r>
            <a:r>
              <a:rPr lang="nl-NL" dirty="0"/>
              <a:t> is de gelijktijdige inzet en het in onderlinge samenhang gebruiken van de instrumenten i.c.m. de doelgroep, het assortiment en de marktpositie: </a:t>
            </a:r>
            <a:r>
              <a:rPr lang="nl-NL" dirty="0" smtClean="0"/>
              <a:t/>
            </a:r>
            <a:br>
              <a:rPr lang="nl-NL" dirty="0" smtClean="0"/>
            </a:br>
            <a:r>
              <a:rPr lang="nl-NL" dirty="0" smtClean="0"/>
              <a:t>- </a:t>
            </a:r>
            <a:r>
              <a:rPr lang="nl-NL" dirty="0"/>
              <a:t>productbeleid, waaronder het </a:t>
            </a:r>
            <a:r>
              <a:rPr lang="nl-NL" dirty="0" smtClean="0"/>
              <a:t>verschil tussen </a:t>
            </a:r>
            <a:r>
              <a:rPr lang="nl-NL" dirty="0"/>
              <a:t>A- en B-merken en huismerken, waaronder kwaliteit van de producten en </a:t>
            </a:r>
            <a:r>
              <a:rPr lang="nl-NL" dirty="0" smtClean="0"/>
              <a:t>productaansprakelijkheid</a:t>
            </a:r>
            <a:br>
              <a:rPr lang="nl-NL" dirty="0" smtClean="0"/>
            </a:br>
            <a:r>
              <a:rPr lang="nl-NL" dirty="0" smtClean="0"/>
              <a:t>- </a:t>
            </a:r>
            <a:r>
              <a:rPr lang="nl-NL" u="sng" dirty="0"/>
              <a:t>p</a:t>
            </a:r>
            <a:r>
              <a:rPr lang="nl-NL" dirty="0"/>
              <a:t>rijsbeleid </a:t>
            </a:r>
            <a:r>
              <a:rPr lang="nl-NL" dirty="0" smtClean="0"/>
              <a:t/>
            </a:r>
            <a:br>
              <a:rPr lang="nl-NL" dirty="0" smtClean="0"/>
            </a:br>
            <a:r>
              <a:rPr lang="nl-NL" dirty="0" smtClean="0"/>
              <a:t>- </a:t>
            </a:r>
            <a:r>
              <a:rPr lang="nl-NL" u="sng" dirty="0" err="1" smtClean="0"/>
              <a:t>p</a:t>
            </a:r>
            <a:r>
              <a:rPr lang="nl-NL" dirty="0" err="1" smtClean="0"/>
              <a:t>laatsbeleid</a:t>
            </a:r>
            <a:r>
              <a:rPr lang="nl-NL" dirty="0" smtClean="0"/>
              <a:t/>
            </a:r>
            <a:br>
              <a:rPr lang="nl-NL" dirty="0" smtClean="0"/>
            </a:br>
            <a:r>
              <a:rPr lang="nl-NL" dirty="0" smtClean="0"/>
              <a:t>- </a:t>
            </a:r>
            <a:r>
              <a:rPr lang="nl-NL" u="sng" dirty="0" smtClean="0"/>
              <a:t>p</a:t>
            </a:r>
            <a:r>
              <a:rPr lang="nl-NL" dirty="0" smtClean="0"/>
              <a:t>romotiebeleid</a:t>
            </a:r>
            <a:br>
              <a:rPr lang="nl-NL" dirty="0" smtClean="0"/>
            </a:br>
            <a:r>
              <a:rPr lang="nl-NL" dirty="0" smtClean="0"/>
              <a:t>- </a:t>
            </a:r>
            <a:r>
              <a:rPr lang="nl-NL" u="sng" dirty="0"/>
              <a:t>p</a:t>
            </a:r>
            <a:r>
              <a:rPr lang="nl-NL" dirty="0"/>
              <a:t>ersoneelsbeleid (</a:t>
            </a:r>
            <a:r>
              <a:rPr lang="nl-NL" dirty="0" err="1"/>
              <a:t>retailmarketing</a:t>
            </a:r>
            <a:r>
              <a:rPr lang="nl-NL" dirty="0"/>
              <a:t>) </a:t>
            </a:r>
            <a:br>
              <a:rPr lang="nl-NL" dirty="0"/>
            </a:br>
            <a:r>
              <a:rPr lang="nl-NL" dirty="0" smtClean="0"/>
              <a:t>- </a:t>
            </a:r>
            <a:r>
              <a:rPr lang="nl-NL" u="sng" dirty="0"/>
              <a:t>p</a:t>
            </a:r>
            <a:r>
              <a:rPr lang="nl-NL" dirty="0"/>
              <a:t>resentatiebeleid (</a:t>
            </a:r>
            <a:r>
              <a:rPr lang="nl-NL" dirty="0" err="1"/>
              <a:t>retailmarketing</a:t>
            </a:r>
            <a:r>
              <a:rPr lang="nl-NL" dirty="0"/>
              <a:t>) als mede: </a:t>
            </a:r>
            <a:r>
              <a:rPr lang="nl-NL" dirty="0" smtClean="0"/>
              <a:t/>
            </a:r>
            <a:br>
              <a:rPr lang="nl-NL" dirty="0" smtClean="0"/>
            </a:br>
            <a:r>
              <a:rPr lang="nl-NL" dirty="0" smtClean="0"/>
              <a:t>- </a:t>
            </a:r>
            <a:r>
              <a:rPr lang="nl-NL" dirty="0"/>
              <a:t>het onderscheid tussen </a:t>
            </a:r>
            <a:r>
              <a:rPr lang="nl-NL" u="sng" dirty="0"/>
              <a:t>commerciële</a:t>
            </a:r>
            <a:r>
              <a:rPr lang="nl-NL" dirty="0"/>
              <a:t> reclame en </a:t>
            </a:r>
            <a:r>
              <a:rPr lang="nl-NL" u="sng" dirty="0"/>
              <a:t>ideële</a:t>
            </a:r>
            <a:r>
              <a:rPr lang="nl-NL" dirty="0"/>
              <a:t> reclame </a:t>
            </a:r>
            <a:br>
              <a:rPr lang="nl-NL" dirty="0"/>
            </a:br>
            <a:r>
              <a:rPr lang="nl-NL" dirty="0" smtClean="0"/>
              <a:t>- </a:t>
            </a:r>
            <a:r>
              <a:rPr lang="nl-NL" dirty="0"/>
              <a:t>het onderscheid tussen </a:t>
            </a:r>
            <a:r>
              <a:rPr lang="nl-NL" u="sng" dirty="0"/>
              <a:t>informatieve</a:t>
            </a:r>
            <a:r>
              <a:rPr lang="nl-NL" dirty="0"/>
              <a:t> en </a:t>
            </a:r>
            <a:r>
              <a:rPr lang="nl-NL" u="sng" dirty="0"/>
              <a:t>merk</a:t>
            </a:r>
            <a:r>
              <a:rPr lang="nl-NL" dirty="0"/>
              <a:t>reclame </a:t>
            </a:r>
            <a:endParaRPr lang="nl-NL" dirty="0" smtClean="0"/>
          </a:p>
          <a:p>
            <a:r>
              <a:rPr lang="nl-NL" u="sng" dirty="0"/>
              <a:t>technologische ontwikkelingen</a:t>
            </a:r>
            <a:r>
              <a:rPr lang="nl-NL" dirty="0"/>
              <a:t>: </a:t>
            </a:r>
            <a:br>
              <a:rPr lang="nl-NL" dirty="0"/>
            </a:br>
            <a:r>
              <a:rPr lang="nl-NL" dirty="0" smtClean="0"/>
              <a:t>– </a:t>
            </a:r>
            <a:r>
              <a:rPr lang="nl-NL" dirty="0"/>
              <a:t>nieuwe technieken zoals e-commerce en nieuwe specialisaties. </a:t>
            </a:r>
            <a:br>
              <a:rPr lang="nl-NL" dirty="0"/>
            </a:br>
            <a:r>
              <a:rPr lang="nl-NL" dirty="0" smtClean="0"/>
              <a:t>– </a:t>
            </a:r>
            <a:r>
              <a:rPr lang="nl-NL" dirty="0"/>
              <a:t>snelle productveroudering, zoals bij mobiele telefoons, computers en hun randapparatuur</a:t>
            </a:r>
          </a:p>
        </p:txBody>
      </p:sp>
    </p:spTree>
    <p:extLst>
      <p:ext uri="{BB962C8B-B14F-4D97-AF65-F5344CB8AC3E}">
        <p14:creationId xmlns:p14="http://schemas.microsoft.com/office/powerpoint/2010/main" val="321806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H3:P4: Reserveren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Reserveren </a:t>
            </a:r>
          </a:p>
          <a:p>
            <a:pPr>
              <a:buFontTx/>
              <a:buChar char="-"/>
            </a:pPr>
            <a:r>
              <a:rPr lang="nl-NL" dirty="0" err="1" smtClean="0"/>
              <a:t>Opdrach</a:t>
            </a:r>
            <a:r>
              <a:rPr lang="nl-NL" dirty="0" smtClean="0"/>
              <a:t> 1 t/m 4 maken p4h3  </a:t>
            </a:r>
            <a:r>
              <a:rPr lang="nl-NL" sz="4000" b="1" dirty="0" err="1" smtClean="0"/>
              <a:t>Zs</a:t>
            </a:r>
            <a:r>
              <a:rPr lang="nl-NL" sz="4000" b="1" dirty="0" smtClean="0"/>
              <a:t> 9:30 tot 9:45</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5 t/m 10 p4h3 dinsdag 12/11</a:t>
            </a:r>
          </a:p>
          <a:p>
            <a:pPr>
              <a:buFontTx/>
              <a:buChar char="-"/>
            </a:pPr>
            <a:r>
              <a:rPr lang="nl-NL" b="1" dirty="0" smtClean="0">
                <a:solidFill>
                  <a:srgbClr val="FF0000"/>
                </a:solidFill>
              </a:rPr>
              <a:t>PTA H3 OP MAANDAG 25/11 </a:t>
            </a:r>
            <a:endParaRPr lang="nl-NL" b="1" dirty="0">
              <a:solidFill>
                <a:srgbClr val="FF0000"/>
              </a:solidFill>
            </a:endParaRPr>
          </a:p>
        </p:txBody>
      </p:sp>
    </p:spTree>
    <p:extLst>
      <p:ext uri="{BB962C8B-B14F-4D97-AF65-F5344CB8AC3E}">
        <p14:creationId xmlns:p14="http://schemas.microsoft.com/office/powerpoint/2010/main" val="255853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2452" y="334298"/>
            <a:ext cx="11198942" cy="5695282"/>
          </a:xfrm>
        </p:spPr>
        <p:txBody>
          <a:bodyPr/>
          <a:lstStyle/>
          <a:p>
            <a:pPr marL="45720" indent="0">
              <a:buNone/>
            </a:pPr>
            <a:endParaRPr lang="nl-NL" dirty="0" smtClean="0"/>
          </a:p>
          <a:p>
            <a:pPr marL="45720" indent="0">
              <a:buNone/>
            </a:pPr>
            <a:endParaRPr lang="nl-NL" dirty="0"/>
          </a:p>
          <a:p>
            <a:pPr marL="45720" indent="0">
              <a:buNone/>
            </a:pPr>
            <a:endParaRPr lang="nl-NL" dirty="0" smtClean="0"/>
          </a:p>
          <a:p>
            <a:pPr marL="45720" indent="0">
              <a:buNone/>
            </a:pPr>
            <a:endParaRPr lang="nl-NL" dirty="0"/>
          </a:p>
          <a:p>
            <a:pPr marL="45720" indent="0">
              <a:buNone/>
            </a:pPr>
            <a:r>
              <a:rPr lang="nl-NL" sz="2400" b="1" dirty="0" smtClean="0">
                <a:solidFill>
                  <a:srgbClr val="0070C0"/>
                </a:solidFill>
              </a:rPr>
              <a:t>Reserveren per maand=( aanschafprijs – restwaarde - spaargeld): gebruisduur in          maanden </a:t>
            </a:r>
            <a:endParaRPr lang="nl-NL" sz="2400" b="1" dirty="0">
              <a:solidFill>
                <a:srgbClr val="0070C0"/>
              </a:solidFill>
            </a:endParaRPr>
          </a:p>
        </p:txBody>
      </p:sp>
    </p:spTree>
    <p:extLst>
      <p:ext uri="{BB962C8B-B14F-4D97-AF65-F5344CB8AC3E}">
        <p14:creationId xmlns:p14="http://schemas.microsoft.com/office/powerpoint/2010/main" val="133700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P6: Nog een rondje boxen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Vennootschapsbelasting </a:t>
            </a:r>
          </a:p>
          <a:p>
            <a:pPr>
              <a:buFontTx/>
              <a:buChar char="-"/>
            </a:pPr>
            <a:r>
              <a:rPr lang="nl-NL" dirty="0" smtClean="0"/>
              <a:t>Proportionele belastingheffing </a:t>
            </a:r>
          </a:p>
          <a:p>
            <a:pPr>
              <a:buFontTx/>
              <a:buChar char="-"/>
            </a:pPr>
            <a:r>
              <a:rPr lang="nl-NL" dirty="0" smtClean="0"/>
              <a:t>Vermogensrendementsheffing </a:t>
            </a:r>
          </a:p>
          <a:p>
            <a:pPr>
              <a:buFontTx/>
              <a:buChar char="-"/>
            </a:pPr>
            <a:r>
              <a:rPr lang="nl-NL" dirty="0" smtClean="0"/>
              <a:t>Besteedbaar inkomen </a:t>
            </a:r>
          </a:p>
          <a:p>
            <a:pPr marL="45720" indent="0">
              <a:buNone/>
            </a:pPr>
            <a:r>
              <a:rPr lang="nl-NL" dirty="0" err="1" smtClean="0"/>
              <a:t>Opd</a:t>
            </a:r>
            <a:r>
              <a:rPr lang="nl-NL" dirty="0" smtClean="0"/>
              <a:t> 1 t/m 5 p6h3</a:t>
            </a:r>
          </a:p>
          <a:p>
            <a:pPr marL="45720" indent="0">
              <a:buNone/>
            </a:pPr>
            <a:r>
              <a:rPr lang="nl-NL" dirty="0" smtClean="0"/>
              <a:t>Nakijken </a:t>
            </a:r>
            <a:endParaRPr lang="nl-NL" dirty="0"/>
          </a:p>
        </p:txBody>
      </p:sp>
    </p:spTree>
    <p:extLst>
      <p:ext uri="{BB962C8B-B14F-4D97-AF65-F5344CB8AC3E}">
        <p14:creationId xmlns:p14="http://schemas.microsoft.com/office/powerpoint/2010/main" val="199376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12192000" cy="6646606"/>
          </a:xfrm>
        </p:spPr>
        <p:txBody>
          <a:bodyPr/>
          <a:lstStyle/>
          <a:p>
            <a:endParaRPr lang="nl-NL" dirty="0"/>
          </a:p>
        </p:txBody>
      </p:sp>
    </p:spTree>
    <p:extLst>
      <p:ext uri="{BB962C8B-B14F-4D97-AF65-F5344CB8AC3E}">
        <p14:creationId xmlns:p14="http://schemas.microsoft.com/office/powerpoint/2010/main" val="104987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4" name="Tijdelijke aanduiding voor inhoud 3"/>
          <p:cNvGraphicFramePr>
            <a:graphicFrameLocks noGrp="1"/>
          </p:cNvGraphicFramePr>
          <p:nvPr>
            <p:ph idx="1"/>
            <p:extLst/>
          </p:nvPr>
        </p:nvGraphicFramePr>
        <p:xfrm>
          <a:off x="0" y="0"/>
          <a:ext cx="11110823" cy="6889629"/>
        </p:xfrm>
        <a:graphic>
          <a:graphicData uri="http://schemas.openxmlformats.org/drawingml/2006/table">
            <a:tbl>
              <a:tblPr>
                <a:tableStyleId>{5C22544A-7EE6-4342-B048-85BDC9FD1C3A}</a:tableStyleId>
              </a:tblPr>
              <a:tblGrid>
                <a:gridCol w="167883">
                  <a:extLst>
                    <a:ext uri="{9D8B030D-6E8A-4147-A177-3AD203B41FA5}">
                      <a16:colId xmlns:a16="http://schemas.microsoft.com/office/drawing/2014/main" val="20000"/>
                    </a:ext>
                  </a:extLst>
                </a:gridCol>
                <a:gridCol w="2502988">
                  <a:extLst>
                    <a:ext uri="{9D8B030D-6E8A-4147-A177-3AD203B41FA5}">
                      <a16:colId xmlns:a16="http://schemas.microsoft.com/office/drawing/2014/main" val="20001"/>
                    </a:ext>
                  </a:extLst>
                </a:gridCol>
                <a:gridCol w="335766">
                  <a:extLst>
                    <a:ext uri="{9D8B030D-6E8A-4147-A177-3AD203B41FA5}">
                      <a16:colId xmlns:a16="http://schemas.microsoft.com/office/drawing/2014/main" val="20002"/>
                    </a:ext>
                  </a:extLst>
                </a:gridCol>
                <a:gridCol w="732582">
                  <a:extLst>
                    <a:ext uri="{9D8B030D-6E8A-4147-A177-3AD203B41FA5}">
                      <a16:colId xmlns:a16="http://schemas.microsoft.com/office/drawing/2014/main" val="20003"/>
                    </a:ext>
                  </a:extLst>
                </a:gridCol>
                <a:gridCol w="244194">
                  <a:extLst>
                    <a:ext uri="{9D8B030D-6E8A-4147-A177-3AD203B41FA5}">
                      <a16:colId xmlns:a16="http://schemas.microsoft.com/office/drawing/2014/main" val="20004"/>
                    </a:ext>
                  </a:extLst>
                </a:gridCol>
                <a:gridCol w="3128734">
                  <a:extLst>
                    <a:ext uri="{9D8B030D-6E8A-4147-A177-3AD203B41FA5}">
                      <a16:colId xmlns:a16="http://schemas.microsoft.com/office/drawing/2014/main" val="20005"/>
                    </a:ext>
                  </a:extLst>
                </a:gridCol>
                <a:gridCol w="167883">
                  <a:extLst>
                    <a:ext uri="{9D8B030D-6E8A-4147-A177-3AD203B41FA5}">
                      <a16:colId xmlns:a16="http://schemas.microsoft.com/office/drawing/2014/main" val="20006"/>
                    </a:ext>
                  </a:extLst>
                </a:gridCol>
                <a:gridCol w="3098211">
                  <a:extLst>
                    <a:ext uri="{9D8B030D-6E8A-4147-A177-3AD203B41FA5}">
                      <a16:colId xmlns:a16="http://schemas.microsoft.com/office/drawing/2014/main" val="20007"/>
                    </a:ext>
                  </a:extLst>
                </a:gridCol>
                <a:gridCol w="732582">
                  <a:extLst>
                    <a:ext uri="{9D8B030D-6E8A-4147-A177-3AD203B41FA5}">
                      <a16:colId xmlns:a16="http://schemas.microsoft.com/office/drawing/2014/main" val="20008"/>
                    </a:ext>
                  </a:extLst>
                </a:gridCol>
              </a:tblGrid>
              <a:tr h="246964">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Box 1</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Box 2</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Box 3</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Progressief</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Proportioneel</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Proportioneel</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2"/>
                  </a:ext>
                </a:extLst>
              </a:tr>
              <a:tr h="914240">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Loon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(Winstuitkering uit NV of BV (als je meer dan 5% van de aandelen hebt)</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Totaal vermogen per 1 januari min</a:t>
                      </a:r>
                      <a:r>
                        <a:rPr lang="nl-NL" sz="800" u="none" strike="noStrike" baseline="0" dirty="0">
                          <a:effectLst/>
                        </a:rPr>
                        <a:t> de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3"/>
                  </a:ext>
                </a:extLst>
              </a:tr>
              <a:tr h="256463">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EWF</a:t>
                      </a:r>
                      <a:endParaRPr lang="nl-NL" sz="8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vrijstellingen</a:t>
                      </a:r>
                      <a:endParaRPr lang="nl-NL" sz="8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4"/>
                  </a:ext>
                </a:extLst>
              </a:tr>
              <a:tr h="45593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-aftrekposten (hypotheek, reiskosten, giften)</a:t>
                      </a:r>
                      <a:endParaRPr lang="nl-NL" sz="8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De winstuitkering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grondslag</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5"/>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6"/>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grondslag x 4%</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7"/>
                  </a:ext>
                </a:extLst>
              </a:tr>
              <a:tr h="256463">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Belastbaar inkomen box 1</a:t>
                      </a:r>
                      <a:endParaRPr lang="nl-NL" sz="8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Belastbaarinkomen box 2</a:t>
                      </a:r>
                      <a:endParaRPr lang="nl-NL" sz="800" b="0" i="0" u="none" strike="noStrike">
                        <a:solidFill>
                          <a:srgbClr val="000000"/>
                        </a:solidFill>
                        <a:effectLst/>
                        <a:latin typeface="Calibri" panose="020F0502020204030204" pitchFamily="34" charset="0"/>
                      </a:endParaRPr>
                    </a:p>
                  </a:txBody>
                  <a:tcPr marL="0" marR="0" marT="0" marB="0"/>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Belastbaar inkomen box 3</a:t>
                      </a:r>
                      <a:endParaRPr lang="nl-NL" sz="8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8"/>
                  </a:ext>
                </a:extLst>
              </a:tr>
              <a:tr h="48680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9"/>
                  </a:ext>
                </a:extLst>
              </a:tr>
              <a:tr h="767771">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(Dit bedrag</a:t>
                      </a:r>
                      <a:r>
                        <a:rPr lang="nl-NL" sz="800" u="none" strike="noStrike" baseline="0" dirty="0">
                          <a:effectLst/>
                        </a:rPr>
                        <a:t> in het H schema zetten.</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t"/>
                      <a:r>
                        <a:rPr lang="nl-NL" sz="800" u="none" strike="noStrike">
                          <a:effectLst/>
                        </a:rPr>
                        <a:t>Dit bedrag wordt met 25% belast en </a:t>
                      </a:r>
                      <a:endParaRPr lang="nl-NL" sz="800" b="0" i="0" u="none" strike="noStrike">
                        <a:solidFill>
                          <a:srgbClr val="000000"/>
                        </a:solidFill>
                        <a:effectLst/>
                        <a:latin typeface="Arial" panose="020B0604020202020204" pitchFamily="34" charset="0"/>
                      </a:endParaRPr>
                    </a:p>
                  </a:txBody>
                  <a:tcPr marL="0" marR="0" marT="0" marB="0"/>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t"/>
                      <a:r>
                        <a:rPr lang="nl-NL" sz="800" u="none" strike="noStrike">
                          <a:effectLst/>
                        </a:rPr>
                        <a:t>Dit bedrag wordt met 30% belast en</a:t>
                      </a:r>
                      <a:endParaRPr lang="nl-NL" sz="800" b="0" i="0" u="none" strike="noStrike">
                        <a:solidFill>
                          <a:srgbClr val="000000"/>
                        </a:solidFill>
                        <a:effectLst/>
                        <a:latin typeface="Arial" panose="020B060402020202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0"/>
                  </a:ext>
                </a:extLst>
              </a:tr>
              <a:tr h="284959">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1"/>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b="0" i="0" u="none" strike="noStrike" dirty="0">
                          <a:solidFill>
                            <a:schemeClr val="dk1"/>
                          </a:solidFill>
                          <a:effectLst/>
                          <a:latin typeface="+mn-lt"/>
                        </a:rPr>
                        <a:t>Welke</a:t>
                      </a:r>
                      <a:r>
                        <a:rPr lang="nl-NL" sz="800" b="0" i="0" u="none" strike="noStrike" baseline="0" dirty="0">
                          <a:solidFill>
                            <a:schemeClr val="dk1"/>
                          </a:solidFill>
                          <a:effectLst/>
                          <a:latin typeface="+mn-lt"/>
                        </a:rPr>
                        <a:t> schijf of schijven gaan vol?</a:t>
                      </a:r>
                    </a:p>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2"/>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b="0" i="0" u="none" strike="noStrike" dirty="0">
                          <a:solidFill>
                            <a:schemeClr val="dk1"/>
                          </a:solidFill>
                          <a:effectLst/>
                          <a:latin typeface="+mn-lt"/>
                        </a:rPr>
                        <a:t>Belasting</a:t>
                      </a:r>
                      <a:r>
                        <a:rPr lang="nl-NL" sz="800" b="0" i="0" u="none" strike="noStrike" baseline="0" dirty="0">
                          <a:solidFill>
                            <a:schemeClr val="dk1"/>
                          </a:solidFill>
                          <a:effectLst/>
                          <a:latin typeface="+mn-lt"/>
                        </a:rPr>
                        <a:t> heffing aflezen.</a:t>
                      </a:r>
                    </a:p>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3"/>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b="0" i="0" u="none" strike="noStrike" dirty="0">
                          <a:solidFill>
                            <a:schemeClr val="dk1"/>
                          </a:solidFill>
                          <a:effectLst/>
                          <a:latin typeface="+mn-lt"/>
                        </a:rPr>
                        <a:t>Hoeveel</a:t>
                      </a:r>
                      <a:r>
                        <a:rPr lang="nl-NL" sz="800" b="0" i="0" u="none" strike="noStrike" baseline="0" dirty="0">
                          <a:solidFill>
                            <a:schemeClr val="dk1"/>
                          </a:solidFill>
                          <a:effectLst/>
                          <a:latin typeface="+mn-lt"/>
                        </a:rPr>
                        <a:t> blijft er over voor de volgende schijf?</a:t>
                      </a:r>
                    </a:p>
                    <a:p>
                      <a:pPr algn="l" fontAlgn="b"/>
                      <a:r>
                        <a:rPr lang="nl-NL" sz="800" b="0" i="0" u="none" strike="noStrike" baseline="0" dirty="0">
                          <a:solidFill>
                            <a:schemeClr val="dk1"/>
                          </a:solidFill>
                          <a:effectLst/>
                          <a:latin typeface="+mn-lt"/>
                        </a:rPr>
                        <a:t>Belastingheffing uitrekenen en optellen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4"/>
                  </a:ext>
                </a:extLst>
              </a:tr>
              <a:tr h="256463">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5"/>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6"/>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Belastingheffings box 1</a:t>
                      </a:r>
                      <a:endParaRPr lang="nl-NL" sz="8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r>
                        <a:rPr lang="nl-NL" sz="800" u="none" strike="noStrike" dirty="0" err="1">
                          <a:effectLst/>
                        </a:rPr>
                        <a:t>Belastingsheffing</a:t>
                      </a:r>
                      <a:r>
                        <a:rPr lang="nl-NL" sz="800" u="none" strike="noStrike" dirty="0">
                          <a:effectLst/>
                        </a:rPr>
                        <a:t> box 2</a:t>
                      </a:r>
                      <a:endParaRPr lang="nl-NL" sz="800" b="0" i="0" u="none" strike="noStrike" dirty="0">
                        <a:solidFill>
                          <a:srgbClr val="000000"/>
                        </a:solidFill>
                        <a:effectLst/>
                        <a:latin typeface="Calibri" panose="020F0502020204030204" pitchFamily="34" charset="0"/>
                      </a:endParaRPr>
                    </a:p>
                  </a:txBody>
                  <a:tcPr marL="0" marR="0" marT="0" marB="0"/>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r>
                        <a:rPr lang="nl-NL" sz="800" u="none" strike="noStrike" dirty="0" err="1">
                          <a:effectLst/>
                        </a:rPr>
                        <a:t>Belastingsheffing</a:t>
                      </a:r>
                      <a:r>
                        <a:rPr lang="nl-NL" sz="800" u="none" strike="noStrike" dirty="0">
                          <a:effectLst/>
                        </a:rPr>
                        <a:t> box 3</a:t>
                      </a:r>
                      <a:endParaRPr lang="nl-NL" sz="8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7"/>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8"/>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19"/>
                  </a:ext>
                </a:extLst>
              </a:tr>
              <a:tr h="246964">
                <a:tc>
                  <a:txBody>
                    <a:bodyPr/>
                    <a:lstStyle/>
                    <a:p>
                      <a:pPr algn="l" fontAlgn="b"/>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a:effectLst/>
                        </a:rPr>
                        <a:t> </a:t>
                      </a:r>
                      <a:endParaRPr lang="nl-NL"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nl-NL" sz="800" u="none" strike="noStrike" dirty="0">
                          <a:effectLst/>
                        </a:rPr>
                        <a:t> </a:t>
                      </a:r>
                      <a:endParaRPr lang="nl-NL"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nl-NL" sz="8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20"/>
                  </a:ext>
                </a:extLst>
              </a:tr>
            </a:tbl>
          </a:graphicData>
        </a:graphic>
      </p:graphicFrame>
      <mc:AlternateContent xmlns:mc="http://schemas.openxmlformats.org/markup-compatibility/2006" xmlns:a14="http://schemas.microsoft.com/office/drawing/2010/main">
        <mc:Choice Requires="a14">
          <p:sp>
            <p:nvSpPr>
              <p:cNvPr id="5" name="TextBox 1"/>
              <p:cNvSpPr txBox="1"/>
              <p:nvPr/>
            </p:nvSpPr>
            <p:spPr>
              <a:xfrm>
                <a:off x="144462" y="1349374"/>
                <a:ext cx="235257"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5" name="TextBox 1"/>
              <p:cNvSpPr txBox="1">
                <a:spLocks noRot="1" noChangeAspect="1" noMove="1" noResize="1" noEditPoints="1" noAdjustHandles="1" noChangeArrowheads="1" noChangeShapeType="1" noTextEdit="1"/>
              </p:cNvSpPr>
              <p:nvPr/>
            </p:nvSpPr>
            <p:spPr>
              <a:xfrm>
                <a:off x="144462" y="1349374"/>
                <a:ext cx="235257" cy="169277"/>
              </a:xfrm>
              <a:prstGeom prst="rect">
                <a:avLst/>
              </a:prstGeom>
              <a:blipFill rotWithShape="0">
                <a:blip r:embed="rId2"/>
                <a:stretch>
                  <a:fillRect b="-357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TextBox 2"/>
              <p:cNvSpPr txBox="1"/>
              <p:nvPr/>
            </p:nvSpPr>
            <p:spPr>
              <a:xfrm>
                <a:off x="153987" y="1565275"/>
                <a:ext cx="235257"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6" name="TextBox 2"/>
              <p:cNvSpPr txBox="1">
                <a:spLocks noRot="1" noChangeAspect="1" noMove="1" noResize="1" noEditPoints="1" noAdjustHandles="1" noChangeArrowheads="1" noChangeShapeType="1" noTextEdit="1"/>
              </p:cNvSpPr>
              <p:nvPr/>
            </p:nvSpPr>
            <p:spPr>
              <a:xfrm>
                <a:off x="153987" y="1565275"/>
                <a:ext cx="235257" cy="169277"/>
              </a:xfrm>
              <a:prstGeom prst="rect">
                <a:avLst/>
              </a:prstGeom>
              <a:blipFill rotWithShape="0">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TextBox 3"/>
              <p:cNvSpPr txBox="1"/>
              <p:nvPr/>
            </p:nvSpPr>
            <p:spPr>
              <a:xfrm>
                <a:off x="163512" y="2157413"/>
                <a:ext cx="235257"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7" name="TextBox 3"/>
              <p:cNvSpPr txBox="1">
                <a:spLocks noRot="1" noChangeAspect="1" noMove="1" noResize="1" noEditPoints="1" noAdjustHandles="1" noChangeArrowheads="1" noChangeShapeType="1" noTextEdit="1"/>
              </p:cNvSpPr>
              <p:nvPr/>
            </p:nvSpPr>
            <p:spPr>
              <a:xfrm>
                <a:off x="163512" y="2157413"/>
                <a:ext cx="235257" cy="169277"/>
              </a:xfrm>
              <a:prstGeom prst="rect">
                <a:avLst/>
              </a:prstGeom>
              <a:blipFill rotWithShape="0">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8" name="TextBox 4"/>
              <p:cNvSpPr txBox="1"/>
              <p:nvPr/>
            </p:nvSpPr>
            <p:spPr>
              <a:xfrm>
                <a:off x="153987" y="4546600"/>
                <a:ext cx="235257"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8" name="TextBox 4"/>
              <p:cNvSpPr txBox="1">
                <a:spLocks noRot="1" noChangeAspect="1" noMove="1" noResize="1" noEditPoints="1" noAdjustHandles="1" noChangeArrowheads="1" noChangeShapeType="1" noTextEdit="1"/>
              </p:cNvSpPr>
              <p:nvPr/>
            </p:nvSpPr>
            <p:spPr>
              <a:xfrm>
                <a:off x="153987" y="4546600"/>
                <a:ext cx="235257" cy="169277"/>
              </a:xfrm>
              <a:prstGeom prst="rect">
                <a:avLst/>
              </a:prstGeom>
              <a:blipFill rotWithShape="0">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9" name="TextBox 5"/>
              <p:cNvSpPr txBox="1"/>
              <p:nvPr/>
            </p:nvSpPr>
            <p:spPr>
              <a:xfrm>
                <a:off x="3352800" y="2157413"/>
                <a:ext cx="232554"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9" name="TextBox 5"/>
              <p:cNvSpPr txBox="1">
                <a:spLocks noRot="1" noChangeAspect="1" noMove="1" noResize="1" noEditPoints="1" noAdjustHandles="1" noChangeArrowheads="1" noChangeShapeType="1" noTextEdit="1"/>
              </p:cNvSpPr>
              <p:nvPr/>
            </p:nvSpPr>
            <p:spPr>
              <a:xfrm>
                <a:off x="3352800" y="2157413"/>
                <a:ext cx="232554" cy="169277"/>
              </a:xfrm>
              <a:prstGeom prst="rect">
                <a:avLst/>
              </a:prstGeom>
              <a:blipFill rotWithShape="0">
                <a:blip r:embed="rId6"/>
                <a:stretch>
                  <a:fillRect/>
                </a:stretch>
              </a:blipFill>
            </p:spPr>
            <p:txBody>
              <a:bodyPr/>
              <a:lstStyle/>
              <a:p>
                <a:r>
                  <a:rPr lang="nl-NL">
                    <a:noFill/>
                  </a:rPr>
                  <a:t> </a:t>
                </a:r>
              </a:p>
            </p:txBody>
          </p:sp>
        </mc:Fallback>
      </mc:AlternateContent>
      <p:sp>
        <p:nvSpPr>
          <p:cNvPr id="10" name="TextBox 6"/>
          <p:cNvSpPr txBox="1"/>
          <p:nvPr/>
        </p:nvSpPr>
        <p:spPr>
          <a:xfrm>
            <a:off x="4248149" y="2932113"/>
            <a:ext cx="45719" cy="305734"/>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100"/>
          </a:p>
        </p:txBody>
      </p:sp>
      <mc:AlternateContent xmlns:mc="http://schemas.openxmlformats.org/markup-compatibility/2006" xmlns:a14="http://schemas.microsoft.com/office/drawing/2010/main">
        <mc:Choice Requires="a14">
          <p:sp>
            <p:nvSpPr>
              <p:cNvPr id="11" name="TextBox 7"/>
              <p:cNvSpPr txBox="1"/>
              <p:nvPr/>
            </p:nvSpPr>
            <p:spPr>
              <a:xfrm>
                <a:off x="3333750" y="4556125"/>
                <a:ext cx="232554"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11" name="TextBox 7"/>
              <p:cNvSpPr txBox="1">
                <a:spLocks noRot="1" noChangeAspect="1" noMove="1" noResize="1" noEditPoints="1" noAdjustHandles="1" noChangeArrowheads="1" noChangeShapeType="1" noTextEdit="1"/>
              </p:cNvSpPr>
              <p:nvPr/>
            </p:nvSpPr>
            <p:spPr>
              <a:xfrm>
                <a:off x="3333750" y="4556125"/>
                <a:ext cx="232554" cy="169277"/>
              </a:xfrm>
              <a:prstGeom prst="rect">
                <a:avLst/>
              </a:prstGeom>
              <a:blipFill rotWithShape="0">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xtBox 8"/>
              <p:cNvSpPr txBox="1"/>
              <p:nvPr/>
            </p:nvSpPr>
            <p:spPr>
              <a:xfrm>
                <a:off x="6103938" y="1368424"/>
                <a:ext cx="232554"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12" name="TextBox 8"/>
              <p:cNvSpPr txBox="1">
                <a:spLocks noRot="1" noChangeAspect="1" noMove="1" noResize="1" noEditPoints="1" noAdjustHandles="1" noChangeArrowheads="1" noChangeShapeType="1" noTextEdit="1"/>
              </p:cNvSpPr>
              <p:nvPr/>
            </p:nvSpPr>
            <p:spPr>
              <a:xfrm>
                <a:off x="6103938" y="1368424"/>
                <a:ext cx="232554" cy="169277"/>
              </a:xfrm>
              <a:prstGeom prst="rect">
                <a:avLst/>
              </a:prstGeom>
              <a:blipFill rotWithShape="0">
                <a:blip r:embed="rId7"/>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3" name="TextBox 9"/>
              <p:cNvSpPr txBox="1"/>
              <p:nvPr/>
            </p:nvSpPr>
            <p:spPr>
              <a:xfrm>
                <a:off x="6103938" y="1555750"/>
                <a:ext cx="232554"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13" name="TextBox 9"/>
              <p:cNvSpPr txBox="1">
                <a:spLocks noRot="1" noChangeAspect="1" noMove="1" noResize="1" noEditPoints="1" noAdjustHandles="1" noChangeArrowheads="1" noChangeShapeType="1" noTextEdit="1"/>
              </p:cNvSpPr>
              <p:nvPr/>
            </p:nvSpPr>
            <p:spPr>
              <a:xfrm>
                <a:off x="6103938" y="1555750"/>
                <a:ext cx="232554" cy="169277"/>
              </a:xfrm>
              <a:prstGeom prst="rect">
                <a:avLst/>
              </a:prstGeom>
              <a:blipFill rotWithShape="0">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4" name="TextBox 10"/>
              <p:cNvSpPr txBox="1"/>
              <p:nvPr/>
            </p:nvSpPr>
            <p:spPr>
              <a:xfrm>
                <a:off x="6103938" y="2157413"/>
                <a:ext cx="232554"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14" name="TextBox 10"/>
              <p:cNvSpPr txBox="1">
                <a:spLocks noRot="1" noChangeAspect="1" noMove="1" noResize="1" noEditPoints="1" noAdjustHandles="1" noChangeArrowheads="1" noChangeShapeType="1" noTextEdit="1"/>
              </p:cNvSpPr>
              <p:nvPr/>
            </p:nvSpPr>
            <p:spPr>
              <a:xfrm>
                <a:off x="6103938" y="2157413"/>
                <a:ext cx="232554" cy="169277"/>
              </a:xfrm>
              <a:prstGeom prst="rect">
                <a:avLst/>
              </a:prstGeom>
              <a:blipFill rotWithShape="0">
                <a:blip r:embed="rId6"/>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5" name="TextBox 11"/>
              <p:cNvSpPr txBox="1"/>
              <p:nvPr/>
            </p:nvSpPr>
            <p:spPr>
              <a:xfrm>
                <a:off x="6103938" y="4565650"/>
                <a:ext cx="232554" cy="16927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Cambria Math" panose="02040503050406030204" pitchFamily="18" charset="0"/>
                        </a:rPr>
                        <m:t>=</m:t>
                      </m:r>
                    </m:oMath>
                  </m:oMathPara>
                </a14:m>
                <a:endParaRPr lang="en-US" sz="1100"/>
              </a:p>
            </p:txBody>
          </p:sp>
        </mc:Choice>
        <mc:Fallback xmlns="">
          <p:sp>
            <p:nvSpPr>
              <p:cNvPr id="15" name="TextBox 11"/>
              <p:cNvSpPr txBox="1">
                <a:spLocks noRot="1" noChangeAspect="1" noMove="1" noResize="1" noEditPoints="1" noAdjustHandles="1" noChangeArrowheads="1" noChangeShapeType="1" noTextEdit="1"/>
              </p:cNvSpPr>
              <p:nvPr/>
            </p:nvSpPr>
            <p:spPr>
              <a:xfrm>
                <a:off x="6103938" y="4565650"/>
                <a:ext cx="232554" cy="169277"/>
              </a:xfrm>
              <a:prstGeom prst="rect">
                <a:avLst/>
              </a:prstGeom>
              <a:blipFill rotWithShape="0">
                <a:blip r:embed="rId6"/>
                <a:stretch>
                  <a:fillRect/>
                </a:stretch>
              </a:blipFill>
            </p:spPr>
            <p:txBody>
              <a:bodyPr/>
              <a:lstStyle/>
              <a:p>
                <a:r>
                  <a:rPr lang="nl-NL">
                    <a:noFill/>
                  </a:rPr>
                  <a:t> </a:t>
                </a:r>
              </a:p>
            </p:txBody>
          </p:sp>
        </mc:Fallback>
      </mc:AlternateContent>
    </p:spTree>
    <p:extLst>
      <p:ext uri="{BB962C8B-B14F-4D97-AF65-F5344CB8AC3E}">
        <p14:creationId xmlns:p14="http://schemas.microsoft.com/office/powerpoint/2010/main" val="41488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127819"/>
            <a:ext cx="9509760" cy="707923"/>
          </a:xfrm>
        </p:spPr>
        <p:txBody>
          <a:bodyPr/>
          <a:lstStyle/>
          <a:p>
            <a:r>
              <a:rPr lang="nl-NL" dirty="0" smtClean="0"/>
              <a:t>P2:Tel uit de winst</a:t>
            </a:r>
            <a:endParaRPr lang="nl-NL" dirty="0"/>
          </a:p>
        </p:txBody>
      </p:sp>
      <p:sp>
        <p:nvSpPr>
          <p:cNvPr id="3" name="Tijdelijke aanduiding voor inhoud 2"/>
          <p:cNvSpPr>
            <a:spLocks noGrp="1"/>
          </p:cNvSpPr>
          <p:nvPr>
            <p:ph idx="1"/>
          </p:nvPr>
        </p:nvSpPr>
        <p:spPr>
          <a:xfrm>
            <a:off x="1341120" y="835742"/>
            <a:ext cx="9509760" cy="5193837"/>
          </a:xfrm>
        </p:spPr>
        <p:txBody>
          <a:bodyPr>
            <a:normAutofit lnSpcReduction="10000"/>
          </a:bodyPr>
          <a:lstStyle/>
          <a:p>
            <a:r>
              <a:rPr lang="nl-NL" dirty="0" smtClean="0"/>
              <a:t>Start </a:t>
            </a:r>
          </a:p>
          <a:p>
            <a:r>
              <a:rPr lang="nl-NL" dirty="0" smtClean="0"/>
              <a:t>Lesdoelen: </a:t>
            </a:r>
          </a:p>
          <a:p>
            <a:pPr>
              <a:buFontTx/>
              <a:buChar char="-"/>
            </a:pPr>
            <a:r>
              <a:rPr lang="nl-NL" dirty="0" smtClean="0"/>
              <a:t>Verkoopopbrengst</a:t>
            </a:r>
          </a:p>
          <a:p>
            <a:pPr>
              <a:buFontTx/>
              <a:buChar char="-"/>
            </a:pPr>
            <a:r>
              <a:rPr lang="nl-NL" dirty="0" smtClean="0"/>
              <a:t>Omzet </a:t>
            </a:r>
          </a:p>
          <a:p>
            <a:pPr>
              <a:buFontTx/>
              <a:buChar char="-"/>
            </a:pPr>
            <a:r>
              <a:rPr lang="nl-NL" dirty="0" smtClean="0"/>
              <a:t>Inkoop </a:t>
            </a:r>
          </a:p>
          <a:p>
            <a:pPr>
              <a:buFontTx/>
              <a:buChar char="-"/>
            </a:pPr>
            <a:r>
              <a:rPr lang="nl-NL" dirty="0" smtClean="0"/>
              <a:t>Brutowinst </a:t>
            </a:r>
          </a:p>
          <a:p>
            <a:pPr>
              <a:buFontTx/>
              <a:buChar char="-"/>
            </a:pPr>
            <a:r>
              <a:rPr lang="nl-NL" dirty="0" smtClean="0"/>
              <a:t>Bedrijfskosten </a:t>
            </a:r>
          </a:p>
          <a:p>
            <a:pPr>
              <a:buFontTx/>
              <a:buChar char="-"/>
            </a:pPr>
            <a:r>
              <a:rPr lang="nl-NL" dirty="0" smtClean="0"/>
              <a:t>Nettowinst </a:t>
            </a:r>
          </a:p>
          <a:p>
            <a:pPr marL="45720" indent="0">
              <a:buNone/>
            </a:pPr>
            <a:r>
              <a:rPr lang="nl-NL" dirty="0" err="1" smtClean="0"/>
              <a:t>Opd</a:t>
            </a:r>
            <a:r>
              <a:rPr lang="nl-NL" dirty="0" smtClean="0"/>
              <a:t> 1 t/m 5 p2h3 </a:t>
            </a:r>
            <a:r>
              <a:rPr lang="nl-NL" sz="2400" b="1" dirty="0" smtClean="0"/>
              <a:t>ZS 9:30 tot 9:45</a:t>
            </a:r>
          </a:p>
          <a:p>
            <a:pPr marL="45720" indent="0">
              <a:buNone/>
            </a:pPr>
            <a:r>
              <a:rPr lang="nl-NL" dirty="0" smtClean="0"/>
              <a:t>Nakijken </a:t>
            </a:r>
          </a:p>
          <a:p>
            <a:pPr marL="45720" indent="0">
              <a:buNone/>
            </a:pPr>
            <a:r>
              <a:rPr lang="nl-NL" b="1" dirty="0" err="1" smtClean="0">
                <a:solidFill>
                  <a:srgbClr val="FF0000"/>
                </a:solidFill>
              </a:rPr>
              <a:t>Hw</a:t>
            </a:r>
            <a:r>
              <a:rPr lang="nl-NL" b="1" dirty="0" smtClean="0">
                <a:solidFill>
                  <a:srgbClr val="FF0000"/>
                </a:solidFill>
              </a:rPr>
              <a:t>: </a:t>
            </a:r>
            <a:r>
              <a:rPr lang="nl-NL" b="1" dirty="0" err="1" smtClean="0">
                <a:solidFill>
                  <a:srgbClr val="FF0000"/>
                </a:solidFill>
              </a:rPr>
              <a:t>opd</a:t>
            </a:r>
            <a:r>
              <a:rPr lang="nl-NL" b="1" dirty="0" smtClean="0">
                <a:solidFill>
                  <a:srgbClr val="FF0000"/>
                </a:solidFill>
              </a:rPr>
              <a:t> 6 t/m 12 p2h3 op 15/11</a:t>
            </a:r>
          </a:p>
          <a:p>
            <a:pPr>
              <a:buFontTx/>
              <a:buChar char="-"/>
            </a:pPr>
            <a:endParaRPr lang="nl-NL" dirty="0"/>
          </a:p>
        </p:txBody>
      </p:sp>
    </p:spTree>
    <p:extLst>
      <p:ext uri="{BB962C8B-B14F-4D97-AF65-F5344CB8AC3E}">
        <p14:creationId xmlns:p14="http://schemas.microsoft.com/office/powerpoint/2010/main" val="192533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12192000" cy="6705600"/>
          </a:xfrm>
        </p:spPr>
        <p:txBody>
          <a:bodyPr/>
          <a:lstStyle/>
          <a:p>
            <a:pPr marL="45720" indent="0">
              <a:buNone/>
            </a:pPr>
            <a:endParaRPr lang="nl-NL" dirty="0" smtClean="0">
              <a:solidFill>
                <a:schemeClr val="tx1"/>
              </a:solidFill>
            </a:endParaRPr>
          </a:p>
          <a:p>
            <a:pPr marL="45720" indent="0">
              <a:buNone/>
            </a:pPr>
            <a:r>
              <a:rPr lang="nl-NL" dirty="0" smtClean="0">
                <a:solidFill>
                  <a:schemeClr val="tx1"/>
                </a:solidFill>
              </a:rPr>
              <a:t>Afzet </a:t>
            </a:r>
            <a:r>
              <a:rPr lang="nl-NL" dirty="0">
                <a:solidFill>
                  <a:schemeClr val="tx1"/>
                </a:solidFill>
              </a:rPr>
              <a:t>= aantal verkochte artikelen/producten/diensten</a:t>
            </a:r>
          </a:p>
          <a:p>
            <a:pPr marL="0" indent="0">
              <a:buNone/>
            </a:pPr>
            <a:r>
              <a:rPr lang="nl-NL" dirty="0">
                <a:solidFill>
                  <a:schemeClr val="tx1"/>
                </a:solidFill>
              </a:rPr>
              <a:t>omzet </a:t>
            </a:r>
            <a:r>
              <a:rPr lang="nl-NL" dirty="0" smtClean="0">
                <a:solidFill>
                  <a:schemeClr val="tx1"/>
                </a:solidFill>
              </a:rPr>
              <a:t>– inkopen </a:t>
            </a:r>
            <a:r>
              <a:rPr lang="nl-NL" dirty="0" smtClean="0">
                <a:solidFill>
                  <a:schemeClr val="tx1"/>
                </a:solidFill>
                <a:sym typeface="Wingdings" panose="05000000000000000000" pitchFamily="2" charset="2"/>
              </a:rPr>
              <a:t> </a:t>
            </a:r>
            <a:r>
              <a:rPr lang="nl-NL" dirty="0">
                <a:solidFill>
                  <a:schemeClr val="tx1"/>
                </a:solidFill>
                <a:sym typeface="Wingdings" panose="05000000000000000000" pitchFamily="2" charset="2"/>
              </a:rPr>
              <a:t>Brutowinst </a:t>
            </a:r>
            <a:r>
              <a:rPr lang="nl-NL" dirty="0" smtClean="0">
                <a:solidFill>
                  <a:schemeClr val="tx1"/>
                </a:solidFill>
                <a:sym typeface="Wingdings" panose="05000000000000000000" pitchFamily="2" charset="2"/>
              </a:rPr>
              <a:t>- bedrijfskoeten </a:t>
            </a:r>
            <a:r>
              <a:rPr lang="nl-NL" dirty="0">
                <a:solidFill>
                  <a:schemeClr val="tx1"/>
                </a:solidFill>
                <a:sym typeface="Wingdings" panose="05000000000000000000" pitchFamily="2" charset="2"/>
              </a:rPr>
              <a:t>nettowinst</a:t>
            </a:r>
          </a:p>
          <a:p>
            <a:pPr marL="0" indent="0">
              <a:buNone/>
            </a:pPr>
            <a:endParaRPr lang="nl-NL" dirty="0">
              <a:solidFill>
                <a:schemeClr val="tx1"/>
              </a:solidFill>
              <a:sym typeface="Wingdings" panose="05000000000000000000" pitchFamily="2" charset="2"/>
            </a:endParaRPr>
          </a:p>
          <a:p>
            <a:pPr marL="0" indent="0">
              <a:buNone/>
            </a:pPr>
            <a:r>
              <a:rPr lang="nl-NL" dirty="0">
                <a:solidFill>
                  <a:schemeClr val="tx1"/>
                </a:solidFill>
                <a:sym typeface="Wingdings" panose="05000000000000000000" pitchFamily="2" charset="2"/>
              </a:rPr>
              <a:t>Overige kosten zijn bijv. :</a:t>
            </a:r>
          </a:p>
          <a:p>
            <a:pPr marL="0" indent="0">
              <a:buNone/>
            </a:pPr>
            <a:r>
              <a:rPr lang="nl-NL" dirty="0">
                <a:solidFill>
                  <a:schemeClr val="tx1"/>
                </a:solidFill>
                <a:sym typeface="Wingdings" panose="05000000000000000000" pitchFamily="2" charset="2"/>
              </a:rPr>
              <a:t>- Loonkosten</a:t>
            </a:r>
          </a:p>
          <a:p>
            <a:pPr marL="0" indent="0">
              <a:buNone/>
            </a:pPr>
            <a:r>
              <a:rPr lang="nl-NL" dirty="0">
                <a:solidFill>
                  <a:schemeClr val="tx1"/>
                </a:solidFill>
                <a:sym typeface="Wingdings" panose="05000000000000000000" pitchFamily="2" charset="2"/>
              </a:rPr>
              <a:t>- Huur</a:t>
            </a:r>
          </a:p>
          <a:p>
            <a:pPr marL="0" indent="0">
              <a:buNone/>
            </a:pPr>
            <a:r>
              <a:rPr lang="nl-NL" dirty="0">
                <a:solidFill>
                  <a:schemeClr val="tx1"/>
                </a:solidFill>
                <a:sym typeface="Wingdings" panose="05000000000000000000" pitchFamily="2" charset="2"/>
              </a:rPr>
              <a:t>- Electra enz.</a:t>
            </a:r>
          </a:p>
          <a:p>
            <a:pPr marL="45720" indent="0">
              <a:buNone/>
            </a:pPr>
            <a:endParaRPr lang="nl-NL" dirty="0"/>
          </a:p>
        </p:txBody>
      </p:sp>
    </p:spTree>
    <p:extLst>
      <p:ext uri="{BB962C8B-B14F-4D97-AF65-F5344CB8AC3E}">
        <p14:creationId xmlns:p14="http://schemas.microsoft.com/office/powerpoint/2010/main" val="13587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692846"/>
          </a:xfrm>
        </p:spPr>
        <p:txBody>
          <a:bodyPr/>
          <a:lstStyle/>
          <a:p>
            <a:r>
              <a:rPr lang="nl-NL" dirty="0" smtClean="0"/>
              <a:t>P7: Overheidsfinanciën </a:t>
            </a:r>
            <a:endParaRPr lang="nl-NL" dirty="0"/>
          </a:p>
        </p:txBody>
      </p:sp>
      <p:sp>
        <p:nvSpPr>
          <p:cNvPr id="3" name="Tijdelijke aanduiding voor inhoud 2"/>
          <p:cNvSpPr>
            <a:spLocks noGrp="1"/>
          </p:cNvSpPr>
          <p:nvPr>
            <p:ph idx="1"/>
          </p:nvPr>
        </p:nvSpPr>
        <p:spPr>
          <a:xfrm>
            <a:off x="1341120" y="1160206"/>
            <a:ext cx="9509760" cy="4869373"/>
          </a:xfrm>
        </p:spPr>
        <p:txBody>
          <a:bodyPr>
            <a:normAutofit fontScale="92500" lnSpcReduction="20000"/>
          </a:bodyPr>
          <a:lstStyle/>
          <a:p>
            <a:r>
              <a:rPr lang="nl-NL" dirty="0" smtClean="0"/>
              <a:t>Start </a:t>
            </a:r>
          </a:p>
          <a:p>
            <a:r>
              <a:rPr lang="nl-NL" dirty="0" smtClean="0"/>
              <a:t>Lesdoelen: </a:t>
            </a:r>
          </a:p>
          <a:p>
            <a:pPr>
              <a:buFontTx/>
              <a:buChar char="-"/>
            </a:pPr>
            <a:r>
              <a:rPr lang="nl-NL" dirty="0" err="1" smtClean="0"/>
              <a:t>Begritingstekort</a:t>
            </a:r>
            <a:r>
              <a:rPr lang="nl-NL" dirty="0" smtClean="0"/>
              <a:t> </a:t>
            </a:r>
          </a:p>
          <a:p>
            <a:pPr>
              <a:buFontTx/>
              <a:buChar char="-"/>
            </a:pPr>
            <a:r>
              <a:rPr lang="nl-NL" dirty="0" smtClean="0"/>
              <a:t>Begrotingsoverschot </a:t>
            </a:r>
          </a:p>
          <a:p>
            <a:pPr>
              <a:buFontTx/>
              <a:buChar char="-"/>
            </a:pPr>
            <a:r>
              <a:rPr lang="nl-NL" dirty="0" smtClean="0"/>
              <a:t>Staatsschuld </a:t>
            </a:r>
          </a:p>
          <a:p>
            <a:pPr>
              <a:buFontTx/>
              <a:buChar char="-"/>
            </a:pPr>
            <a:r>
              <a:rPr lang="nl-NL" dirty="0" smtClean="0"/>
              <a:t>Niet belastingmiddelen </a:t>
            </a:r>
          </a:p>
          <a:p>
            <a:pPr>
              <a:buFontTx/>
              <a:buChar char="-"/>
            </a:pPr>
            <a:r>
              <a:rPr lang="nl-NL" dirty="0" smtClean="0"/>
              <a:t>Profijtbeginsel </a:t>
            </a:r>
          </a:p>
          <a:p>
            <a:pPr>
              <a:buFontTx/>
              <a:buChar char="-"/>
            </a:pPr>
            <a:r>
              <a:rPr lang="nl-NL" dirty="0" smtClean="0"/>
              <a:t>Solidariteitsbeginsel </a:t>
            </a:r>
          </a:p>
          <a:p>
            <a:pPr marL="45720" indent="0">
              <a:buNone/>
            </a:pPr>
            <a:r>
              <a:rPr lang="nl-NL" dirty="0" err="1" smtClean="0"/>
              <a:t>Opd</a:t>
            </a:r>
            <a:r>
              <a:rPr lang="nl-NL" dirty="0" smtClean="0"/>
              <a:t> 1 t/m 5 p7h3</a:t>
            </a:r>
          </a:p>
          <a:p>
            <a:pPr marL="45720" indent="0">
              <a:buNone/>
            </a:pPr>
            <a:r>
              <a:rPr lang="nl-NL" dirty="0" smtClean="0"/>
              <a:t>Nakijken </a:t>
            </a:r>
          </a:p>
          <a:p>
            <a:pPr marL="45720" indent="0">
              <a:buNone/>
            </a:pPr>
            <a:r>
              <a:rPr lang="nl-NL" dirty="0" smtClean="0"/>
              <a:t>HW: </a:t>
            </a:r>
            <a:r>
              <a:rPr lang="nl-NL" dirty="0" err="1" smtClean="0"/>
              <a:t>opd</a:t>
            </a:r>
            <a:r>
              <a:rPr lang="nl-NL" dirty="0" smtClean="0"/>
              <a:t> 6 t/m 12 p7h3 ---</a:t>
            </a:r>
            <a:r>
              <a:rPr lang="nl-NL" dirty="0" smtClean="0">
                <a:sym typeface="Wingdings" panose="05000000000000000000" pitchFamily="2" charset="2"/>
              </a:rPr>
              <a:t> donderdag 14/11</a:t>
            </a:r>
            <a:endParaRPr lang="nl-NL" dirty="0"/>
          </a:p>
        </p:txBody>
      </p:sp>
    </p:spTree>
    <p:extLst>
      <p:ext uri="{BB962C8B-B14F-4D97-AF65-F5344CB8AC3E}">
        <p14:creationId xmlns:p14="http://schemas.microsoft.com/office/powerpoint/2010/main" val="24857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108156"/>
            <a:ext cx="9509760" cy="5921424"/>
          </a:xfrm>
        </p:spPr>
        <p:txBody>
          <a:bodyPr/>
          <a:lstStyle/>
          <a:p>
            <a:pPr marL="45720" indent="0">
              <a:buNone/>
            </a:pPr>
            <a:endParaRPr lang="nl-NL" dirty="0" smtClean="0"/>
          </a:p>
          <a:p>
            <a:pPr marL="45720" indent="0">
              <a:buNone/>
            </a:pPr>
            <a:endParaRPr lang="nl-NL" dirty="0"/>
          </a:p>
          <a:p>
            <a:r>
              <a:rPr lang="nl-NL" dirty="0">
                <a:solidFill>
                  <a:schemeClr val="tx1"/>
                </a:solidFill>
              </a:rPr>
              <a:t>Solidariteitsbeginsel </a:t>
            </a:r>
            <a:r>
              <a:rPr lang="nl-NL" dirty="0">
                <a:solidFill>
                  <a:schemeClr val="tx1"/>
                </a:solidFill>
                <a:sym typeface="Wingdings" panose="05000000000000000000" pitchFamily="2" charset="2"/>
              </a:rPr>
              <a:t> Wie inkomen heeft staat een deel van zijn inkomen af aan mensen die geen inkomen hebben.</a:t>
            </a:r>
          </a:p>
          <a:p>
            <a:r>
              <a:rPr lang="nl-NL" dirty="0">
                <a:solidFill>
                  <a:schemeClr val="tx1"/>
                </a:solidFill>
                <a:sym typeface="Wingdings" panose="05000000000000000000" pitchFamily="2" charset="2"/>
              </a:rPr>
              <a:t>Profijtbeginsel  Je betaalt er alleen voor als je er gebruik van maakt, (profijt) van hebt.</a:t>
            </a:r>
          </a:p>
          <a:p>
            <a:pPr marL="45720" indent="0">
              <a:buNone/>
            </a:pPr>
            <a:endParaRPr lang="nl-NL" dirty="0"/>
          </a:p>
        </p:txBody>
      </p:sp>
    </p:spTree>
    <p:extLst>
      <p:ext uri="{BB962C8B-B14F-4D97-AF65-F5344CB8AC3E}">
        <p14:creationId xmlns:p14="http://schemas.microsoft.com/office/powerpoint/2010/main" val="324198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P3: Kijk op cijfers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Procenten </a:t>
            </a:r>
          </a:p>
          <a:p>
            <a:pPr marL="45720" indent="0">
              <a:buNone/>
            </a:pPr>
            <a:r>
              <a:rPr lang="nl-NL" dirty="0" smtClean="0"/>
              <a:t>Opdrachten maken 1 t/m 5 p3h3</a:t>
            </a:r>
          </a:p>
          <a:p>
            <a:pPr marL="45720" indent="0">
              <a:buNone/>
            </a:pPr>
            <a:r>
              <a:rPr lang="nl-NL" dirty="0" smtClean="0"/>
              <a:t>Nakijken </a:t>
            </a:r>
          </a:p>
          <a:p>
            <a:pPr marL="45720" indent="0">
              <a:buNone/>
            </a:pPr>
            <a:r>
              <a:rPr lang="nl-NL" dirty="0" err="1" smtClean="0"/>
              <a:t>Hw</a:t>
            </a:r>
            <a:r>
              <a:rPr lang="nl-NL" dirty="0" smtClean="0"/>
              <a:t>: </a:t>
            </a:r>
            <a:r>
              <a:rPr lang="nl-NL" dirty="0" err="1" smtClean="0"/>
              <a:t>opd</a:t>
            </a:r>
            <a:r>
              <a:rPr lang="nl-NL" dirty="0" smtClean="0"/>
              <a:t> 6 t/m 12 p3h3</a:t>
            </a:r>
            <a:endParaRPr lang="nl-NL" dirty="0"/>
          </a:p>
        </p:txBody>
      </p:sp>
    </p:spTree>
    <p:extLst>
      <p:ext uri="{BB962C8B-B14F-4D97-AF65-F5344CB8AC3E}">
        <p14:creationId xmlns:p14="http://schemas.microsoft.com/office/powerpoint/2010/main" val="194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Consumptie – jezelf vergelijken met anderen</a:t>
            </a:r>
            <a:endParaRPr lang="nl-NL" dirty="0"/>
          </a:p>
        </p:txBody>
      </p:sp>
      <p:sp>
        <p:nvSpPr>
          <p:cNvPr id="14" name="Tijdelijke aanduiding voor inhoud 13"/>
          <p:cNvSpPr>
            <a:spLocks noGrp="1"/>
          </p:cNvSpPr>
          <p:nvPr>
            <p:ph idx="1"/>
          </p:nvPr>
        </p:nvSpPr>
        <p:spPr/>
        <p:txBody>
          <a:bodyPr/>
          <a:lstStyle/>
          <a:p>
            <a:r>
              <a:rPr lang="nl-NL" dirty="0" smtClean="0"/>
              <a:t>Verschillende </a:t>
            </a:r>
            <a:r>
              <a:rPr lang="nl-NL" u="sng" dirty="0"/>
              <a:t>vormen</a:t>
            </a:r>
            <a:r>
              <a:rPr lang="nl-NL" dirty="0"/>
              <a:t> van </a:t>
            </a:r>
            <a:r>
              <a:rPr lang="nl-NL" dirty="0" smtClean="0"/>
              <a:t>inkomen:</a:t>
            </a:r>
            <a:br>
              <a:rPr lang="nl-NL" dirty="0" smtClean="0"/>
            </a:br>
            <a:r>
              <a:rPr lang="nl-NL" dirty="0" smtClean="0"/>
              <a:t/>
            </a:r>
            <a:br>
              <a:rPr lang="nl-NL" dirty="0" smtClean="0"/>
            </a:br>
            <a:r>
              <a:rPr lang="nl-NL" dirty="0" smtClean="0"/>
              <a:t>- </a:t>
            </a:r>
            <a:r>
              <a:rPr lang="nl-NL" dirty="0"/>
              <a:t>inkomen uit </a:t>
            </a:r>
            <a:r>
              <a:rPr lang="nl-NL" u="sng" dirty="0" smtClean="0"/>
              <a:t>arbeid</a:t>
            </a:r>
            <a:r>
              <a:rPr lang="nl-NL" dirty="0" smtClean="0"/>
              <a:t>: loon </a:t>
            </a:r>
            <a:r>
              <a:rPr lang="nl-NL" dirty="0"/>
              <a:t>of </a:t>
            </a:r>
            <a:r>
              <a:rPr lang="nl-NL" dirty="0" smtClean="0"/>
              <a:t>salaris, vakantiegeld, loon </a:t>
            </a:r>
            <a:r>
              <a:rPr lang="nl-NL" dirty="0"/>
              <a:t>in </a:t>
            </a:r>
            <a:r>
              <a:rPr lang="nl-NL" dirty="0" smtClean="0"/>
              <a:t>natura, winst </a:t>
            </a:r>
            <a:br>
              <a:rPr lang="nl-NL" dirty="0" smtClean="0"/>
            </a:br>
            <a:r>
              <a:rPr lang="nl-NL" dirty="0" smtClean="0"/>
              <a:t>- </a:t>
            </a:r>
            <a:r>
              <a:rPr lang="nl-NL" dirty="0"/>
              <a:t>inkomen uit </a:t>
            </a:r>
            <a:r>
              <a:rPr lang="nl-NL" u="sng" dirty="0"/>
              <a:t>bezit</a:t>
            </a:r>
            <a:r>
              <a:rPr lang="nl-NL" dirty="0"/>
              <a:t>: </a:t>
            </a:r>
            <a:r>
              <a:rPr lang="nl-NL" dirty="0" smtClean="0"/>
              <a:t>rente, dividend, huur, pacht, winst</a:t>
            </a:r>
            <a:br>
              <a:rPr lang="nl-NL" dirty="0" smtClean="0"/>
            </a:br>
            <a:r>
              <a:rPr lang="nl-NL" dirty="0" smtClean="0"/>
              <a:t>- inkomen </a:t>
            </a:r>
            <a:r>
              <a:rPr lang="nl-NL" dirty="0"/>
              <a:t>uit </a:t>
            </a:r>
            <a:r>
              <a:rPr lang="nl-NL" u="sng" dirty="0" smtClean="0"/>
              <a:t>overdrachten</a:t>
            </a:r>
            <a:r>
              <a:rPr lang="nl-NL" dirty="0" smtClean="0"/>
              <a:t>: kinderbijslag, subsidies/toeslagen, bijstand, studiebeurs, </a:t>
            </a:r>
            <a:r>
              <a:rPr lang="nl-NL" dirty="0"/>
              <a:t>sociale </a:t>
            </a:r>
            <a:r>
              <a:rPr lang="nl-NL" dirty="0" smtClean="0"/>
              <a:t>uitkeringen</a:t>
            </a:r>
          </a:p>
          <a:p>
            <a:r>
              <a:rPr lang="nl-NL" dirty="0"/>
              <a:t>informatie over inkomensverschillen in Nederland: </a:t>
            </a:r>
            <a:r>
              <a:rPr lang="nl-NL" dirty="0" smtClean="0"/>
              <a:t/>
            </a:r>
            <a:br>
              <a:rPr lang="nl-NL" dirty="0" smtClean="0"/>
            </a:br>
            <a:r>
              <a:rPr lang="nl-NL" dirty="0" smtClean="0"/>
              <a:t>– </a:t>
            </a:r>
            <a:r>
              <a:rPr lang="nl-NL" dirty="0"/>
              <a:t>verschillen van inkomens zoals </a:t>
            </a:r>
            <a:r>
              <a:rPr lang="nl-NL" dirty="0" smtClean="0"/>
              <a:t>hierboven genoemd</a:t>
            </a:r>
            <a:br>
              <a:rPr lang="nl-NL" dirty="0" smtClean="0"/>
            </a:br>
            <a:r>
              <a:rPr lang="nl-NL" dirty="0" smtClean="0"/>
              <a:t>– </a:t>
            </a:r>
            <a:r>
              <a:rPr lang="nl-NL" dirty="0"/>
              <a:t>verschillen in inkomens leiden tot verschillen in consumptie (koopkracht, preferenties)</a:t>
            </a:r>
          </a:p>
        </p:txBody>
      </p:sp>
    </p:spTree>
    <p:extLst>
      <p:ext uri="{BB962C8B-B14F-4D97-AF65-F5344CB8AC3E}">
        <p14:creationId xmlns:p14="http://schemas.microsoft.com/office/powerpoint/2010/main" val="372355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3626" y="580103"/>
            <a:ext cx="11287432" cy="5449476"/>
          </a:xfrm>
        </p:spPr>
        <p:txBody>
          <a:bodyPr/>
          <a:lstStyle/>
          <a:p>
            <a:r>
              <a:rPr lang="nl-NL" dirty="0"/>
              <a:t>Uitdrukken in procenten:</a:t>
            </a:r>
          </a:p>
          <a:p>
            <a:pPr marL="0" indent="0">
              <a:buNone/>
            </a:pPr>
            <a:r>
              <a:rPr lang="nl-NL" dirty="0"/>
              <a:t>	Deel : geheel x 100 =</a:t>
            </a:r>
          </a:p>
          <a:p>
            <a:pPr marL="0" indent="0">
              <a:buNone/>
            </a:pPr>
            <a:r>
              <a:rPr lang="nl-NL" dirty="0"/>
              <a:t>	Voorbeeld de winst is € 2,- en de inkoopprijs is € 8,-</a:t>
            </a:r>
          </a:p>
          <a:p>
            <a:pPr marL="0" indent="0">
              <a:buNone/>
            </a:pPr>
            <a:r>
              <a:rPr lang="nl-NL" dirty="0"/>
              <a:t>	Hoeveel is de winst in procenten van de inkoopprijs?</a:t>
            </a:r>
          </a:p>
          <a:p>
            <a:pPr marL="0" indent="0">
              <a:buNone/>
            </a:pPr>
            <a:endParaRPr lang="nl-NL" dirty="0"/>
          </a:p>
          <a:p>
            <a:endParaRPr lang="nl-NL" dirty="0"/>
          </a:p>
          <a:p>
            <a:r>
              <a:rPr lang="nl-NL" dirty="0"/>
              <a:t>Hoeveel procent is het gestegen of gedaald?</a:t>
            </a:r>
          </a:p>
          <a:p>
            <a:pPr marL="0" indent="0">
              <a:buNone/>
            </a:pPr>
            <a:r>
              <a:rPr lang="nl-NL" dirty="0"/>
              <a:t>     (nieuw – oud) : oud x 100 = </a:t>
            </a:r>
          </a:p>
          <a:p>
            <a:pPr marL="45720" indent="0">
              <a:buNone/>
            </a:pPr>
            <a:endParaRPr lang="nl-NL" dirty="0"/>
          </a:p>
        </p:txBody>
      </p:sp>
    </p:spTree>
    <p:extLst>
      <p:ext uri="{BB962C8B-B14F-4D97-AF65-F5344CB8AC3E}">
        <p14:creationId xmlns:p14="http://schemas.microsoft.com/office/powerpoint/2010/main" val="750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Aardappeltechnologie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Innovatie </a:t>
            </a:r>
          </a:p>
          <a:p>
            <a:pPr>
              <a:buFontTx/>
              <a:buChar char="-"/>
            </a:pPr>
            <a:r>
              <a:rPr lang="nl-NL" dirty="0" smtClean="0"/>
              <a:t>Marktonderzoek </a:t>
            </a:r>
          </a:p>
          <a:p>
            <a:pPr marL="45720" indent="0">
              <a:buNone/>
            </a:pPr>
            <a:r>
              <a:rPr lang="nl-NL" dirty="0" err="1" smtClean="0"/>
              <a:t>Opd</a:t>
            </a:r>
            <a:r>
              <a:rPr lang="nl-NL" dirty="0" smtClean="0"/>
              <a:t> 1 t/m 5 maken p4h2</a:t>
            </a:r>
          </a:p>
          <a:p>
            <a:pPr marL="45720" indent="0">
              <a:buNone/>
            </a:pPr>
            <a:r>
              <a:rPr lang="nl-NL" dirty="0" smtClean="0"/>
              <a:t>Nakijken </a:t>
            </a:r>
          </a:p>
          <a:p>
            <a:pPr marL="45720" indent="0">
              <a:buNone/>
            </a:pPr>
            <a:r>
              <a:rPr lang="nl-NL" dirty="0" smtClean="0"/>
              <a:t>HW: rekentrainer P4 en P5</a:t>
            </a:r>
            <a:endParaRPr lang="nl-NL" dirty="0"/>
          </a:p>
        </p:txBody>
      </p:sp>
    </p:spTree>
    <p:extLst>
      <p:ext uri="{BB962C8B-B14F-4D97-AF65-F5344CB8AC3E}">
        <p14:creationId xmlns:p14="http://schemas.microsoft.com/office/powerpoint/2010/main" val="164711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P5:Innovatie in een bedrijf </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Start </a:t>
            </a:r>
          </a:p>
          <a:p>
            <a:r>
              <a:rPr lang="nl-NL" dirty="0" smtClean="0"/>
              <a:t>Lesdoelen: </a:t>
            </a:r>
          </a:p>
          <a:p>
            <a:pPr>
              <a:buFontTx/>
              <a:buChar char="-"/>
            </a:pPr>
            <a:r>
              <a:rPr lang="nl-NL" dirty="0" smtClean="0"/>
              <a:t>Mechanisering </a:t>
            </a:r>
          </a:p>
          <a:p>
            <a:pPr>
              <a:buFontTx/>
              <a:buChar char="-"/>
            </a:pPr>
            <a:r>
              <a:rPr lang="nl-NL" dirty="0" smtClean="0"/>
              <a:t>Automatisering </a:t>
            </a:r>
          </a:p>
          <a:p>
            <a:pPr>
              <a:buFontTx/>
              <a:buChar char="-"/>
            </a:pPr>
            <a:r>
              <a:rPr lang="nl-NL" dirty="0" smtClean="0"/>
              <a:t>Productiecapaciteit </a:t>
            </a:r>
          </a:p>
          <a:p>
            <a:pPr>
              <a:buFontTx/>
              <a:buChar char="-"/>
            </a:pPr>
            <a:r>
              <a:rPr lang="nl-NL" dirty="0" smtClean="0"/>
              <a:t>Onderbezetting</a:t>
            </a:r>
          </a:p>
          <a:p>
            <a:pPr>
              <a:buFontTx/>
              <a:buChar char="-"/>
            </a:pPr>
            <a:r>
              <a:rPr lang="nl-NL" dirty="0" smtClean="0"/>
              <a:t>Bezettingsgraad </a:t>
            </a:r>
          </a:p>
          <a:p>
            <a:pPr marL="45720" indent="0">
              <a:buNone/>
            </a:pPr>
            <a:r>
              <a:rPr lang="nl-NL" dirty="0" err="1" smtClean="0"/>
              <a:t>Opd</a:t>
            </a:r>
            <a:r>
              <a:rPr lang="nl-NL" dirty="0" smtClean="0"/>
              <a:t> 1 t/m 5 p5</a:t>
            </a:r>
          </a:p>
          <a:p>
            <a:pPr marL="45720" indent="0">
              <a:buNone/>
            </a:pPr>
            <a:r>
              <a:rPr lang="nl-NL" dirty="0" smtClean="0"/>
              <a:t>Nakijken </a:t>
            </a:r>
          </a:p>
          <a:p>
            <a:pPr marL="45720" indent="0">
              <a:buNone/>
            </a:pPr>
            <a:r>
              <a:rPr lang="nl-NL" dirty="0" smtClean="0"/>
              <a:t>HW: </a:t>
            </a:r>
            <a:r>
              <a:rPr lang="nl-NL" dirty="0" err="1" smtClean="0"/>
              <a:t>opd</a:t>
            </a:r>
            <a:r>
              <a:rPr lang="nl-NL" dirty="0" smtClean="0"/>
              <a:t> 6 t/m 12 p5h2</a:t>
            </a:r>
            <a:endParaRPr lang="nl-NL" dirty="0"/>
          </a:p>
        </p:txBody>
      </p:sp>
    </p:spTree>
    <p:extLst>
      <p:ext uri="{BB962C8B-B14F-4D97-AF65-F5344CB8AC3E}">
        <p14:creationId xmlns:p14="http://schemas.microsoft.com/office/powerpoint/2010/main" val="161951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393290"/>
            <a:ext cx="9509760" cy="5636289"/>
          </a:xfrm>
        </p:spPr>
        <p:txBody>
          <a:bodyPr/>
          <a:lstStyle/>
          <a:p>
            <a:r>
              <a:rPr lang="nl-NL" sz="2400" b="1" dirty="0">
                <a:solidFill>
                  <a:srgbClr val="FF0000"/>
                </a:solidFill>
              </a:rPr>
              <a:t>Onderbezetting </a:t>
            </a:r>
            <a:r>
              <a:rPr lang="nl-NL" sz="2400" b="1" dirty="0" smtClean="0">
                <a:solidFill>
                  <a:srgbClr val="FF0000"/>
                </a:solidFill>
              </a:rPr>
              <a:t>= </a:t>
            </a:r>
            <a:r>
              <a:rPr lang="nl-NL" sz="2400" b="1" dirty="0">
                <a:solidFill>
                  <a:srgbClr val="FF0000"/>
                </a:solidFill>
              </a:rPr>
              <a:t>productiecapaciteit – werkelijke productie</a:t>
            </a:r>
          </a:p>
          <a:p>
            <a:r>
              <a:rPr lang="nl-NL" sz="2400" b="1" dirty="0">
                <a:solidFill>
                  <a:srgbClr val="FF0000"/>
                </a:solidFill>
              </a:rPr>
              <a:t>Bezettingsgraad =</a:t>
            </a:r>
            <a:r>
              <a:rPr lang="nl-NL" sz="2400" b="1" dirty="0" smtClean="0">
                <a:solidFill>
                  <a:srgbClr val="FF0000"/>
                </a:solidFill>
              </a:rPr>
              <a:t> </a:t>
            </a:r>
            <a:r>
              <a:rPr lang="nl-NL" sz="2400" b="1" dirty="0">
                <a:solidFill>
                  <a:srgbClr val="FF0000"/>
                </a:solidFill>
              </a:rPr>
              <a:t>(werkelijke productie : productiecapaciteit) × 100</a:t>
            </a:r>
          </a:p>
          <a:p>
            <a:r>
              <a:rPr lang="nl-NL" b="1" i="1" dirty="0"/>
              <a:t>Voorbeeld</a:t>
            </a:r>
            <a:endParaRPr lang="nl-NL" dirty="0"/>
          </a:p>
          <a:p>
            <a:pPr marL="400050" lvl="1" indent="0">
              <a:buNone/>
            </a:pPr>
            <a:r>
              <a:rPr lang="nl-NL" sz="2400" dirty="0"/>
              <a:t>Een autofabriek heeft een productiecapaciteit van 300 auto’s per dag. De fabriek is 7 dagen per week open.</a:t>
            </a:r>
          </a:p>
          <a:p>
            <a:pPr marL="400050" lvl="1" indent="0">
              <a:buNone/>
            </a:pPr>
            <a:r>
              <a:rPr lang="nl-NL" sz="2400" dirty="0"/>
              <a:t>In week 11 werden er 1.700 auto’s geproduceerd.</a:t>
            </a:r>
          </a:p>
          <a:p>
            <a:pPr marL="400050" lvl="1" indent="0">
              <a:buNone/>
            </a:pPr>
            <a:r>
              <a:rPr lang="nl-NL" sz="2400" dirty="0"/>
              <a:t>Productiecapaciteit: 300 x 7 = 2.100 auto’s.</a:t>
            </a:r>
          </a:p>
          <a:p>
            <a:pPr marL="400050" lvl="1" indent="0">
              <a:buNone/>
            </a:pPr>
            <a:r>
              <a:rPr lang="nl-NL" sz="2400" dirty="0"/>
              <a:t>Onderbezetting: 2100 – 1700 = 400 auto’s.</a:t>
            </a:r>
          </a:p>
          <a:p>
            <a:pPr marL="400050" lvl="1" indent="0">
              <a:buNone/>
            </a:pPr>
            <a:r>
              <a:rPr lang="nl-NL" sz="2400" dirty="0"/>
              <a:t>Bezettingsgraad: (1700 : 2100) × 100 = 81%</a:t>
            </a:r>
          </a:p>
          <a:p>
            <a:endParaRPr lang="nl-NL" dirty="0"/>
          </a:p>
        </p:txBody>
      </p:sp>
    </p:spTree>
    <p:extLst>
      <p:ext uri="{BB962C8B-B14F-4D97-AF65-F5344CB8AC3E}">
        <p14:creationId xmlns:p14="http://schemas.microsoft.com/office/powerpoint/2010/main" val="176147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840330"/>
          </a:xfrm>
        </p:spPr>
        <p:txBody>
          <a:bodyPr/>
          <a:lstStyle/>
          <a:p>
            <a:r>
              <a:rPr lang="nl-NL" dirty="0" smtClean="0"/>
              <a:t>P6: kosten van vervoer </a:t>
            </a:r>
            <a:endParaRPr lang="nl-NL" dirty="0"/>
          </a:p>
        </p:txBody>
      </p:sp>
      <p:sp>
        <p:nvSpPr>
          <p:cNvPr id="3" name="Tijdelijke aanduiding voor inhoud 2"/>
          <p:cNvSpPr>
            <a:spLocks noGrp="1"/>
          </p:cNvSpPr>
          <p:nvPr>
            <p:ph idx="1"/>
          </p:nvPr>
        </p:nvSpPr>
        <p:spPr>
          <a:xfrm>
            <a:off x="1341120" y="1307690"/>
            <a:ext cx="9509760" cy="4721889"/>
          </a:xfrm>
        </p:spPr>
        <p:txBody>
          <a:bodyPr/>
          <a:lstStyle/>
          <a:p>
            <a:r>
              <a:rPr lang="nl-NL" dirty="0" smtClean="0"/>
              <a:t>Start </a:t>
            </a:r>
          </a:p>
          <a:p>
            <a:r>
              <a:rPr lang="nl-NL" dirty="0" smtClean="0"/>
              <a:t>Lesdoelen: </a:t>
            </a:r>
          </a:p>
          <a:p>
            <a:pPr>
              <a:buFontTx/>
              <a:buChar char="-"/>
            </a:pPr>
            <a:r>
              <a:rPr lang="nl-NL" dirty="0" smtClean="0"/>
              <a:t>Motorrijtuigenbelasting </a:t>
            </a:r>
          </a:p>
          <a:p>
            <a:pPr>
              <a:buFontTx/>
              <a:buChar char="-"/>
            </a:pPr>
            <a:r>
              <a:rPr lang="nl-NL" dirty="0" smtClean="0"/>
              <a:t>Kosten per km</a:t>
            </a:r>
          </a:p>
          <a:p>
            <a:pPr marL="45720" indent="0">
              <a:buNone/>
            </a:pPr>
            <a:r>
              <a:rPr lang="nl-NL" dirty="0" err="1" smtClean="0"/>
              <a:t>Opd</a:t>
            </a:r>
            <a:r>
              <a:rPr lang="nl-NL" dirty="0" smtClean="0"/>
              <a:t> 1 t/m 5 p6h3</a:t>
            </a:r>
          </a:p>
          <a:p>
            <a:pPr marL="45720" indent="0">
              <a:buNone/>
            </a:pPr>
            <a:r>
              <a:rPr lang="nl-NL" dirty="0" smtClean="0"/>
              <a:t>Nakijken </a:t>
            </a:r>
          </a:p>
          <a:p>
            <a:pPr marL="45720" indent="0">
              <a:buNone/>
            </a:pPr>
            <a:r>
              <a:rPr lang="nl-NL" b="1" dirty="0" smtClean="0">
                <a:solidFill>
                  <a:srgbClr val="0070C0"/>
                </a:solidFill>
              </a:rPr>
              <a:t>HW: </a:t>
            </a:r>
            <a:r>
              <a:rPr lang="nl-NL" b="1" dirty="0" err="1" smtClean="0">
                <a:solidFill>
                  <a:srgbClr val="0070C0"/>
                </a:solidFill>
              </a:rPr>
              <a:t>opd</a:t>
            </a:r>
            <a:r>
              <a:rPr lang="nl-NL" b="1" dirty="0" smtClean="0">
                <a:solidFill>
                  <a:srgbClr val="0070C0"/>
                </a:solidFill>
              </a:rPr>
              <a:t> 6 t/m 12 p6h3</a:t>
            </a:r>
          </a:p>
          <a:p>
            <a:pPr marL="45720" indent="0">
              <a:buNone/>
            </a:pPr>
            <a:r>
              <a:rPr lang="nl-NL" dirty="0" smtClean="0">
                <a:solidFill>
                  <a:srgbClr val="FF0000"/>
                </a:solidFill>
              </a:rPr>
              <a:t>PTA H3 op </a:t>
            </a:r>
            <a:r>
              <a:rPr lang="nl-NL" dirty="0" err="1" smtClean="0">
                <a:solidFill>
                  <a:srgbClr val="FF0000"/>
                </a:solidFill>
              </a:rPr>
              <a:t>din</a:t>
            </a:r>
            <a:r>
              <a:rPr lang="nl-NL" dirty="0" smtClean="0">
                <a:solidFill>
                  <a:srgbClr val="FF0000"/>
                </a:solidFill>
              </a:rPr>
              <a:t> 26/11</a:t>
            </a:r>
            <a:endParaRPr lang="nl-NL" dirty="0">
              <a:solidFill>
                <a:srgbClr val="FF0000"/>
              </a:solidFill>
            </a:endParaRPr>
          </a:p>
        </p:txBody>
      </p:sp>
    </p:spTree>
    <p:extLst>
      <p:ext uri="{BB962C8B-B14F-4D97-AF65-F5344CB8AC3E}">
        <p14:creationId xmlns:p14="http://schemas.microsoft.com/office/powerpoint/2010/main" val="152401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324466"/>
            <a:ext cx="9509760" cy="5705114"/>
          </a:xfrm>
        </p:spPr>
        <p:txBody>
          <a:bodyPr/>
          <a:lstStyle/>
          <a:p>
            <a:pPr marL="45720" indent="0">
              <a:buNone/>
            </a:pPr>
            <a:endParaRPr lang="nl-NL" dirty="0"/>
          </a:p>
        </p:txBody>
      </p:sp>
      <p:sp>
        <p:nvSpPr>
          <p:cNvPr id="4" name="Rechthoek 3"/>
          <p:cNvSpPr/>
          <p:nvPr/>
        </p:nvSpPr>
        <p:spPr>
          <a:xfrm>
            <a:off x="4227871" y="452285"/>
            <a:ext cx="3156154" cy="580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Motorrijtuigenbelasting </a:t>
            </a:r>
            <a:endParaRPr lang="nl-NL" dirty="0"/>
          </a:p>
        </p:txBody>
      </p:sp>
      <p:sp>
        <p:nvSpPr>
          <p:cNvPr id="6" name="Pijl-omlaag 5"/>
          <p:cNvSpPr/>
          <p:nvPr/>
        </p:nvSpPr>
        <p:spPr>
          <a:xfrm>
            <a:off x="5584723" y="1052052"/>
            <a:ext cx="221225" cy="373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3441290" y="1425677"/>
            <a:ext cx="4729316" cy="865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Belasting op het bezit van een motorvoertuig</a:t>
            </a:r>
            <a:endParaRPr lang="nl-NL" dirty="0"/>
          </a:p>
        </p:txBody>
      </p:sp>
      <p:sp>
        <p:nvSpPr>
          <p:cNvPr id="8" name="Rechthoek 7"/>
          <p:cNvSpPr/>
          <p:nvPr/>
        </p:nvSpPr>
        <p:spPr>
          <a:xfrm>
            <a:off x="2163097" y="2802194"/>
            <a:ext cx="8485238" cy="2153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2163097" y="2684204"/>
            <a:ext cx="8485238" cy="2271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smtClean="0">
                <a:solidFill>
                  <a:srgbClr val="7030A0"/>
                </a:solidFill>
              </a:rPr>
              <a:t>Kosten per km= alle kosten : aantal </a:t>
            </a:r>
            <a:r>
              <a:rPr lang="nl-NL" sz="2400" b="1" dirty="0" err="1" smtClean="0">
                <a:solidFill>
                  <a:srgbClr val="7030A0"/>
                </a:solidFill>
              </a:rPr>
              <a:t>km’s</a:t>
            </a:r>
            <a:endParaRPr lang="nl-NL" sz="2400" b="1" dirty="0">
              <a:solidFill>
                <a:srgbClr val="7030A0"/>
              </a:solidFill>
            </a:endParaRPr>
          </a:p>
        </p:txBody>
      </p:sp>
    </p:spTree>
    <p:extLst>
      <p:ext uri="{BB962C8B-B14F-4D97-AF65-F5344CB8AC3E}">
        <p14:creationId xmlns:p14="http://schemas.microsoft.com/office/powerpoint/2010/main" val="74117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Vakkenvullen en ander werk</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a:t>
            </a:r>
          </a:p>
          <a:p>
            <a:pPr>
              <a:buFontTx/>
              <a:buChar char="-"/>
            </a:pPr>
            <a:r>
              <a:rPr lang="nl-NL" dirty="0" smtClean="0"/>
              <a:t>Arbeidsverdeling </a:t>
            </a:r>
          </a:p>
          <a:p>
            <a:pPr>
              <a:buFontTx/>
              <a:buChar char="-"/>
            </a:pPr>
            <a:r>
              <a:rPr lang="nl-NL" dirty="0" smtClean="0"/>
              <a:t>Arbeidsproductiviteit </a:t>
            </a:r>
          </a:p>
          <a:p>
            <a:pPr marL="45720" indent="0">
              <a:buNone/>
            </a:pPr>
            <a:r>
              <a:rPr lang="nl-NL" dirty="0" err="1" smtClean="0"/>
              <a:t>Opd</a:t>
            </a:r>
            <a:r>
              <a:rPr lang="nl-NL" dirty="0" smtClean="0"/>
              <a:t> 1 t/m 5 p4h3</a:t>
            </a:r>
          </a:p>
          <a:p>
            <a:pPr marL="45720" indent="0">
              <a:buNone/>
            </a:pPr>
            <a:r>
              <a:rPr lang="nl-NL" dirty="0" smtClean="0"/>
              <a:t>Nakijken </a:t>
            </a:r>
          </a:p>
          <a:p>
            <a:pPr marL="45720" indent="0">
              <a:buNone/>
            </a:pPr>
            <a:r>
              <a:rPr lang="nl-NL" dirty="0" smtClean="0"/>
              <a:t>HW: </a:t>
            </a:r>
            <a:r>
              <a:rPr lang="nl-NL" dirty="0" err="1" smtClean="0"/>
              <a:t>opd</a:t>
            </a:r>
            <a:r>
              <a:rPr lang="nl-NL" dirty="0" smtClean="0"/>
              <a:t> 6 t/m 12 p4h3 </a:t>
            </a:r>
            <a:endParaRPr lang="nl-NL" dirty="0"/>
          </a:p>
        </p:txBody>
      </p:sp>
    </p:spTree>
    <p:extLst>
      <p:ext uri="{BB962C8B-B14F-4D97-AF65-F5344CB8AC3E}">
        <p14:creationId xmlns:p14="http://schemas.microsoft.com/office/powerpoint/2010/main" val="37033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310" y="934064"/>
            <a:ext cx="11454580" cy="1986117"/>
          </a:xfrm>
        </p:spPr>
        <p:txBody>
          <a:bodyPr/>
          <a:lstStyle/>
          <a:p>
            <a:pPr marL="45720" indent="0">
              <a:buNone/>
            </a:pPr>
            <a:r>
              <a:rPr lang="nl-NL" b="1" dirty="0">
                <a:solidFill>
                  <a:srgbClr val="0070C0"/>
                </a:solidFill>
              </a:rPr>
              <a:t>Arbeidsproductiviteit</a:t>
            </a:r>
            <a:r>
              <a:rPr lang="nl-NL" b="1" baseline="-25000" dirty="0">
                <a:solidFill>
                  <a:srgbClr val="0070C0"/>
                </a:solidFill>
              </a:rPr>
              <a:t> </a:t>
            </a:r>
            <a:r>
              <a:rPr lang="nl-NL" b="1" dirty="0">
                <a:solidFill>
                  <a:srgbClr val="0070C0"/>
                </a:solidFill>
              </a:rPr>
              <a:t>  per </a:t>
            </a:r>
            <a:r>
              <a:rPr lang="nl-NL" b="1" dirty="0" smtClean="0">
                <a:solidFill>
                  <a:srgbClr val="0070C0"/>
                </a:solidFill>
              </a:rPr>
              <a:t>uur </a:t>
            </a:r>
            <a:r>
              <a:rPr lang="nl-NL" b="1" dirty="0">
                <a:solidFill>
                  <a:srgbClr val="0070C0"/>
                </a:solidFill>
              </a:rPr>
              <a:t>= Totale productie : aantal </a:t>
            </a:r>
            <a:r>
              <a:rPr lang="nl-NL" b="1" dirty="0" smtClean="0">
                <a:solidFill>
                  <a:srgbClr val="0070C0"/>
                </a:solidFill>
              </a:rPr>
              <a:t>uren</a:t>
            </a:r>
            <a:endParaRPr lang="nl-NL" dirty="0"/>
          </a:p>
        </p:txBody>
      </p:sp>
    </p:spTree>
    <p:extLst>
      <p:ext uri="{BB962C8B-B14F-4D97-AF65-F5344CB8AC3E}">
        <p14:creationId xmlns:p14="http://schemas.microsoft.com/office/powerpoint/2010/main" val="22824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P6: Gevolgen van innovatie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Telewerken </a:t>
            </a:r>
          </a:p>
          <a:p>
            <a:pPr>
              <a:buFontTx/>
              <a:buChar char="-"/>
            </a:pPr>
            <a:r>
              <a:rPr lang="nl-NL" dirty="0" smtClean="0"/>
              <a:t>Marktaandeel </a:t>
            </a:r>
          </a:p>
          <a:p>
            <a:pPr marL="45720" indent="0">
              <a:buNone/>
            </a:pPr>
            <a:r>
              <a:rPr lang="nl-NL" dirty="0" err="1" smtClean="0"/>
              <a:t>Opd</a:t>
            </a:r>
            <a:r>
              <a:rPr lang="nl-NL" dirty="0" smtClean="0"/>
              <a:t> 1 t/m 5 p6h2</a:t>
            </a:r>
          </a:p>
          <a:p>
            <a:pPr marL="45720" indent="0">
              <a:buNone/>
            </a:pPr>
            <a:r>
              <a:rPr lang="nl-NL" dirty="0" smtClean="0"/>
              <a:t>Nakijken </a:t>
            </a:r>
          </a:p>
          <a:p>
            <a:pPr marL="45720" indent="0">
              <a:buNone/>
            </a:pPr>
            <a:endParaRPr lang="nl-NL" dirty="0"/>
          </a:p>
        </p:txBody>
      </p:sp>
    </p:spTree>
    <p:extLst>
      <p:ext uri="{BB962C8B-B14F-4D97-AF65-F5344CB8AC3E}">
        <p14:creationId xmlns:p14="http://schemas.microsoft.com/office/powerpoint/2010/main" val="38470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909156"/>
          </a:xfrm>
        </p:spPr>
        <p:txBody>
          <a:bodyPr/>
          <a:lstStyle/>
          <a:p>
            <a:r>
              <a:rPr lang="nl-NL" dirty="0" smtClean="0"/>
              <a:t>P5: een kijkje achter de schermen</a:t>
            </a:r>
            <a:endParaRPr lang="nl-NL" dirty="0"/>
          </a:p>
        </p:txBody>
      </p:sp>
      <p:sp>
        <p:nvSpPr>
          <p:cNvPr id="3" name="Tijdelijke aanduiding voor inhoud 2"/>
          <p:cNvSpPr>
            <a:spLocks noGrp="1"/>
          </p:cNvSpPr>
          <p:nvPr>
            <p:ph idx="1"/>
          </p:nvPr>
        </p:nvSpPr>
        <p:spPr>
          <a:xfrm>
            <a:off x="1341120" y="1376516"/>
            <a:ext cx="9509760" cy="4653063"/>
          </a:xfrm>
        </p:spPr>
        <p:txBody>
          <a:bodyPr>
            <a:normAutofit lnSpcReduction="10000"/>
          </a:bodyPr>
          <a:lstStyle/>
          <a:p>
            <a:r>
              <a:rPr lang="nl-NL" dirty="0" smtClean="0"/>
              <a:t>Start </a:t>
            </a:r>
          </a:p>
          <a:p>
            <a:r>
              <a:rPr lang="nl-NL" dirty="0" smtClean="0"/>
              <a:t>Lesdoelen: </a:t>
            </a:r>
          </a:p>
          <a:p>
            <a:pPr>
              <a:buFontTx/>
              <a:buChar char="-"/>
            </a:pPr>
            <a:r>
              <a:rPr lang="nl-NL" dirty="0" smtClean="0"/>
              <a:t>Grondstof </a:t>
            </a:r>
          </a:p>
          <a:p>
            <a:pPr>
              <a:buFontTx/>
              <a:buChar char="-"/>
            </a:pPr>
            <a:r>
              <a:rPr lang="nl-NL" dirty="0" smtClean="0"/>
              <a:t>Eindproduct </a:t>
            </a:r>
          </a:p>
          <a:p>
            <a:pPr>
              <a:buFontTx/>
              <a:buChar char="-"/>
            </a:pPr>
            <a:r>
              <a:rPr lang="nl-NL" dirty="0" smtClean="0"/>
              <a:t>Bedrijfskolom </a:t>
            </a:r>
          </a:p>
          <a:p>
            <a:pPr>
              <a:buFontTx/>
              <a:buChar char="-"/>
            </a:pPr>
            <a:r>
              <a:rPr lang="nl-NL" dirty="0" smtClean="0"/>
              <a:t>Toegevoegde waarde</a:t>
            </a:r>
          </a:p>
          <a:p>
            <a:pPr marL="45720" indent="0">
              <a:buNone/>
            </a:pPr>
            <a:r>
              <a:rPr lang="nl-NL" dirty="0" err="1" smtClean="0"/>
              <a:t>Opd</a:t>
            </a:r>
            <a:r>
              <a:rPr lang="nl-NL" dirty="0" smtClean="0"/>
              <a:t> 1 t/m 5 p5h3  </a:t>
            </a:r>
            <a:r>
              <a:rPr lang="nl-NL" sz="5400" dirty="0" err="1" smtClean="0"/>
              <a:t>Zs</a:t>
            </a:r>
            <a:r>
              <a:rPr lang="nl-NL" sz="5400" dirty="0" smtClean="0"/>
              <a:t> </a:t>
            </a:r>
            <a:r>
              <a:rPr lang="nl-NL" sz="4400" dirty="0" smtClean="0"/>
              <a:t>10:40- 11:00</a:t>
            </a:r>
          </a:p>
          <a:p>
            <a:pPr marL="45720" indent="0">
              <a:buNone/>
            </a:pPr>
            <a:r>
              <a:rPr lang="nl-NL" b="1" dirty="0" smtClean="0">
                <a:solidFill>
                  <a:srgbClr val="FF0000"/>
                </a:solidFill>
              </a:rPr>
              <a:t>HW: rekentrainer P1,2,3,4 h3 op 29/11</a:t>
            </a:r>
          </a:p>
          <a:p>
            <a:pPr marL="45720" indent="0">
              <a:buNone/>
            </a:pPr>
            <a:r>
              <a:rPr lang="nl-NL" dirty="0" smtClean="0"/>
              <a:t>PTO H3 op</a:t>
            </a:r>
            <a:endParaRPr lang="nl-NL" dirty="0"/>
          </a:p>
        </p:txBody>
      </p:sp>
    </p:spTree>
    <p:extLst>
      <p:ext uri="{BB962C8B-B14F-4D97-AF65-F5344CB8AC3E}">
        <p14:creationId xmlns:p14="http://schemas.microsoft.com/office/powerpoint/2010/main" val="111012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Inzicht in functies van geld, lenen en sparen</a:t>
            </a:r>
            <a:endParaRPr lang="nl-NL" dirty="0"/>
          </a:p>
        </p:txBody>
      </p:sp>
      <p:sp>
        <p:nvSpPr>
          <p:cNvPr id="14" name="Tijdelijke aanduiding voor inhoud 13"/>
          <p:cNvSpPr>
            <a:spLocks noGrp="1"/>
          </p:cNvSpPr>
          <p:nvPr>
            <p:ph idx="1"/>
          </p:nvPr>
        </p:nvSpPr>
        <p:spPr>
          <a:xfrm>
            <a:off x="1341120" y="1785668"/>
            <a:ext cx="9509760" cy="4459857"/>
          </a:xfrm>
        </p:spPr>
        <p:txBody>
          <a:bodyPr>
            <a:normAutofit fontScale="92500" lnSpcReduction="20000"/>
          </a:bodyPr>
          <a:lstStyle/>
          <a:p>
            <a:r>
              <a:rPr lang="nl-NL" u="sng" dirty="0" smtClean="0"/>
              <a:t>Geldfuncties</a:t>
            </a:r>
            <a:r>
              <a:rPr lang="nl-NL" dirty="0"/>
              <a:t>: </a:t>
            </a:r>
            <a:r>
              <a:rPr lang="nl-NL" dirty="0" smtClean="0"/>
              <a:t/>
            </a:r>
            <a:br>
              <a:rPr lang="nl-NL" dirty="0" smtClean="0"/>
            </a:br>
            <a:r>
              <a:rPr lang="nl-NL" dirty="0" smtClean="0"/>
              <a:t>– </a:t>
            </a:r>
            <a:r>
              <a:rPr lang="nl-NL" u="sng" dirty="0" smtClean="0"/>
              <a:t>ruil</a:t>
            </a:r>
            <a:r>
              <a:rPr lang="nl-NL" dirty="0" smtClean="0"/>
              <a:t>middel</a:t>
            </a:r>
            <a:br>
              <a:rPr lang="nl-NL" dirty="0" smtClean="0"/>
            </a:br>
            <a:r>
              <a:rPr lang="nl-NL" dirty="0" smtClean="0"/>
              <a:t>– </a:t>
            </a:r>
            <a:r>
              <a:rPr lang="nl-NL" u="sng" dirty="0" smtClean="0"/>
              <a:t>reken</a:t>
            </a:r>
            <a:r>
              <a:rPr lang="nl-NL" dirty="0" smtClean="0"/>
              <a:t>middel</a:t>
            </a:r>
            <a:br>
              <a:rPr lang="nl-NL" dirty="0" smtClean="0"/>
            </a:br>
            <a:r>
              <a:rPr lang="nl-NL" dirty="0" smtClean="0"/>
              <a:t>– </a:t>
            </a:r>
            <a:r>
              <a:rPr lang="nl-NL" u="sng" dirty="0"/>
              <a:t>spaar</a:t>
            </a:r>
            <a:r>
              <a:rPr lang="nl-NL" dirty="0"/>
              <a:t>middel </a:t>
            </a:r>
            <a:r>
              <a:rPr lang="nl-NL" dirty="0" smtClean="0"/>
              <a:t/>
            </a:r>
            <a:br>
              <a:rPr lang="nl-NL" dirty="0" smtClean="0"/>
            </a:br>
            <a:r>
              <a:rPr lang="nl-NL" dirty="0" smtClean="0"/>
              <a:t>Berekeningen: </a:t>
            </a:r>
            <a:r>
              <a:rPr lang="nl-NL" dirty="0"/>
              <a:t>– de courante vormen van betaling – het omgaan met de bankrekening, rood staan en tegoed, berekenen van saldomutaties, </a:t>
            </a:r>
            <a:r>
              <a:rPr lang="nl-NL" dirty="0" smtClean="0"/>
              <a:t>telebankieren</a:t>
            </a:r>
          </a:p>
          <a:p>
            <a:r>
              <a:rPr lang="nl-NL" u="sng" dirty="0"/>
              <a:t>motieven</a:t>
            </a:r>
            <a:r>
              <a:rPr lang="nl-NL" dirty="0"/>
              <a:t> voor en gevolgen van </a:t>
            </a:r>
            <a:r>
              <a:rPr lang="nl-NL" u="sng" dirty="0"/>
              <a:t>sparen</a:t>
            </a:r>
            <a:r>
              <a:rPr lang="nl-NL" dirty="0"/>
              <a:t> en </a:t>
            </a:r>
            <a:r>
              <a:rPr lang="nl-NL" u="sng" dirty="0"/>
              <a:t>lenen</a:t>
            </a:r>
            <a:r>
              <a:rPr lang="nl-NL" dirty="0"/>
              <a:t> noemen</a:t>
            </a:r>
            <a:br>
              <a:rPr lang="nl-NL" dirty="0"/>
            </a:br>
            <a:r>
              <a:rPr lang="nl-NL" dirty="0" smtClean="0"/>
              <a:t>rente </a:t>
            </a:r>
            <a:r>
              <a:rPr lang="nl-NL" dirty="0"/>
              <a:t>als vergoeding voor het uitlenen van geld: – sparen en lenen als het overhevelen van koopkracht in de tijd </a:t>
            </a:r>
            <a:endParaRPr lang="nl-NL" dirty="0" smtClean="0"/>
          </a:p>
          <a:p>
            <a:r>
              <a:rPr lang="nl-NL" u="sng" dirty="0" smtClean="0"/>
              <a:t>motieven</a:t>
            </a:r>
            <a:r>
              <a:rPr lang="nl-NL" dirty="0" smtClean="0"/>
              <a:t> </a:t>
            </a:r>
            <a:r>
              <a:rPr lang="nl-NL" dirty="0"/>
              <a:t>om te sparen: - </a:t>
            </a:r>
            <a:r>
              <a:rPr lang="nl-NL" dirty="0" smtClean="0"/>
              <a:t>1) voor </a:t>
            </a:r>
            <a:r>
              <a:rPr lang="nl-NL" dirty="0"/>
              <a:t>een doel </a:t>
            </a:r>
            <a:r>
              <a:rPr lang="nl-NL" dirty="0" smtClean="0"/>
              <a:t>– 2) uit </a:t>
            </a:r>
            <a:r>
              <a:rPr lang="nl-NL" dirty="0"/>
              <a:t>voorzorg </a:t>
            </a:r>
            <a:r>
              <a:rPr lang="nl-NL" dirty="0" smtClean="0"/>
              <a:t>– 3) renteopbrengst </a:t>
            </a:r>
          </a:p>
          <a:p>
            <a:r>
              <a:rPr lang="nl-NL" u="sng" dirty="0" smtClean="0"/>
              <a:t>motieven</a:t>
            </a:r>
            <a:r>
              <a:rPr lang="nl-NL" dirty="0" smtClean="0"/>
              <a:t> </a:t>
            </a:r>
            <a:r>
              <a:rPr lang="nl-NL" dirty="0"/>
              <a:t>om te lenen: - </a:t>
            </a:r>
            <a:r>
              <a:rPr lang="nl-NL" dirty="0" smtClean="0"/>
              <a:t>1) aanschaf </a:t>
            </a:r>
            <a:r>
              <a:rPr lang="nl-NL" dirty="0"/>
              <a:t>van duurzame consumptiegoederen </a:t>
            </a:r>
            <a:r>
              <a:rPr lang="nl-NL" dirty="0" smtClean="0"/>
              <a:t>-2) </a:t>
            </a:r>
            <a:r>
              <a:rPr lang="nl-NL" dirty="0"/>
              <a:t>aanschaf onroerend goed (eigen woning) </a:t>
            </a:r>
            <a:r>
              <a:rPr lang="nl-NL" dirty="0" smtClean="0"/>
              <a:t>– 3) opvangen </a:t>
            </a:r>
            <a:r>
              <a:rPr lang="nl-NL" dirty="0"/>
              <a:t>van </a:t>
            </a:r>
            <a:r>
              <a:rPr lang="nl-NL" dirty="0" smtClean="0"/>
              <a:t>tijdelijke geldtekorten – 4) opvang </a:t>
            </a:r>
            <a:r>
              <a:rPr lang="nl-NL" dirty="0"/>
              <a:t>van calamiteiten </a:t>
            </a:r>
          </a:p>
          <a:p>
            <a:r>
              <a:rPr lang="nl-NL" dirty="0" smtClean="0"/>
              <a:t>de </a:t>
            </a:r>
            <a:r>
              <a:rPr lang="nl-NL" u="sng" dirty="0"/>
              <a:t>hoogte</a:t>
            </a:r>
            <a:r>
              <a:rPr lang="nl-NL" dirty="0"/>
              <a:t> van het </a:t>
            </a:r>
            <a:r>
              <a:rPr lang="nl-NL" u="sng" dirty="0"/>
              <a:t>rentebedrag</a:t>
            </a:r>
            <a:r>
              <a:rPr lang="nl-NL" dirty="0"/>
              <a:t> is afhankelijk van rentepercentage, looptijd, hoogte van het gespaarde of geleende bedrag </a:t>
            </a:r>
            <a:r>
              <a:rPr lang="nl-NL" dirty="0" smtClean="0"/>
              <a:t>(berekeningen!)</a:t>
            </a:r>
            <a:endParaRPr lang="nl-NL" dirty="0"/>
          </a:p>
        </p:txBody>
      </p:sp>
    </p:spTree>
    <p:extLst>
      <p:ext uri="{BB962C8B-B14F-4D97-AF65-F5344CB8AC3E}">
        <p14:creationId xmlns:p14="http://schemas.microsoft.com/office/powerpoint/2010/main" val="253294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2"/>
          <a:stretch>
            <a:fillRect/>
          </a:stretch>
        </p:blipFill>
        <p:spPr>
          <a:xfrm>
            <a:off x="0" y="-98322"/>
            <a:ext cx="12260826" cy="6715432"/>
          </a:xfrm>
          <a:prstGeom prst="rect">
            <a:avLst/>
          </a:prstGeom>
        </p:spPr>
      </p:pic>
    </p:spTree>
    <p:extLst>
      <p:ext uri="{BB962C8B-B14F-4D97-AF65-F5344CB8AC3E}">
        <p14:creationId xmlns:p14="http://schemas.microsoft.com/office/powerpoint/2010/main" val="14796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683014"/>
          </a:xfrm>
        </p:spPr>
        <p:txBody>
          <a:bodyPr/>
          <a:lstStyle/>
          <a:p>
            <a:r>
              <a:rPr lang="nl-NL" dirty="0" smtClean="0"/>
              <a:t>H4:P1: Inkomens verschillen</a:t>
            </a:r>
            <a:endParaRPr lang="nl-NL" dirty="0"/>
          </a:p>
        </p:txBody>
      </p:sp>
      <p:sp>
        <p:nvSpPr>
          <p:cNvPr id="3" name="Tijdelijke aanduiding voor inhoud 2"/>
          <p:cNvSpPr>
            <a:spLocks noGrp="1"/>
          </p:cNvSpPr>
          <p:nvPr>
            <p:ph idx="1"/>
          </p:nvPr>
        </p:nvSpPr>
        <p:spPr>
          <a:xfrm>
            <a:off x="1341120" y="1150374"/>
            <a:ext cx="9509760" cy="4879205"/>
          </a:xfrm>
        </p:spPr>
        <p:txBody>
          <a:bodyPr>
            <a:normAutofit fontScale="92500" lnSpcReduction="20000"/>
          </a:bodyPr>
          <a:lstStyle/>
          <a:p>
            <a:r>
              <a:rPr lang="nl-NL" dirty="0" smtClean="0"/>
              <a:t>Start </a:t>
            </a:r>
          </a:p>
          <a:p>
            <a:r>
              <a:rPr lang="nl-NL" dirty="0" smtClean="0"/>
              <a:t>Lesdoelen: </a:t>
            </a:r>
          </a:p>
          <a:p>
            <a:pPr>
              <a:buFontTx/>
              <a:buChar char="-"/>
            </a:pPr>
            <a:r>
              <a:rPr lang="nl-NL" dirty="0" smtClean="0"/>
              <a:t>Primaire inkomen</a:t>
            </a:r>
          </a:p>
          <a:p>
            <a:pPr>
              <a:buFontTx/>
              <a:buChar char="-"/>
            </a:pPr>
            <a:r>
              <a:rPr lang="nl-NL" dirty="0" smtClean="0"/>
              <a:t>Modaal inkomen</a:t>
            </a:r>
          </a:p>
          <a:p>
            <a:pPr>
              <a:buFontTx/>
              <a:buChar char="-"/>
            </a:pPr>
            <a:r>
              <a:rPr lang="nl-NL" dirty="0" smtClean="0"/>
              <a:t>Lorenzcurve </a:t>
            </a:r>
          </a:p>
          <a:p>
            <a:pPr>
              <a:buFontTx/>
              <a:buChar char="-"/>
            </a:pPr>
            <a:r>
              <a:rPr lang="nl-NL" dirty="0" smtClean="0"/>
              <a:t>Secundaire inkomen </a:t>
            </a:r>
          </a:p>
          <a:p>
            <a:pPr>
              <a:buFontTx/>
              <a:buChar char="-"/>
            </a:pPr>
            <a:r>
              <a:rPr lang="nl-NL" dirty="0" smtClean="0"/>
              <a:t>Armoedeval</a:t>
            </a:r>
          </a:p>
          <a:p>
            <a:pPr>
              <a:buFontTx/>
              <a:buChar char="-"/>
            </a:pPr>
            <a:r>
              <a:rPr lang="nl-NL" dirty="0" smtClean="0"/>
              <a:t>Vergrijzin</a:t>
            </a:r>
          </a:p>
          <a:p>
            <a:pPr marL="45720" indent="0">
              <a:buNone/>
            </a:pPr>
            <a:r>
              <a:rPr lang="nl-NL" dirty="0" err="1" smtClean="0"/>
              <a:t>opd</a:t>
            </a:r>
            <a:r>
              <a:rPr lang="nl-NL" dirty="0" smtClean="0"/>
              <a:t> 1 t/m 5</a:t>
            </a:r>
          </a:p>
          <a:p>
            <a:pPr marL="45720" indent="0">
              <a:buNone/>
            </a:pPr>
            <a:r>
              <a:rPr lang="nl-NL" dirty="0" smtClean="0"/>
              <a:t>Nakijken </a:t>
            </a:r>
          </a:p>
          <a:p>
            <a:pPr marL="45720" indent="0">
              <a:buNone/>
            </a:pPr>
            <a:r>
              <a:rPr lang="nl-NL" dirty="0" smtClean="0"/>
              <a:t>HW: </a:t>
            </a:r>
            <a:r>
              <a:rPr lang="nl-NL" dirty="0" err="1" smtClean="0"/>
              <a:t>opd</a:t>
            </a:r>
            <a:r>
              <a:rPr lang="nl-NL" dirty="0" smtClean="0"/>
              <a:t> 6 t/m 10 p1h4</a:t>
            </a:r>
          </a:p>
          <a:p>
            <a:pPr marL="45720" indent="0">
              <a:buNone/>
            </a:pPr>
            <a:endParaRPr lang="nl-NL" dirty="0"/>
          </a:p>
        </p:txBody>
      </p:sp>
    </p:spTree>
    <p:extLst>
      <p:ext uri="{BB962C8B-B14F-4D97-AF65-F5344CB8AC3E}">
        <p14:creationId xmlns:p14="http://schemas.microsoft.com/office/powerpoint/2010/main" val="14751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778477" y="196646"/>
            <a:ext cx="2526891" cy="540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inkomen</a:t>
            </a:r>
            <a:endParaRPr lang="nl-NL" dirty="0"/>
          </a:p>
        </p:txBody>
      </p:sp>
      <p:cxnSp>
        <p:nvCxnSpPr>
          <p:cNvPr id="6" name="Rechte verbindingslijn met pijl 5"/>
          <p:cNvCxnSpPr>
            <a:stCxn id="4" idx="2"/>
          </p:cNvCxnSpPr>
          <p:nvPr/>
        </p:nvCxnSpPr>
        <p:spPr>
          <a:xfrm flipH="1">
            <a:off x="4434348" y="737420"/>
            <a:ext cx="1607575" cy="373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6066503" y="737420"/>
            <a:ext cx="1907458" cy="353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fgeronde rechthoek 8"/>
          <p:cNvSpPr/>
          <p:nvPr/>
        </p:nvSpPr>
        <p:spPr>
          <a:xfrm>
            <a:off x="1818968" y="1111045"/>
            <a:ext cx="2615380" cy="560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Primaire inkomen</a:t>
            </a:r>
            <a:endParaRPr lang="nl-NL" dirty="0"/>
          </a:p>
        </p:txBody>
      </p:sp>
      <p:sp>
        <p:nvSpPr>
          <p:cNvPr id="10" name="Afgeronde rechthoek 9"/>
          <p:cNvSpPr/>
          <p:nvPr/>
        </p:nvSpPr>
        <p:spPr>
          <a:xfrm>
            <a:off x="7973961" y="1002891"/>
            <a:ext cx="2605549" cy="629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Secundaire inkomen</a:t>
            </a:r>
            <a:endParaRPr lang="nl-NL" dirty="0"/>
          </a:p>
        </p:txBody>
      </p:sp>
      <p:cxnSp>
        <p:nvCxnSpPr>
          <p:cNvPr id="12" name="Rechte verbindingslijn met pijl 11"/>
          <p:cNvCxnSpPr/>
          <p:nvPr/>
        </p:nvCxnSpPr>
        <p:spPr>
          <a:xfrm flipH="1">
            <a:off x="1750142" y="1671484"/>
            <a:ext cx="1307690" cy="462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a:stCxn id="9" idx="2"/>
          </p:cNvCxnSpPr>
          <p:nvPr/>
        </p:nvCxnSpPr>
        <p:spPr>
          <a:xfrm>
            <a:off x="3126658" y="1671484"/>
            <a:ext cx="1209368" cy="471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ijdelijke aanduiding voor inhoud 23"/>
          <p:cNvSpPr>
            <a:spLocks noGrp="1"/>
          </p:cNvSpPr>
          <p:nvPr>
            <p:ph idx="1"/>
          </p:nvPr>
        </p:nvSpPr>
        <p:spPr>
          <a:xfrm>
            <a:off x="0" y="2045109"/>
            <a:ext cx="1976285"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nl-NL" dirty="0" smtClean="0"/>
              <a:t>Inkomen uit arbeid </a:t>
            </a:r>
            <a:endParaRPr lang="nl-NL" dirty="0"/>
          </a:p>
        </p:txBody>
      </p:sp>
      <p:sp>
        <p:nvSpPr>
          <p:cNvPr id="25" name="Ovaal 24"/>
          <p:cNvSpPr/>
          <p:nvPr/>
        </p:nvSpPr>
        <p:spPr>
          <a:xfrm>
            <a:off x="3519948" y="2143431"/>
            <a:ext cx="1632155" cy="72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Inkomen uit bezit </a:t>
            </a:r>
            <a:endParaRPr lang="nl-NL" dirty="0"/>
          </a:p>
        </p:txBody>
      </p:sp>
      <p:cxnSp>
        <p:nvCxnSpPr>
          <p:cNvPr id="27" name="Rechte verbindingslijn met pijl 26"/>
          <p:cNvCxnSpPr/>
          <p:nvPr/>
        </p:nvCxnSpPr>
        <p:spPr>
          <a:xfrm>
            <a:off x="958646" y="3018503"/>
            <a:ext cx="29496" cy="29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hoek 30"/>
          <p:cNvSpPr/>
          <p:nvPr/>
        </p:nvSpPr>
        <p:spPr>
          <a:xfrm>
            <a:off x="137652" y="3313471"/>
            <a:ext cx="1612490" cy="2113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Loon</a:t>
            </a:r>
          </a:p>
          <a:p>
            <a:pPr algn="ctr"/>
            <a:r>
              <a:rPr lang="nl-NL" dirty="0" smtClean="0"/>
              <a:t>13</a:t>
            </a:r>
            <a:r>
              <a:rPr lang="nl-NL" baseline="30000" dirty="0" smtClean="0"/>
              <a:t>de</a:t>
            </a:r>
            <a:r>
              <a:rPr lang="nl-NL" dirty="0" smtClean="0"/>
              <a:t> maand</a:t>
            </a:r>
          </a:p>
          <a:p>
            <a:pPr algn="ctr"/>
            <a:r>
              <a:rPr lang="nl-NL" dirty="0" smtClean="0"/>
              <a:t>Vakantiegeld </a:t>
            </a:r>
          </a:p>
          <a:p>
            <a:pPr algn="ctr"/>
            <a:r>
              <a:rPr lang="nl-NL" dirty="0" smtClean="0"/>
              <a:t>Inkomen in natura</a:t>
            </a:r>
            <a:endParaRPr lang="nl-NL" dirty="0"/>
          </a:p>
        </p:txBody>
      </p:sp>
      <p:cxnSp>
        <p:nvCxnSpPr>
          <p:cNvPr id="33" name="Rechte verbindingslijn met pijl 32"/>
          <p:cNvCxnSpPr>
            <a:stCxn id="25" idx="4"/>
          </p:cNvCxnSpPr>
          <p:nvPr/>
        </p:nvCxnSpPr>
        <p:spPr>
          <a:xfrm flipH="1">
            <a:off x="4336025" y="2871018"/>
            <a:ext cx="1" cy="294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hthoek 33"/>
          <p:cNvSpPr/>
          <p:nvPr/>
        </p:nvSpPr>
        <p:spPr>
          <a:xfrm>
            <a:off x="3421626" y="3313471"/>
            <a:ext cx="1543664" cy="2113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Winst</a:t>
            </a:r>
          </a:p>
          <a:p>
            <a:pPr algn="ctr"/>
            <a:r>
              <a:rPr lang="nl-NL" dirty="0" smtClean="0"/>
              <a:t>Huur</a:t>
            </a:r>
          </a:p>
          <a:p>
            <a:pPr algn="ctr"/>
            <a:r>
              <a:rPr lang="nl-NL" dirty="0" smtClean="0"/>
              <a:t>Pacht</a:t>
            </a:r>
          </a:p>
          <a:p>
            <a:pPr algn="ctr"/>
            <a:r>
              <a:rPr lang="nl-NL" dirty="0" smtClean="0"/>
              <a:t>rente</a:t>
            </a:r>
            <a:endParaRPr lang="nl-NL" dirty="0"/>
          </a:p>
        </p:txBody>
      </p:sp>
      <p:cxnSp>
        <p:nvCxnSpPr>
          <p:cNvPr id="36" name="Rechte verbindingslijn met pijl 35"/>
          <p:cNvCxnSpPr>
            <a:stCxn id="10" idx="2"/>
          </p:cNvCxnSpPr>
          <p:nvPr/>
        </p:nvCxnSpPr>
        <p:spPr>
          <a:xfrm flipH="1">
            <a:off x="9276735" y="1632155"/>
            <a:ext cx="1" cy="412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hthoek 36"/>
          <p:cNvSpPr/>
          <p:nvPr/>
        </p:nvSpPr>
        <p:spPr>
          <a:xfrm>
            <a:off x="8150942" y="2045109"/>
            <a:ext cx="2084439" cy="3165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Studiefinanciering</a:t>
            </a:r>
          </a:p>
          <a:p>
            <a:pPr algn="ctr"/>
            <a:r>
              <a:rPr lang="nl-NL" dirty="0" smtClean="0"/>
              <a:t>Kinderbijslag</a:t>
            </a:r>
          </a:p>
          <a:p>
            <a:pPr algn="ctr"/>
            <a:r>
              <a:rPr lang="nl-NL" dirty="0" smtClean="0"/>
              <a:t>Bijstand</a:t>
            </a:r>
          </a:p>
          <a:p>
            <a:pPr algn="ctr"/>
            <a:r>
              <a:rPr lang="nl-NL" dirty="0" smtClean="0"/>
              <a:t>Zorgtoeslag</a:t>
            </a:r>
          </a:p>
          <a:p>
            <a:pPr algn="ctr"/>
            <a:r>
              <a:rPr lang="nl-NL" dirty="0" smtClean="0"/>
              <a:t>Huurtoeslag</a:t>
            </a:r>
          </a:p>
          <a:p>
            <a:pPr algn="ctr"/>
            <a:r>
              <a:rPr lang="nl-NL" dirty="0" smtClean="0"/>
              <a:t>dividend</a:t>
            </a:r>
            <a:endParaRPr lang="nl-NL" dirty="0"/>
          </a:p>
        </p:txBody>
      </p:sp>
    </p:spTree>
    <p:extLst>
      <p:ext uri="{BB962C8B-B14F-4D97-AF65-F5344CB8AC3E}">
        <p14:creationId xmlns:p14="http://schemas.microsoft.com/office/powerpoint/2010/main" val="195312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692846"/>
          </a:xfrm>
        </p:spPr>
        <p:txBody>
          <a:bodyPr/>
          <a:lstStyle/>
          <a:p>
            <a:r>
              <a:rPr lang="nl-NL" dirty="0" smtClean="0"/>
              <a:t>P2: Inkomens: hoog tegenover laag</a:t>
            </a:r>
            <a:endParaRPr lang="nl-NL" dirty="0"/>
          </a:p>
        </p:txBody>
      </p:sp>
      <p:sp>
        <p:nvSpPr>
          <p:cNvPr id="3" name="Tijdelijke aanduiding voor inhoud 2"/>
          <p:cNvSpPr>
            <a:spLocks noGrp="1"/>
          </p:cNvSpPr>
          <p:nvPr>
            <p:ph idx="1"/>
          </p:nvPr>
        </p:nvSpPr>
        <p:spPr>
          <a:xfrm>
            <a:off x="1341120" y="1160206"/>
            <a:ext cx="9509760" cy="4869373"/>
          </a:xfrm>
        </p:spPr>
        <p:txBody>
          <a:bodyPr/>
          <a:lstStyle/>
          <a:p>
            <a:r>
              <a:rPr lang="nl-NL" dirty="0" smtClean="0"/>
              <a:t>Start </a:t>
            </a:r>
          </a:p>
          <a:p>
            <a:r>
              <a:rPr lang="nl-NL" dirty="0" smtClean="0"/>
              <a:t>Lesdoelen:</a:t>
            </a:r>
          </a:p>
          <a:p>
            <a:pPr>
              <a:buFontTx/>
              <a:buChar char="-"/>
            </a:pPr>
            <a:r>
              <a:rPr lang="nl-NL" dirty="0" smtClean="0"/>
              <a:t>Nivellering </a:t>
            </a:r>
          </a:p>
          <a:p>
            <a:pPr>
              <a:buFontTx/>
              <a:buChar char="-"/>
            </a:pPr>
            <a:r>
              <a:rPr lang="nl-NL" dirty="0" smtClean="0"/>
              <a:t>Denivellering </a:t>
            </a:r>
          </a:p>
          <a:p>
            <a:pPr>
              <a:buFontTx/>
              <a:buChar char="-"/>
            </a:pPr>
            <a:r>
              <a:rPr lang="nl-NL" dirty="0" smtClean="0"/>
              <a:t>Zwart/grijsgeld</a:t>
            </a:r>
          </a:p>
          <a:p>
            <a:pPr marL="45720" indent="0">
              <a:buNone/>
            </a:pPr>
            <a:r>
              <a:rPr lang="nl-NL" dirty="0" err="1" smtClean="0"/>
              <a:t>Opd</a:t>
            </a:r>
            <a:r>
              <a:rPr lang="nl-NL" dirty="0" smtClean="0"/>
              <a:t> 1 t/m 5 p2h4</a:t>
            </a:r>
          </a:p>
          <a:p>
            <a:pPr marL="45720" indent="0">
              <a:buNone/>
            </a:pPr>
            <a:r>
              <a:rPr lang="nl-NL" dirty="0" smtClean="0"/>
              <a:t>Nakijken </a:t>
            </a:r>
            <a:endParaRPr lang="nl-NL" dirty="0"/>
          </a:p>
        </p:txBody>
      </p:sp>
    </p:spTree>
    <p:extLst>
      <p:ext uri="{BB962C8B-B14F-4D97-AF65-F5344CB8AC3E}">
        <p14:creationId xmlns:p14="http://schemas.microsoft.com/office/powerpoint/2010/main" val="5799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0345" y="1140542"/>
            <a:ext cx="10142957" cy="4938199"/>
          </a:xfrm>
        </p:spPr>
        <p:txBody>
          <a:bodyPr/>
          <a:lstStyle/>
          <a:p>
            <a:pPr lvl="2"/>
            <a:r>
              <a:rPr lang="nl-NL" sz="2200" dirty="0"/>
              <a:t>Als het verschil tussen hoge en lage inkomens in </a:t>
            </a:r>
            <a:r>
              <a:rPr lang="nl-NL" sz="2200" b="1" dirty="0">
                <a:solidFill>
                  <a:srgbClr val="FF0000"/>
                </a:solidFill>
              </a:rPr>
              <a:t>verhouding</a:t>
            </a:r>
            <a:r>
              <a:rPr lang="nl-NL" sz="2200" b="1" u="sng" dirty="0">
                <a:solidFill>
                  <a:srgbClr val="FF0000"/>
                </a:solidFill>
              </a:rPr>
              <a:t> </a:t>
            </a:r>
            <a:r>
              <a:rPr lang="nl-NL" sz="2200" u="sng" dirty="0">
                <a:solidFill>
                  <a:srgbClr val="FF0000"/>
                </a:solidFill>
              </a:rPr>
              <a:t>kleiner</a:t>
            </a:r>
            <a:r>
              <a:rPr lang="nl-NL" sz="2200" u="sng" dirty="0"/>
              <a:t> </a:t>
            </a:r>
            <a:r>
              <a:rPr lang="nl-NL" sz="2200" dirty="0"/>
              <a:t>wordt, dan werken de overheidsmaatregelen </a:t>
            </a:r>
            <a:r>
              <a:rPr lang="nl-NL" sz="2200" b="1" dirty="0">
                <a:solidFill>
                  <a:srgbClr val="FF0000"/>
                </a:solidFill>
              </a:rPr>
              <a:t>nivellerend</a:t>
            </a:r>
            <a:r>
              <a:rPr lang="nl-NL" sz="2200" b="1" dirty="0"/>
              <a:t> </a:t>
            </a:r>
            <a:r>
              <a:rPr lang="nl-NL" sz="2200" dirty="0"/>
              <a:t>zoals bij</a:t>
            </a:r>
            <a:r>
              <a:rPr lang="nl-NL" sz="2200" dirty="0" smtClean="0"/>
              <a:t>:</a:t>
            </a:r>
            <a:endParaRPr lang="nl-NL" dirty="0"/>
          </a:p>
          <a:p>
            <a:pPr marL="0" indent="0">
              <a:buNone/>
            </a:pPr>
            <a:r>
              <a:rPr lang="nl-NL" sz="2300" dirty="0" smtClean="0"/>
              <a:t>1- </a:t>
            </a:r>
            <a:r>
              <a:rPr lang="nl-NL" sz="2300" dirty="0"/>
              <a:t>subsidies voor lage inkomens</a:t>
            </a:r>
          </a:p>
          <a:p>
            <a:pPr marL="0" indent="0">
              <a:buNone/>
            </a:pPr>
            <a:r>
              <a:rPr lang="nl-NL" sz="2300" dirty="0" smtClean="0"/>
              <a:t>2- </a:t>
            </a:r>
            <a:r>
              <a:rPr lang="nl-NL" sz="2300" dirty="0"/>
              <a:t>progressieve belasting heffing</a:t>
            </a:r>
          </a:p>
          <a:p>
            <a:pPr marL="0" indent="0">
              <a:buNone/>
            </a:pPr>
            <a:endParaRPr lang="nl-NL" dirty="0" smtClean="0"/>
          </a:p>
          <a:p>
            <a:pPr marL="0" indent="0">
              <a:buNone/>
            </a:pPr>
            <a:endParaRPr lang="nl-NL" dirty="0"/>
          </a:p>
          <a:p>
            <a:pPr lvl="2"/>
            <a:r>
              <a:rPr lang="nl-NL" sz="2400" dirty="0"/>
              <a:t>Als het verschil tussen hoge en lage inkomens in </a:t>
            </a:r>
            <a:r>
              <a:rPr lang="nl-NL" sz="2400" b="1" dirty="0">
                <a:solidFill>
                  <a:srgbClr val="FF0000"/>
                </a:solidFill>
              </a:rPr>
              <a:t>verhouding</a:t>
            </a:r>
            <a:r>
              <a:rPr lang="nl-NL" sz="2400" dirty="0"/>
              <a:t> </a:t>
            </a:r>
            <a:r>
              <a:rPr lang="nl-NL" sz="2400" u="sng" dirty="0">
                <a:solidFill>
                  <a:srgbClr val="FF0000"/>
                </a:solidFill>
              </a:rPr>
              <a:t>groter </a:t>
            </a:r>
            <a:r>
              <a:rPr lang="nl-NL" sz="2400" dirty="0"/>
              <a:t>wordt, dan werken de overheidsmaatregelen denivellerend zoals </a:t>
            </a:r>
            <a:r>
              <a:rPr lang="nl-NL" sz="2400" dirty="0" smtClean="0"/>
              <a:t>bij:</a:t>
            </a:r>
          </a:p>
          <a:p>
            <a:pPr lvl="2" indent="0">
              <a:buNone/>
            </a:pPr>
            <a:r>
              <a:rPr lang="nl-NL" sz="2300" dirty="0" smtClean="0"/>
              <a:t>1-  Aftrekposten</a:t>
            </a:r>
          </a:p>
          <a:p>
            <a:pPr marL="45720" indent="0">
              <a:buNone/>
            </a:pPr>
            <a:endParaRPr lang="nl-NL" dirty="0"/>
          </a:p>
        </p:txBody>
      </p:sp>
      <p:sp>
        <p:nvSpPr>
          <p:cNvPr id="4" name="Rechthoek 3"/>
          <p:cNvSpPr/>
          <p:nvPr/>
        </p:nvSpPr>
        <p:spPr>
          <a:xfrm>
            <a:off x="2831690" y="186813"/>
            <a:ext cx="5299588" cy="953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rPr>
              <a:t>Nivelleren en Denivelleren</a:t>
            </a:r>
          </a:p>
        </p:txBody>
      </p:sp>
    </p:spTree>
    <p:extLst>
      <p:ext uri="{BB962C8B-B14F-4D97-AF65-F5344CB8AC3E}">
        <p14:creationId xmlns:p14="http://schemas.microsoft.com/office/powerpoint/2010/main" val="123747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H3:P2: Een ruime arbeidsmarkt </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Werkloosheid </a:t>
            </a:r>
          </a:p>
          <a:p>
            <a:pPr marL="45720" indent="0">
              <a:buNone/>
            </a:pPr>
            <a:r>
              <a:rPr lang="nl-NL" dirty="0" smtClean="0"/>
              <a:t>Opdrachten maken 1 /m 5 </a:t>
            </a:r>
          </a:p>
          <a:p>
            <a:pPr marL="45720" indent="0">
              <a:buNone/>
            </a:pPr>
            <a:r>
              <a:rPr lang="nl-NL" dirty="0" smtClean="0"/>
              <a:t>Nakijken </a:t>
            </a:r>
            <a:endParaRPr lang="nl-NL" dirty="0"/>
          </a:p>
        </p:txBody>
      </p:sp>
    </p:spTree>
    <p:extLst>
      <p:ext uri="{BB962C8B-B14F-4D97-AF65-F5344CB8AC3E}">
        <p14:creationId xmlns:p14="http://schemas.microsoft.com/office/powerpoint/2010/main" val="22034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489" y="0"/>
            <a:ext cx="11926529" cy="6636774"/>
          </a:xfrm>
        </p:spPr>
        <p:txBody>
          <a:bodyPr/>
          <a:lstStyle/>
          <a:p>
            <a:endParaRPr lang="nl-NL" dirty="0"/>
          </a:p>
        </p:txBody>
      </p:sp>
      <p:sp>
        <p:nvSpPr>
          <p:cNvPr id="4" name="Rechthoek 3"/>
          <p:cNvSpPr/>
          <p:nvPr/>
        </p:nvSpPr>
        <p:spPr>
          <a:xfrm>
            <a:off x="3864077" y="265471"/>
            <a:ext cx="3470788" cy="806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Werkloosheid </a:t>
            </a:r>
            <a:endParaRPr lang="nl-NL" dirty="0"/>
          </a:p>
        </p:txBody>
      </p:sp>
      <p:cxnSp>
        <p:nvCxnSpPr>
          <p:cNvPr id="6" name="Rechte verbindingslijn met pijl 5"/>
          <p:cNvCxnSpPr/>
          <p:nvPr/>
        </p:nvCxnSpPr>
        <p:spPr>
          <a:xfrm flipH="1">
            <a:off x="1769806" y="1101213"/>
            <a:ext cx="3824749" cy="71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al 6"/>
          <p:cNvSpPr/>
          <p:nvPr/>
        </p:nvSpPr>
        <p:spPr>
          <a:xfrm>
            <a:off x="68824" y="1848465"/>
            <a:ext cx="3382299" cy="540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regionalewerkloosheid</a:t>
            </a:r>
            <a:endParaRPr lang="nl-NL" dirty="0"/>
          </a:p>
        </p:txBody>
      </p:sp>
      <p:cxnSp>
        <p:nvCxnSpPr>
          <p:cNvPr id="9" name="Rechte verbindingslijn met pijl 8"/>
          <p:cNvCxnSpPr/>
          <p:nvPr/>
        </p:nvCxnSpPr>
        <p:spPr>
          <a:xfrm flipH="1">
            <a:off x="3864077" y="1101213"/>
            <a:ext cx="1730478" cy="140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Ovaal 9"/>
          <p:cNvSpPr/>
          <p:nvPr/>
        </p:nvSpPr>
        <p:spPr>
          <a:xfrm>
            <a:off x="1435511" y="2458065"/>
            <a:ext cx="3229896" cy="570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seizoenswerkloosheid</a:t>
            </a:r>
            <a:endParaRPr lang="nl-NL" dirty="0"/>
          </a:p>
        </p:txBody>
      </p:sp>
      <p:cxnSp>
        <p:nvCxnSpPr>
          <p:cNvPr id="12" name="Rechte verbindingslijn met pijl 11"/>
          <p:cNvCxnSpPr>
            <a:stCxn id="4" idx="2"/>
          </p:cNvCxnSpPr>
          <p:nvPr/>
        </p:nvCxnSpPr>
        <p:spPr>
          <a:xfrm>
            <a:off x="5599471" y="1071716"/>
            <a:ext cx="801329" cy="1740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4886632" y="2799736"/>
            <a:ext cx="3647768" cy="663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Structurelewerkloosheid</a:t>
            </a:r>
            <a:r>
              <a:rPr lang="nl-NL" dirty="0" smtClean="0"/>
              <a:t> </a:t>
            </a:r>
            <a:endParaRPr lang="nl-NL" dirty="0"/>
          </a:p>
        </p:txBody>
      </p:sp>
      <p:cxnSp>
        <p:nvCxnSpPr>
          <p:cNvPr id="15" name="Rechte verbindingslijn met pijl 14"/>
          <p:cNvCxnSpPr/>
          <p:nvPr/>
        </p:nvCxnSpPr>
        <p:spPr>
          <a:xfrm>
            <a:off x="5594555" y="1084006"/>
            <a:ext cx="2359742" cy="65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al 15"/>
          <p:cNvSpPr/>
          <p:nvPr/>
        </p:nvSpPr>
        <p:spPr>
          <a:xfrm>
            <a:off x="8003457" y="1460090"/>
            <a:ext cx="3392129" cy="865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Frictiewerkloosheid </a:t>
            </a:r>
            <a:endParaRPr lang="nl-NL" dirty="0"/>
          </a:p>
        </p:txBody>
      </p:sp>
      <p:cxnSp>
        <p:nvCxnSpPr>
          <p:cNvPr id="18" name="Rechte verbindingslijn met pijl 17"/>
          <p:cNvCxnSpPr/>
          <p:nvPr/>
        </p:nvCxnSpPr>
        <p:spPr>
          <a:xfrm flipH="1">
            <a:off x="698090" y="2325329"/>
            <a:ext cx="108155" cy="1853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68824" y="4227871"/>
            <a:ext cx="1504337" cy="64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Per gebied</a:t>
            </a:r>
            <a:endParaRPr lang="nl-NL" dirty="0"/>
          </a:p>
        </p:txBody>
      </p:sp>
      <p:cxnSp>
        <p:nvCxnSpPr>
          <p:cNvPr id="21" name="Rechte verbindingslijn met pijl 20"/>
          <p:cNvCxnSpPr>
            <a:stCxn id="10" idx="4"/>
          </p:cNvCxnSpPr>
          <p:nvPr/>
        </p:nvCxnSpPr>
        <p:spPr>
          <a:xfrm flipH="1">
            <a:off x="3028335" y="3028335"/>
            <a:ext cx="22124" cy="314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hthoek 21"/>
          <p:cNvSpPr/>
          <p:nvPr/>
        </p:nvSpPr>
        <p:spPr>
          <a:xfrm>
            <a:off x="1834946" y="3318387"/>
            <a:ext cx="2133600" cy="715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 bepaalde seizoenen</a:t>
            </a:r>
            <a:endParaRPr lang="nl-NL" dirty="0"/>
          </a:p>
        </p:txBody>
      </p:sp>
      <p:cxnSp>
        <p:nvCxnSpPr>
          <p:cNvPr id="24" name="Rechte verbindingslijn met pijl 23"/>
          <p:cNvCxnSpPr/>
          <p:nvPr/>
        </p:nvCxnSpPr>
        <p:spPr>
          <a:xfrm flipH="1">
            <a:off x="6902245" y="3463414"/>
            <a:ext cx="19665" cy="715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hoek 24"/>
          <p:cNvSpPr/>
          <p:nvPr/>
        </p:nvSpPr>
        <p:spPr>
          <a:xfrm>
            <a:off x="5594555" y="4178710"/>
            <a:ext cx="2359742" cy="698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Door de verandering in de productie</a:t>
            </a:r>
            <a:endParaRPr lang="nl-NL" dirty="0"/>
          </a:p>
        </p:txBody>
      </p:sp>
      <p:cxnSp>
        <p:nvCxnSpPr>
          <p:cNvPr id="27" name="Rechte verbindingslijn met pijl 26"/>
          <p:cNvCxnSpPr/>
          <p:nvPr/>
        </p:nvCxnSpPr>
        <p:spPr>
          <a:xfrm>
            <a:off x="9699521" y="2325329"/>
            <a:ext cx="73744" cy="29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a:xfrm>
            <a:off x="8937523" y="2622757"/>
            <a:ext cx="2816943" cy="81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Werkloos zijn na de schoolperiode of na een vorige baan</a:t>
            </a:r>
            <a:endParaRPr lang="nl-NL" dirty="0"/>
          </a:p>
        </p:txBody>
      </p:sp>
    </p:spTree>
    <p:extLst>
      <p:ext uri="{BB962C8B-B14F-4D97-AF65-F5344CB8AC3E}">
        <p14:creationId xmlns:p14="http://schemas.microsoft.com/office/powerpoint/2010/main" val="300405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574859"/>
          </a:xfrm>
        </p:spPr>
        <p:txBody>
          <a:bodyPr/>
          <a:lstStyle/>
          <a:p>
            <a:r>
              <a:rPr lang="nl-NL" dirty="0" smtClean="0"/>
              <a:t>P4: de prijs van een pizza</a:t>
            </a:r>
            <a:endParaRPr lang="nl-NL" dirty="0"/>
          </a:p>
        </p:txBody>
      </p:sp>
      <p:sp>
        <p:nvSpPr>
          <p:cNvPr id="3" name="Tijdelijke aanduiding voor inhoud 2"/>
          <p:cNvSpPr>
            <a:spLocks noGrp="1"/>
          </p:cNvSpPr>
          <p:nvPr>
            <p:ph idx="1"/>
          </p:nvPr>
        </p:nvSpPr>
        <p:spPr>
          <a:xfrm>
            <a:off x="1341120" y="1386348"/>
            <a:ext cx="9509760" cy="4643231"/>
          </a:xfrm>
        </p:spPr>
        <p:txBody>
          <a:bodyPr/>
          <a:lstStyle/>
          <a:p>
            <a:r>
              <a:rPr lang="nl-NL" dirty="0" smtClean="0"/>
              <a:t>Start </a:t>
            </a:r>
          </a:p>
          <a:p>
            <a:r>
              <a:rPr lang="nl-NL" dirty="0" smtClean="0"/>
              <a:t>Lesdoelen:</a:t>
            </a:r>
          </a:p>
          <a:p>
            <a:pPr>
              <a:buFontTx/>
              <a:buChar char="-"/>
            </a:pPr>
            <a:r>
              <a:rPr lang="nl-NL" dirty="0" err="1" smtClean="0"/>
              <a:t>Bestedinginflatie</a:t>
            </a:r>
            <a:r>
              <a:rPr lang="nl-NL" dirty="0" smtClean="0"/>
              <a:t> </a:t>
            </a:r>
          </a:p>
          <a:p>
            <a:pPr>
              <a:buFontTx/>
              <a:buChar char="-"/>
            </a:pPr>
            <a:r>
              <a:rPr lang="nl-NL" dirty="0" smtClean="0"/>
              <a:t>Kosteninflatie </a:t>
            </a:r>
          </a:p>
          <a:p>
            <a:pPr>
              <a:buFontTx/>
              <a:buChar char="-"/>
            </a:pPr>
            <a:r>
              <a:rPr lang="nl-NL" dirty="0" err="1" smtClean="0"/>
              <a:t>Opd</a:t>
            </a:r>
            <a:r>
              <a:rPr lang="nl-NL" dirty="0" smtClean="0"/>
              <a:t> 1 t/m 5 p4h4</a:t>
            </a:r>
          </a:p>
          <a:p>
            <a:pPr>
              <a:buFontTx/>
              <a:buChar char="-"/>
            </a:pPr>
            <a:r>
              <a:rPr lang="nl-NL" dirty="0" smtClean="0"/>
              <a:t>Nakijken </a:t>
            </a:r>
          </a:p>
          <a:p>
            <a:pPr>
              <a:buFontTx/>
              <a:buChar char="-"/>
            </a:pPr>
            <a:r>
              <a:rPr lang="nl-NL" dirty="0" err="1" smtClean="0"/>
              <a:t>Hw</a:t>
            </a:r>
            <a:r>
              <a:rPr lang="nl-NL" dirty="0" smtClean="0"/>
              <a:t>: </a:t>
            </a:r>
            <a:r>
              <a:rPr lang="nl-NL" dirty="0" err="1" smtClean="0"/>
              <a:t>opd</a:t>
            </a:r>
            <a:r>
              <a:rPr lang="nl-NL" dirty="0" smtClean="0"/>
              <a:t> 6 t/m 12 p4h4</a:t>
            </a:r>
          </a:p>
          <a:p>
            <a:pPr>
              <a:buFontTx/>
              <a:buChar char="-"/>
            </a:pPr>
            <a:endParaRPr lang="nl-NL" dirty="0"/>
          </a:p>
        </p:txBody>
      </p:sp>
    </p:spTree>
    <p:extLst>
      <p:ext uri="{BB962C8B-B14F-4D97-AF65-F5344CB8AC3E}">
        <p14:creationId xmlns:p14="http://schemas.microsoft.com/office/powerpoint/2010/main" val="401393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41120" y="432620"/>
            <a:ext cx="9509760" cy="5596960"/>
          </a:xfrm>
        </p:spPr>
        <p:txBody>
          <a:bodyPr/>
          <a:lstStyle/>
          <a:p>
            <a:endParaRPr lang="nl-NL" dirty="0"/>
          </a:p>
        </p:txBody>
      </p:sp>
      <p:sp>
        <p:nvSpPr>
          <p:cNvPr id="4" name="Rechthoek 3"/>
          <p:cNvSpPr/>
          <p:nvPr/>
        </p:nvSpPr>
        <p:spPr>
          <a:xfrm>
            <a:off x="4247535" y="609600"/>
            <a:ext cx="2821859" cy="540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Bestedinginflatie</a:t>
            </a:r>
            <a:r>
              <a:rPr lang="nl-NL" dirty="0" smtClean="0"/>
              <a:t> </a:t>
            </a:r>
            <a:endParaRPr lang="nl-NL" dirty="0"/>
          </a:p>
        </p:txBody>
      </p:sp>
      <p:sp>
        <p:nvSpPr>
          <p:cNvPr id="5" name="Pijl-omlaag 4"/>
          <p:cNvSpPr/>
          <p:nvPr/>
        </p:nvSpPr>
        <p:spPr>
          <a:xfrm>
            <a:off x="5422490" y="1150374"/>
            <a:ext cx="167148" cy="44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fgeronde rechthoek 5"/>
          <p:cNvSpPr/>
          <p:nvPr/>
        </p:nvSpPr>
        <p:spPr>
          <a:xfrm>
            <a:off x="2153265" y="1592826"/>
            <a:ext cx="6892412" cy="7669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producten kunnen de stijgende vraag naar producten niet aan</a:t>
            </a:r>
            <a:endParaRPr lang="nl-NL" dirty="0"/>
          </a:p>
        </p:txBody>
      </p:sp>
      <p:sp>
        <p:nvSpPr>
          <p:cNvPr id="7" name="Rechthoek 6"/>
          <p:cNvSpPr/>
          <p:nvPr/>
        </p:nvSpPr>
        <p:spPr>
          <a:xfrm>
            <a:off x="4247535" y="2556387"/>
            <a:ext cx="2821859" cy="580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kosteninflatie</a:t>
            </a:r>
            <a:endParaRPr lang="nl-NL" dirty="0"/>
          </a:p>
        </p:txBody>
      </p:sp>
      <p:sp>
        <p:nvSpPr>
          <p:cNvPr id="8" name="Pijl-omlaag 7"/>
          <p:cNvSpPr/>
          <p:nvPr/>
        </p:nvSpPr>
        <p:spPr>
          <a:xfrm>
            <a:off x="5479025" y="3142007"/>
            <a:ext cx="221226" cy="382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p:cNvSpPr/>
          <p:nvPr/>
        </p:nvSpPr>
        <p:spPr>
          <a:xfrm>
            <a:off x="2153265" y="3519948"/>
            <a:ext cx="6892412" cy="737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kosten stijgen(loon, grondstoffen, energiekosten)</a:t>
            </a:r>
            <a:endParaRPr lang="nl-NL" dirty="0"/>
          </a:p>
        </p:txBody>
      </p:sp>
    </p:spTree>
    <p:extLst>
      <p:ext uri="{BB962C8B-B14F-4D97-AF65-F5344CB8AC3E}">
        <p14:creationId xmlns:p14="http://schemas.microsoft.com/office/powerpoint/2010/main" val="191465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771505"/>
          </a:xfrm>
        </p:spPr>
        <p:txBody>
          <a:bodyPr/>
          <a:lstStyle/>
          <a:p>
            <a:r>
              <a:rPr lang="nl-NL" dirty="0" smtClean="0"/>
              <a:t>P5: Gevolgen van inflatie</a:t>
            </a:r>
            <a:endParaRPr lang="nl-NL" dirty="0"/>
          </a:p>
        </p:txBody>
      </p:sp>
      <p:sp>
        <p:nvSpPr>
          <p:cNvPr id="3" name="Tijdelijke aanduiding voor inhoud 2"/>
          <p:cNvSpPr>
            <a:spLocks noGrp="1"/>
          </p:cNvSpPr>
          <p:nvPr>
            <p:ph idx="1"/>
          </p:nvPr>
        </p:nvSpPr>
        <p:spPr>
          <a:xfrm>
            <a:off x="1341120" y="1356852"/>
            <a:ext cx="9509760" cy="4672727"/>
          </a:xfrm>
        </p:spPr>
        <p:txBody>
          <a:bodyPr/>
          <a:lstStyle/>
          <a:p>
            <a:r>
              <a:rPr lang="nl-NL" dirty="0" smtClean="0"/>
              <a:t>Start </a:t>
            </a:r>
          </a:p>
          <a:p>
            <a:r>
              <a:rPr lang="nl-NL" dirty="0" smtClean="0"/>
              <a:t>Lesdoelen:</a:t>
            </a:r>
          </a:p>
          <a:p>
            <a:pPr>
              <a:buFontTx/>
              <a:buChar char="-"/>
            </a:pPr>
            <a:r>
              <a:rPr lang="nl-NL" dirty="0" smtClean="0"/>
              <a:t>Gevolgen van inflatie</a:t>
            </a:r>
          </a:p>
          <a:p>
            <a:pPr>
              <a:buFontTx/>
              <a:buChar char="-"/>
            </a:pPr>
            <a:r>
              <a:rPr lang="nl-NL" dirty="0" smtClean="0"/>
              <a:t>Opdrachten maken 1 t/m 5</a:t>
            </a:r>
          </a:p>
          <a:p>
            <a:pPr>
              <a:buFontTx/>
              <a:buChar char="-"/>
            </a:pPr>
            <a:r>
              <a:rPr lang="nl-NL" dirty="0" smtClean="0"/>
              <a:t>Nakijken </a:t>
            </a:r>
          </a:p>
          <a:p>
            <a:pPr>
              <a:buFontTx/>
              <a:buChar char="-"/>
            </a:pPr>
            <a:r>
              <a:rPr lang="nl-NL" dirty="0" smtClean="0"/>
              <a:t>HW: </a:t>
            </a:r>
            <a:r>
              <a:rPr lang="nl-NL" dirty="0" err="1" smtClean="0"/>
              <a:t>opd</a:t>
            </a:r>
            <a:r>
              <a:rPr lang="nl-NL" dirty="0" smtClean="0"/>
              <a:t> 6 t/m 11 p5h4</a:t>
            </a:r>
            <a:endParaRPr lang="nl-NL" dirty="0"/>
          </a:p>
        </p:txBody>
      </p:sp>
    </p:spTree>
    <p:extLst>
      <p:ext uri="{BB962C8B-B14F-4D97-AF65-F5344CB8AC3E}">
        <p14:creationId xmlns:p14="http://schemas.microsoft.com/office/powerpoint/2010/main" val="256634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Koopbeslissing beoordelen op basis van info</a:t>
            </a:r>
            <a:endParaRPr lang="nl-NL" dirty="0"/>
          </a:p>
        </p:txBody>
      </p:sp>
      <p:sp>
        <p:nvSpPr>
          <p:cNvPr id="14" name="Tijdelijke aanduiding voor inhoud 13"/>
          <p:cNvSpPr>
            <a:spLocks noGrp="1"/>
          </p:cNvSpPr>
          <p:nvPr>
            <p:ph idx="1"/>
          </p:nvPr>
        </p:nvSpPr>
        <p:spPr>
          <a:xfrm>
            <a:off x="1341120" y="1785668"/>
            <a:ext cx="9509760" cy="4459857"/>
          </a:xfrm>
        </p:spPr>
        <p:txBody>
          <a:bodyPr>
            <a:normAutofit/>
          </a:bodyPr>
          <a:lstStyle/>
          <a:p>
            <a:r>
              <a:rPr lang="nl-NL" dirty="0" smtClean="0"/>
              <a:t>behoeften </a:t>
            </a:r>
            <a:r>
              <a:rPr lang="nl-NL" dirty="0"/>
              <a:t>en prioriteiten: </a:t>
            </a:r>
            <a:br>
              <a:rPr lang="nl-NL" dirty="0"/>
            </a:br>
            <a:r>
              <a:rPr lang="nl-NL" dirty="0" smtClean="0"/>
              <a:t>- wat zijn de belangrijkste levensbehoeften, dan opstellen </a:t>
            </a:r>
            <a:r>
              <a:rPr lang="nl-NL" dirty="0"/>
              <a:t>van een </a:t>
            </a:r>
            <a:r>
              <a:rPr lang="nl-NL" dirty="0" smtClean="0"/>
              <a:t>budgetplan waarbij het de </a:t>
            </a:r>
            <a:r>
              <a:rPr lang="nl-NL" dirty="0"/>
              <a:t>noodzaak </a:t>
            </a:r>
            <a:r>
              <a:rPr lang="nl-NL" dirty="0" smtClean="0"/>
              <a:t>is om </a:t>
            </a:r>
            <a:r>
              <a:rPr lang="nl-NL" dirty="0"/>
              <a:t>budgetten af te stemmen op de (te verwachten) ontvangsten</a:t>
            </a:r>
          </a:p>
          <a:p>
            <a:r>
              <a:rPr lang="nl-NL" dirty="0"/>
              <a:t>budgettaire mogelijkheden ten aanzien van kopen, sparen en lenen en de gevolgen </a:t>
            </a:r>
            <a:r>
              <a:rPr lang="nl-NL" dirty="0" smtClean="0"/>
              <a:t>daarvan:</a:t>
            </a:r>
            <a:r>
              <a:rPr lang="nl-NL" dirty="0"/>
              <a:t/>
            </a:r>
            <a:br>
              <a:rPr lang="nl-NL" dirty="0"/>
            </a:br>
            <a:r>
              <a:rPr lang="nl-NL" dirty="0" smtClean="0"/>
              <a:t>– </a:t>
            </a:r>
            <a:r>
              <a:rPr lang="nl-NL" dirty="0"/>
              <a:t>de financieringsproblemen: - aan de hand van een gegeven budgetplan beredeneren of een bepaalde aankoop mogelijk is, of prioriteiten in uitgaven gesteld moeten worden, of en hoe bezuinigd moet worden of besteed of gespaard moet worden, of gereserveerd of geleend moet worden </a:t>
            </a:r>
            <a:r>
              <a:rPr lang="nl-NL" dirty="0" smtClean="0"/>
              <a:t/>
            </a:r>
            <a:br>
              <a:rPr lang="nl-NL" dirty="0" smtClean="0"/>
            </a:br>
            <a:r>
              <a:rPr lang="nl-NL" dirty="0" smtClean="0"/>
              <a:t>– </a:t>
            </a:r>
            <a:r>
              <a:rPr lang="nl-NL" dirty="0"/>
              <a:t>de (on)mogelijkheid/zinvolheid van sparen bij (tijdelijke) </a:t>
            </a:r>
            <a:r>
              <a:rPr lang="nl-NL" dirty="0" smtClean="0"/>
              <a:t>geldtekorten </a:t>
            </a:r>
            <a:br>
              <a:rPr lang="nl-NL" dirty="0" smtClean="0"/>
            </a:br>
            <a:r>
              <a:rPr lang="nl-NL" dirty="0" smtClean="0"/>
              <a:t>– </a:t>
            </a:r>
            <a:r>
              <a:rPr lang="nl-NL" dirty="0"/>
              <a:t>de (on)mogelijkheid van lenen als verantwoorde oplossing voor (tijdelijke) </a:t>
            </a:r>
            <a:r>
              <a:rPr lang="nl-NL" dirty="0" smtClean="0"/>
              <a:t>geldtekorten</a:t>
            </a:r>
            <a:endParaRPr lang="nl-NL" dirty="0"/>
          </a:p>
        </p:txBody>
      </p:sp>
    </p:spTree>
    <p:extLst>
      <p:ext uri="{BB962C8B-B14F-4D97-AF65-F5344CB8AC3E}">
        <p14:creationId xmlns:p14="http://schemas.microsoft.com/office/powerpoint/2010/main" val="9193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952568" y="275303"/>
            <a:ext cx="3529780" cy="7374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Gevolgen van inflatie</a:t>
            </a:r>
            <a:endParaRPr lang="nl-NL" dirty="0"/>
          </a:p>
        </p:txBody>
      </p:sp>
      <p:cxnSp>
        <p:nvCxnSpPr>
          <p:cNvPr id="6" name="Rechte verbindingslijn met pijl 5"/>
          <p:cNvCxnSpPr/>
          <p:nvPr/>
        </p:nvCxnSpPr>
        <p:spPr>
          <a:xfrm flipH="1">
            <a:off x="1877961" y="1071716"/>
            <a:ext cx="3824749" cy="44245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a:stCxn id="4" idx="2"/>
          </p:cNvCxnSpPr>
          <p:nvPr/>
        </p:nvCxnSpPr>
        <p:spPr>
          <a:xfrm flipH="1">
            <a:off x="3372466" y="1012723"/>
            <a:ext cx="2344992" cy="175014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732205" y="1071716"/>
            <a:ext cx="707924" cy="154366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5702710" y="1071716"/>
            <a:ext cx="2418735" cy="99305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Ovaal 12"/>
          <p:cNvSpPr/>
          <p:nvPr/>
        </p:nvSpPr>
        <p:spPr>
          <a:xfrm>
            <a:off x="314632" y="1514168"/>
            <a:ext cx="3382297" cy="78658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koopkracht daalt</a:t>
            </a:r>
            <a:endParaRPr lang="nl-NL" dirty="0"/>
          </a:p>
        </p:txBody>
      </p:sp>
      <p:sp>
        <p:nvSpPr>
          <p:cNvPr id="14" name="Ovaal 13"/>
          <p:cNvSpPr/>
          <p:nvPr/>
        </p:nvSpPr>
        <p:spPr>
          <a:xfrm>
            <a:off x="280220" y="2711244"/>
            <a:ext cx="4237703" cy="69809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spaarders kunnen minder kopen van hun spaargeld</a:t>
            </a:r>
            <a:endParaRPr lang="nl-NL" dirty="0"/>
          </a:p>
        </p:txBody>
      </p:sp>
      <p:sp>
        <p:nvSpPr>
          <p:cNvPr id="15" name="Ovaal 14"/>
          <p:cNvSpPr/>
          <p:nvPr/>
        </p:nvSpPr>
        <p:spPr>
          <a:xfrm>
            <a:off x="4807974" y="2590799"/>
            <a:ext cx="4109884" cy="95372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concurrentiepositie van ondernemers die exporteren wordt zwakker</a:t>
            </a:r>
            <a:endParaRPr lang="nl-NL" dirty="0"/>
          </a:p>
        </p:txBody>
      </p:sp>
      <p:sp>
        <p:nvSpPr>
          <p:cNvPr id="16" name="Ovaal 15"/>
          <p:cNvSpPr/>
          <p:nvPr/>
        </p:nvSpPr>
        <p:spPr>
          <a:xfrm>
            <a:off x="7964129" y="1809136"/>
            <a:ext cx="3510116" cy="9242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Ondernemers lopen meer risico’s</a:t>
            </a:r>
            <a:endParaRPr lang="nl-NL" dirty="0"/>
          </a:p>
        </p:txBody>
      </p:sp>
      <p:sp>
        <p:nvSpPr>
          <p:cNvPr id="21" name="Afgeronde rechthoek 20"/>
          <p:cNvSpPr/>
          <p:nvPr/>
        </p:nvSpPr>
        <p:spPr>
          <a:xfrm>
            <a:off x="4375355" y="3628103"/>
            <a:ext cx="3106993" cy="75708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Door de inflatie</a:t>
            </a:r>
            <a:endParaRPr lang="nl-NL" dirty="0"/>
          </a:p>
        </p:txBody>
      </p:sp>
      <p:cxnSp>
        <p:nvCxnSpPr>
          <p:cNvPr id="23" name="Rechte verbindingslijn met pijl 22"/>
          <p:cNvCxnSpPr/>
          <p:nvPr/>
        </p:nvCxnSpPr>
        <p:spPr>
          <a:xfrm flipH="1">
            <a:off x="3106994" y="4424516"/>
            <a:ext cx="2861187" cy="54077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p:nvPr/>
        </p:nvCxnSpPr>
        <p:spPr>
          <a:xfrm>
            <a:off x="5968181" y="4434349"/>
            <a:ext cx="2585884" cy="290049"/>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Gelijkbenige driehoek 26"/>
          <p:cNvSpPr/>
          <p:nvPr/>
        </p:nvSpPr>
        <p:spPr>
          <a:xfrm>
            <a:off x="688258" y="4235245"/>
            <a:ext cx="3205316" cy="146009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Wordt lenen aantrekkelijker</a:t>
            </a:r>
            <a:endParaRPr lang="nl-NL" dirty="0"/>
          </a:p>
        </p:txBody>
      </p:sp>
      <p:sp>
        <p:nvSpPr>
          <p:cNvPr id="28" name="Tijdelijke aanduiding voor inhoud 27"/>
          <p:cNvSpPr>
            <a:spLocks noGrp="1"/>
          </p:cNvSpPr>
          <p:nvPr>
            <p:ph idx="1"/>
          </p:nvPr>
        </p:nvSpPr>
        <p:spPr>
          <a:xfrm>
            <a:off x="7777316" y="3883687"/>
            <a:ext cx="3057832" cy="1681421"/>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buNone/>
            </a:pPr>
            <a:r>
              <a:rPr lang="nl-NL" sz="1800" dirty="0" smtClean="0"/>
              <a:t>Wordt sparen minder aantrekkelijk</a:t>
            </a:r>
            <a:endParaRPr lang="nl-NL" sz="1800" dirty="0"/>
          </a:p>
        </p:txBody>
      </p:sp>
    </p:spTree>
    <p:extLst>
      <p:ext uri="{BB962C8B-B14F-4D97-AF65-F5344CB8AC3E}">
        <p14:creationId xmlns:p14="http://schemas.microsoft.com/office/powerpoint/2010/main" val="35546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P3: de concurrentiepositie</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Concurrentiepositie </a:t>
            </a:r>
          </a:p>
          <a:p>
            <a:pPr>
              <a:buFontTx/>
              <a:buChar char="-"/>
            </a:pPr>
            <a:r>
              <a:rPr lang="nl-NL" dirty="0" smtClean="0"/>
              <a:t>Arbeidsduurverkorting </a:t>
            </a:r>
          </a:p>
          <a:p>
            <a:pPr marL="45720" indent="0">
              <a:buNone/>
            </a:pPr>
            <a:r>
              <a:rPr lang="nl-NL" dirty="0" err="1" smtClean="0"/>
              <a:t>Opd</a:t>
            </a:r>
            <a:r>
              <a:rPr lang="nl-NL" dirty="0" smtClean="0"/>
              <a:t> 1 t/m 5 p3h3</a:t>
            </a:r>
          </a:p>
          <a:p>
            <a:pPr marL="45720" indent="0">
              <a:buNone/>
            </a:pPr>
            <a:r>
              <a:rPr lang="nl-NL" dirty="0" smtClean="0"/>
              <a:t>Nakijken </a:t>
            </a:r>
            <a:endParaRPr lang="nl-NL" dirty="0"/>
          </a:p>
        </p:txBody>
      </p:sp>
    </p:spTree>
    <p:extLst>
      <p:ext uri="{BB962C8B-B14F-4D97-AF65-F5344CB8AC3E}">
        <p14:creationId xmlns:p14="http://schemas.microsoft.com/office/powerpoint/2010/main" val="12368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820666"/>
          </a:xfrm>
        </p:spPr>
        <p:txBody>
          <a:bodyPr/>
          <a:lstStyle/>
          <a:p>
            <a:r>
              <a:rPr lang="nl-NL" dirty="0" smtClean="0"/>
              <a:t>P4: De conjunctuur</a:t>
            </a:r>
            <a:endParaRPr lang="nl-NL" dirty="0"/>
          </a:p>
        </p:txBody>
      </p:sp>
      <p:sp>
        <p:nvSpPr>
          <p:cNvPr id="3" name="Tijdelijke aanduiding voor inhoud 2"/>
          <p:cNvSpPr>
            <a:spLocks noGrp="1"/>
          </p:cNvSpPr>
          <p:nvPr>
            <p:ph idx="1"/>
          </p:nvPr>
        </p:nvSpPr>
        <p:spPr>
          <a:xfrm>
            <a:off x="511277" y="1366684"/>
            <a:ext cx="10339603" cy="4984955"/>
          </a:xfrm>
        </p:spPr>
        <p:txBody>
          <a:bodyPr>
            <a:normAutofit/>
          </a:bodyPr>
          <a:lstStyle/>
          <a:p>
            <a:r>
              <a:rPr lang="nl-NL" dirty="0" smtClean="0"/>
              <a:t>Start </a:t>
            </a:r>
          </a:p>
          <a:p>
            <a:r>
              <a:rPr lang="nl-NL" dirty="0" smtClean="0"/>
              <a:t>Lesdoelen:</a:t>
            </a:r>
          </a:p>
          <a:p>
            <a:pPr>
              <a:buFontTx/>
              <a:buChar char="-"/>
            </a:pPr>
            <a:r>
              <a:rPr lang="nl-NL" dirty="0" smtClean="0"/>
              <a:t>Bestedingen </a:t>
            </a:r>
          </a:p>
          <a:p>
            <a:pPr>
              <a:buFontTx/>
              <a:buChar char="-"/>
            </a:pPr>
            <a:r>
              <a:rPr lang="nl-NL" dirty="0" smtClean="0"/>
              <a:t>Laagconjunctuur </a:t>
            </a:r>
          </a:p>
          <a:p>
            <a:pPr>
              <a:buFontTx/>
              <a:buChar char="-"/>
            </a:pPr>
            <a:r>
              <a:rPr lang="nl-NL" dirty="0" smtClean="0"/>
              <a:t>Hoogconjunctuur </a:t>
            </a:r>
          </a:p>
          <a:p>
            <a:pPr marL="45720" indent="0">
              <a:buNone/>
            </a:pPr>
            <a:r>
              <a:rPr lang="nl-NL" dirty="0" err="1" smtClean="0"/>
              <a:t>Opd</a:t>
            </a:r>
            <a:r>
              <a:rPr lang="nl-NL" dirty="0" smtClean="0"/>
              <a:t> maken 1 t/m 5</a:t>
            </a:r>
          </a:p>
          <a:p>
            <a:pPr marL="45720" indent="0">
              <a:buNone/>
            </a:pPr>
            <a:r>
              <a:rPr lang="nl-NL" dirty="0" smtClean="0"/>
              <a:t>Nakijken </a:t>
            </a:r>
          </a:p>
          <a:p>
            <a:pPr marL="45720" indent="0">
              <a:buNone/>
            </a:pPr>
            <a:r>
              <a:rPr lang="nl-NL" dirty="0" smtClean="0"/>
              <a:t>HW: </a:t>
            </a:r>
            <a:r>
              <a:rPr lang="nl-NL" dirty="0" err="1" smtClean="0"/>
              <a:t>opd</a:t>
            </a:r>
            <a:r>
              <a:rPr lang="nl-NL" dirty="0" smtClean="0"/>
              <a:t> 6 t/m 12 p4h3</a:t>
            </a:r>
          </a:p>
          <a:p>
            <a:pPr marL="45720" indent="0">
              <a:buNone/>
            </a:pPr>
            <a:r>
              <a:rPr lang="nl-NL" b="1" dirty="0" smtClean="0">
                <a:solidFill>
                  <a:srgbClr val="FF0000"/>
                </a:solidFill>
              </a:rPr>
              <a:t>PTA H3 op 19/12</a:t>
            </a:r>
            <a:endParaRPr lang="nl-NL" b="1" dirty="0">
              <a:solidFill>
                <a:srgbClr val="FF0000"/>
              </a:solidFill>
            </a:endParaRPr>
          </a:p>
        </p:txBody>
      </p:sp>
    </p:spTree>
    <p:extLst>
      <p:ext uri="{BB962C8B-B14F-4D97-AF65-F5344CB8AC3E}">
        <p14:creationId xmlns:p14="http://schemas.microsoft.com/office/powerpoint/2010/main" val="357413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7483" y="0"/>
            <a:ext cx="11867535" cy="6282813"/>
          </a:xfrm>
        </p:spPr>
        <p:txBody>
          <a:bodyPr/>
          <a:lstStyle/>
          <a:p>
            <a:pPr marL="45720" indent="0">
              <a:buNone/>
            </a:pPr>
            <a:endParaRPr lang="nl-NL" dirty="0"/>
          </a:p>
        </p:txBody>
      </p:sp>
      <p:sp>
        <p:nvSpPr>
          <p:cNvPr id="4" name="Rechthoek 3"/>
          <p:cNvSpPr/>
          <p:nvPr/>
        </p:nvSpPr>
        <p:spPr>
          <a:xfrm>
            <a:off x="147483" y="521110"/>
            <a:ext cx="1573162" cy="51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Meer bestedingen</a:t>
            </a:r>
            <a:endParaRPr lang="nl-NL" dirty="0"/>
          </a:p>
        </p:txBody>
      </p:sp>
      <p:sp>
        <p:nvSpPr>
          <p:cNvPr id="5" name="Rechthoek 4"/>
          <p:cNvSpPr/>
          <p:nvPr/>
        </p:nvSpPr>
        <p:spPr>
          <a:xfrm>
            <a:off x="2664542" y="511277"/>
            <a:ext cx="1278193" cy="540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Meer productie</a:t>
            </a:r>
            <a:endParaRPr lang="nl-NL" dirty="0"/>
          </a:p>
        </p:txBody>
      </p:sp>
      <p:sp>
        <p:nvSpPr>
          <p:cNvPr id="6" name="Rechthoek 5"/>
          <p:cNvSpPr/>
          <p:nvPr/>
        </p:nvSpPr>
        <p:spPr>
          <a:xfrm>
            <a:off x="4886631" y="521110"/>
            <a:ext cx="1278193" cy="511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Meer </a:t>
            </a:r>
            <a:r>
              <a:rPr lang="nl-NL" dirty="0" err="1" smtClean="0"/>
              <a:t>wisnt</a:t>
            </a:r>
            <a:endParaRPr lang="nl-NL" dirty="0"/>
          </a:p>
        </p:txBody>
      </p:sp>
      <p:sp>
        <p:nvSpPr>
          <p:cNvPr id="7" name="Rechthoek 6"/>
          <p:cNvSpPr/>
          <p:nvPr/>
        </p:nvSpPr>
        <p:spPr>
          <a:xfrm>
            <a:off x="7108720" y="226142"/>
            <a:ext cx="1474841" cy="806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Minder werkloosheid</a:t>
            </a:r>
            <a:endParaRPr lang="nl-NL" dirty="0"/>
          </a:p>
        </p:txBody>
      </p:sp>
      <p:sp>
        <p:nvSpPr>
          <p:cNvPr id="8" name="Rechthoek 7"/>
          <p:cNvSpPr/>
          <p:nvPr/>
        </p:nvSpPr>
        <p:spPr>
          <a:xfrm>
            <a:off x="9468465" y="422787"/>
            <a:ext cx="195661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hoogconjunctuur</a:t>
            </a:r>
            <a:endParaRPr lang="nl-NL" dirty="0"/>
          </a:p>
        </p:txBody>
      </p:sp>
      <p:sp>
        <p:nvSpPr>
          <p:cNvPr id="9" name="Rechthoek 8"/>
          <p:cNvSpPr/>
          <p:nvPr/>
        </p:nvSpPr>
        <p:spPr>
          <a:xfrm>
            <a:off x="147483" y="1759974"/>
            <a:ext cx="1661652" cy="50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Minder bestedingen</a:t>
            </a:r>
            <a:endParaRPr lang="nl-NL" dirty="0"/>
          </a:p>
        </p:txBody>
      </p:sp>
      <p:sp>
        <p:nvSpPr>
          <p:cNvPr id="10" name="Rechthoek 9"/>
          <p:cNvSpPr/>
          <p:nvPr/>
        </p:nvSpPr>
        <p:spPr>
          <a:xfrm>
            <a:off x="2605548" y="1789471"/>
            <a:ext cx="1179871" cy="49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Minder productie</a:t>
            </a:r>
            <a:endParaRPr lang="nl-NL" dirty="0"/>
          </a:p>
        </p:txBody>
      </p:sp>
      <p:sp>
        <p:nvSpPr>
          <p:cNvPr id="11" name="Rechthoek 10"/>
          <p:cNvSpPr/>
          <p:nvPr/>
        </p:nvSpPr>
        <p:spPr>
          <a:xfrm>
            <a:off x="4886632" y="1759974"/>
            <a:ext cx="1347020" cy="50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Minder winst</a:t>
            </a:r>
            <a:endParaRPr lang="nl-NL" dirty="0"/>
          </a:p>
        </p:txBody>
      </p:sp>
      <p:sp>
        <p:nvSpPr>
          <p:cNvPr id="12" name="Rechthoek 11"/>
          <p:cNvSpPr/>
          <p:nvPr/>
        </p:nvSpPr>
        <p:spPr>
          <a:xfrm>
            <a:off x="7030065" y="1391264"/>
            <a:ext cx="1553496" cy="771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Meer werkloosheid </a:t>
            </a:r>
            <a:endParaRPr lang="nl-NL" dirty="0"/>
          </a:p>
        </p:txBody>
      </p:sp>
      <p:sp>
        <p:nvSpPr>
          <p:cNvPr id="13" name="Rechthoek 12"/>
          <p:cNvSpPr/>
          <p:nvPr/>
        </p:nvSpPr>
        <p:spPr>
          <a:xfrm>
            <a:off x="9596284" y="1543664"/>
            <a:ext cx="1858298" cy="59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Laagconjunctuur</a:t>
            </a:r>
            <a:endParaRPr lang="nl-NL" dirty="0"/>
          </a:p>
        </p:txBody>
      </p:sp>
      <p:sp>
        <p:nvSpPr>
          <p:cNvPr id="14" name="Pijl-rechts 13"/>
          <p:cNvSpPr/>
          <p:nvPr/>
        </p:nvSpPr>
        <p:spPr>
          <a:xfrm>
            <a:off x="1720644" y="732503"/>
            <a:ext cx="884903"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rechts 15"/>
          <p:cNvSpPr/>
          <p:nvPr/>
        </p:nvSpPr>
        <p:spPr>
          <a:xfrm>
            <a:off x="3942735" y="732503"/>
            <a:ext cx="94389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rechts 16"/>
          <p:cNvSpPr/>
          <p:nvPr/>
        </p:nvSpPr>
        <p:spPr>
          <a:xfrm>
            <a:off x="6164825" y="732503"/>
            <a:ext cx="98322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rechts 17"/>
          <p:cNvSpPr/>
          <p:nvPr/>
        </p:nvSpPr>
        <p:spPr>
          <a:xfrm>
            <a:off x="8583561" y="732503"/>
            <a:ext cx="884904"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rechts 18"/>
          <p:cNvSpPr/>
          <p:nvPr/>
        </p:nvSpPr>
        <p:spPr>
          <a:xfrm>
            <a:off x="1809135" y="1986117"/>
            <a:ext cx="796411" cy="157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rechts 19"/>
          <p:cNvSpPr/>
          <p:nvPr/>
        </p:nvSpPr>
        <p:spPr>
          <a:xfrm>
            <a:off x="3785419" y="1986117"/>
            <a:ext cx="1101213" cy="157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rechts 20"/>
          <p:cNvSpPr/>
          <p:nvPr/>
        </p:nvSpPr>
        <p:spPr>
          <a:xfrm>
            <a:off x="6233652" y="1907458"/>
            <a:ext cx="796413" cy="157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rechts 21"/>
          <p:cNvSpPr/>
          <p:nvPr/>
        </p:nvSpPr>
        <p:spPr>
          <a:xfrm>
            <a:off x="8431161" y="1745225"/>
            <a:ext cx="1189704" cy="1966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9620865" y="2930013"/>
            <a:ext cx="1922206" cy="658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Conjuncturele werkloosheid</a:t>
            </a:r>
            <a:endParaRPr lang="nl-NL" dirty="0"/>
          </a:p>
        </p:txBody>
      </p:sp>
      <p:sp>
        <p:nvSpPr>
          <p:cNvPr id="24" name="Pijl-omlaag 23"/>
          <p:cNvSpPr/>
          <p:nvPr/>
        </p:nvSpPr>
        <p:spPr>
          <a:xfrm>
            <a:off x="10500852" y="2163097"/>
            <a:ext cx="304800" cy="717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37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742008"/>
          </a:xfrm>
        </p:spPr>
        <p:txBody>
          <a:bodyPr/>
          <a:lstStyle/>
          <a:p>
            <a:r>
              <a:rPr lang="nl-NL" dirty="0" smtClean="0"/>
              <a:t>P6:Reeel en nominaal inkomen</a:t>
            </a:r>
            <a:endParaRPr lang="nl-NL" dirty="0"/>
          </a:p>
        </p:txBody>
      </p:sp>
      <p:sp>
        <p:nvSpPr>
          <p:cNvPr id="3" name="Tijdelijke aanduiding voor inhoud 2"/>
          <p:cNvSpPr>
            <a:spLocks noGrp="1"/>
          </p:cNvSpPr>
          <p:nvPr>
            <p:ph idx="1"/>
          </p:nvPr>
        </p:nvSpPr>
        <p:spPr>
          <a:xfrm>
            <a:off x="1341120" y="1327356"/>
            <a:ext cx="9509760" cy="4702224"/>
          </a:xfrm>
        </p:spPr>
        <p:txBody>
          <a:bodyPr/>
          <a:lstStyle/>
          <a:p>
            <a:r>
              <a:rPr lang="nl-NL" dirty="0" smtClean="0"/>
              <a:t>Start </a:t>
            </a:r>
          </a:p>
          <a:p>
            <a:r>
              <a:rPr lang="nl-NL" dirty="0" smtClean="0"/>
              <a:t>Lesdoelen: </a:t>
            </a:r>
          </a:p>
          <a:p>
            <a:pPr>
              <a:buFontTx/>
              <a:buChar char="-"/>
            </a:pPr>
            <a:r>
              <a:rPr lang="nl-NL" dirty="0" smtClean="0"/>
              <a:t>Nominaal inkomen </a:t>
            </a:r>
          </a:p>
          <a:p>
            <a:pPr>
              <a:buFontTx/>
              <a:buChar char="-"/>
            </a:pPr>
            <a:r>
              <a:rPr lang="nl-NL" dirty="0" smtClean="0"/>
              <a:t>Reële inkomen</a:t>
            </a:r>
          </a:p>
          <a:p>
            <a:pPr>
              <a:buFontTx/>
              <a:buChar char="-"/>
            </a:pPr>
            <a:r>
              <a:rPr lang="nl-NL" dirty="0" err="1" smtClean="0"/>
              <a:t>Opd</a:t>
            </a:r>
            <a:r>
              <a:rPr lang="nl-NL" dirty="0" smtClean="0"/>
              <a:t> 1 t/m 5 p6h4</a:t>
            </a:r>
          </a:p>
          <a:p>
            <a:pPr>
              <a:buFontTx/>
              <a:buChar char="-"/>
            </a:pPr>
            <a:r>
              <a:rPr lang="nl-NL" dirty="0" smtClean="0"/>
              <a:t>Nakijken </a:t>
            </a:r>
          </a:p>
          <a:p>
            <a:pPr>
              <a:buFontTx/>
              <a:buChar char="-"/>
            </a:pPr>
            <a:r>
              <a:rPr lang="nl-NL" b="1" dirty="0" smtClean="0">
                <a:solidFill>
                  <a:srgbClr val="FF0000"/>
                </a:solidFill>
              </a:rPr>
              <a:t>PTA?</a:t>
            </a:r>
            <a:endParaRPr lang="nl-NL" b="1" dirty="0">
              <a:solidFill>
                <a:srgbClr val="FF0000"/>
              </a:solidFill>
            </a:endParaRPr>
          </a:p>
        </p:txBody>
      </p:sp>
    </p:spTree>
    <p:extLst>
      <p:ext uri="{BB962C8B-B14F-4D97-AF65-F5344CB8AC3E}">
        <p14:creationId xmlns:p14="http://schemas.microsoft.com/office/powerpoint/2010/main" val="79360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3123" y="157316"/>
            <a:ext cx="11287432" cy="5872263"/>
          </a:xfrm>
        </p:spPr>
        <p:txBody>
          <a:bodyPr/>
          <a:lstStyle/>
          <a:p>
            <a:pPr marL="45720" indent="0">
              <a:buNone/>
            </a:pPr>
            <a:endParaRPr lang="nl-NL" dirty="0" smtClean="0"/>
          </a:p>
          <a:p>
            <a:pPr marL="45720" indent="0">
              <a:buNone/>
            </a:pPr>
            <a:endParaRPr lang="nl-NL" dirty="0"/>
          </a:p>
          <a:p>
            <a:pPr marL="45720" indent="0">
              <a:buNone/>
            </a:pPr>
            <a:r>
              <a:rPr lang="nl-NL" dirty="0" smtClean="0"/>
              <a:t>Nominaal inkomen= inkomen in geld</a:t>
            </a:r>
          </a:p>
          <a:p>
            <a:pPr marL="45720" indent="0">
              <a:buNone/>
            </a:pPr>
            <a:r>
              <a:rPr lang="nl-NL" dirty="0" smtClean="0"/>
              <a:t>Nominaal nationaal inkomen= </a:t>
            </a:r>
            <a:r>
              <a:rPr lang="nl-NL" dirty="0"/>
              <a:t>alle primaire </a:t>
            </a:r>
            <a:r>
              <a:rPr lang="nl-NL" dirty="0" smtClean="0"/>
              <a:t>inkomens</a:t>
            </a:r>
          </a:p>
          <a:p>
            <a:pPr marL="45720" indent="0">
              <a:buNone/>
            </a:pPr>
            <a:r>
              <a:rPr lang="nl-NL" dirty="0" smtClean="0"/>
              <a:t>Reële inkomen= koopkracht</a:t>
            </a:r>
          </a:p>
          <a:p>
            <a:pPr marL="45720" indent="0">
              <a:buNone/>
            </a:pPr>
            <a:endParaRPr lang="nl-NL" dirty="0"/>
          </a:p>
          <a:p>
            <a:pPr marL="45720" indent="0">
              <a:buNone/>
            </a:pPr>
            <a:r>
              <a:rPr lang="nl-NL" b="1" dirty="0">
                <a:solidFill>
                  <a:srgbClr val="FF0000"/>
                </a:solidFill>
                <a:sym typeface="Wingdings" panose="05000000000000000000" pitchFamily="2" charset="2"/>
              </a:rPr>
              <a:t>Reële </a:t>
            </a:r>
            <a:r>
              <a:rPr lang="nl-NL" b="1" dirty="0" smtClean="0">
                <a:solidFill>
                  <a:srgbClr val="FF0000"/>
                </a:solidFill>
                <a:sym typeface="Wingdings" panose="05000000000000000000" pitchFamily="2" charset="2"/>
              </a:rPr>
              <a:t>inkomensverandering </a:t>
            </a:r>
            <a:r>
              <a:rPr lang="nl-NL" b="1" dirty="0">
                <a:solidFill>
                  <a:srgbClr val="FF0000"/>
                </a:solidFill>
                <a:sym typeface="Wingdings" panose="05000000000000000000" pitchFamily="2" charset="2"/>
              </a:rPr>
              <a:t>= nominale </a:t>
            </a:r>
            <a:r>
              <a:rPr lang="nl-NL" b="1" dirty="0" smtClean="0">
                <a:solidFill>
                  <a:srgbClr val="FF0000"/>
                </a:solidFill>
                <a:sym typeface="Wingdings" panose="05000000000000000000" pitchFamily="2" charset="2"/>
              </a:rPr>
              <a:t>inkomensverandering </a:t>
            </a:r>
            <a:r>
              <a:rPr lang="nl-NL" b="1" dirty="0">
                <a:solidFill>
                  <a:srgbClr val="FF0000"/>
                </a:solidFill>
                <a:sym typeface="Wingdings" panose="05000000000000000000" pitchFamily="2" charset="2"/>
              </a:rPr>
              <a:t>in % </a:t>
            </a:r>
            <a:r>
              <a:rPr lang="nl-NL" b="1" dirty="0" smtClean="0">
                <a:solidFill>
                  <a:srgbClr val="FF0000"/>
                </a:solidFill>
                <a:sym typeface="Wingdings" panose="05000000000000000000" pitchFamily="2" charset="2"/>
              </a:rPr>
              <a:t>- inflatie </a:t>
            </a:r>
            <a:r>
              <a:rPr lang="nl-NL" b="1" dirty="0">
                <a:solidFill>
                  <a:srgbClr val="FF0000"/>
                </a:solidFill>
                <a:sym typeface="Wingdings" panose="05000000000000000000" pitchFamily="2" charset="2"/>
              </a:rPr>
              <a:t>in %</a:t>
            </a:r>
          </a:p>
          <a:p>
            <a:pPr marL="45720" indent="0">
              <a:buNone/>
            </a:pPr>
            <a:endParaRPr lang="nl-NL" dirty="0"/>
          </a:p>
        </p:txBody>
      </p:sp>
    </p:spTree>
    <p:extLst>
      <p:ext uri="{BB962C8B-B14F-4D97-AF65-F5344CB8AC3E}">
        <p14:creationId xmlns:p14="http://schemas.microsoft.com/office/powerpoint/2010/main" val="274438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624021"/>
          </a:xfrm>
        </p:spPr>
        <p:txBody>
          <a:bodyPr/>
          <a:lstStyle/>
          <a:p>
            <a:r>
              <a:rPr lang="nl-NL" dirty="0" smtClean="0"/>
              <a:t>H4:P1: Huur en Verhuur</a:t>
            </a:r>
            <a:endParaRPr lang="nl-NL" dirty="0"/>
          </a:p>
        </p:txBody>
      </p:sp>
      <p:sp>
        <p:nvSpPr>
          <p:cNvPr id="3" name="Tijdelijke aanduiding voor inhoud 2"/>
          <p:cNvSpPr>
            <a:spLocks noGrp="1"/>
          </p:cNvSpPr>
          <p:nvPr>
            <p:ph idx="1"/>
          </p:nvPr>
        </p:nvSpPr>
        <p:spPr>
          <a:xfrm>
            <a:off x="1341120" y="1091380"/>
            <a:ext cx="9509760" cy="4938199"/>
          </a:xfrm>
        </p:spPr>
        <p:txBody>
          <a:bodyPr/>
          <a:lstStyle/>
          <a:p>
            <a:r>
              <a:rPr lang="nl-NL" dirty="0" smtClean="0"/>
              <a:t>Start </a:t>
            </a:r>
          </a:p>
          <a:p>
            <a:r>
              <a:rPr lang="nl-NL" dirty="0" smtClean="0"/>
              <a:t>Lesdoelen:</a:t>
            </a:r>
          </a:p>
          <a:p>
            <a:pPr>
              <a:buFontTx/>
              <a:buChar char="-"/>
            </a:pPr>
            <a:r>
              <a:rPr lang="nl-NL" dirty="0" smtClean="0"/>
              <a:t>Sociale huurwoningen </a:t>
            </a:r>
          </a:p>
          <a:p>
            <a:pPr>
              <a:buFontTx/>
              <a:buChar char="-"/>
            </a:pPr>
            <a:r>
              <a:rPr lang="nl-NL" dirty="0" smtClean="0"/>
              <a:t>Vrije sector</a:t>
            </a:r>
          </a:p>
          <a:p>
            <a:pPr>
              <a:buFontTx/>
              <a:buChar char="-"/>
            </a:pPr>
            <a:r>
              <a:rPr lang="nl-NL" dirty="0" smtClean="0"/>
              <a:t>Huurovereenkomst </a:t>
            </a:r>
          </a:p>
          <a:p>
            <a:pPr>
              <a:buFontTx/>
              <a:buChar char="-"/>
            </a:pPr>
            <a:r>
              <a:rPr lang="nl-NL" dirty="0" smtClean="0"/>
              <a:t>Opzegtermijn </a:t>
            </a:r>
          </a:p>
          <a:p>
            <a:pPr marL="45720" indent="0">
              <a:buNone/>
            </a:pPr>
            <a:r>
              <a:rPr lang="nl-NL" dirty="0" err="1" smtClean="0"/>
              <a:t>Opd</a:t>
            </a:r>
            <a:r>
              <a:rPr lang="nl-NL" dirty="0" smtClean="0"/>
              <a:t> 1 t/m 5 p1h4  </a:t>
            </a:r>
            <a:r>
              <a:rPr lang="nl-NL" sz="5400" dirty="0" smtClean="0"/>
              <a:t>Z </a:t>
            </a:r>
            <a:r>
              <a:rPr lang="nl-NL" sz="4400" dirty="0" smtClean="0"/>
              <a:t>9:30-9:45</a:t>
            </a:r>
          </a:p>
          <a:p>
            <a:pPr marL="45720" indent="0">
              <a:buNone/>
            </a:pPr>
            <a:r>
              <a:rPr lang="nl-NL" dirty="0" smtClean="0"/>
              <a:t>Nakijken </a:t>
            </a:r>
          </a:p>
          <a:p>
            <a:pPr marL="45720" indent="0">
              <a:buNone/>
            </a:pPr>
            <a:r>
              <a:rPr lang="nl-NL" dirty="0" smtClean="0"/>
              <a:t>HW: </a:t>
            </a:r>
            <a:r>
              <a:rPr lang="nl-NL" dirty="0" err="1" smtClean="0"/>
              <a:t>opd</a:t>
            </a:r>
            <a:r>
              <a:rPr lang="nl-NL" dirty="0" smtClean="0"/>
              <a:t> 6 t/m 12 p1h4</a:t>
            </a:r>
            <a:endParaRPr lang="nl-NL" dirty="0"/>
          </a:p>
        </p:txBody>
      </p:sp>
    </p:spTree>
    <p:extLst>
      <p:ext uri="{BB962C8B-B14F-4D97-AF65-F5344CB8AC3E}">
        <p14:creationId xmlns:p14="http://schemas.microsoft.com/office/powerpoint/2010/main" val="304668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7485" y="186813"/>
            <a:ext cx="12034684" cy="5889522"/>
          </a:xfrm>
        </p:spPr>
        <p:txBody>
          <a:bodyPr/>
          <a:lstStyle/>
          <a:p>
            <a:pPr marL="45720" indent="0">
              <a:buNone/>
            </a:pPr>
            <a:endParaRPr lang="nl-NL" dirty="0" smtClean="0"/>
          </a:p>
          <a:p>
            <a:pPr marL="45720" indent="0">
              <a:buNone/>
            </a:pPr>
            <a:endParaRPr lang="nl-NL" dirty="0"/>
          </a:p>
        </p:txBody>
      </p:sp>
      <p:sp>
        <p:nvSpPr>
          <p:cNvPr id="4" name="Rechthoek 3"/>
          <p:cNvSpPr/>
          <p:nvPr/>
        </p:nvSpPr>
        <p:spPr>
          <a:xfrm>
            <a:off x="491612" y="403122"/>
            <a:ext cx="2408903" cy="658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Sociale huurwoning</a:t>
            </a:r>
            <a:endParaRPr lang="nl-NL" dirty="0"/>
          </a:p>
        </p:txBody>
      </p:sp>
      <p:cxnSp>
        <p:nvCxnSpPr>
          <p:cNvPr id="6" name="Rechte verbindingslijn met pijl 5"/>
          <p:cNvCxnSpPr>
            <a:stCxn id="4" idx="3"/>
          </p:cNvCxnSpPr>
          <p:nvPr/>
        </p:nvCxnSpPr>
        <p:spPr>
          <a:xfrm flipV="1">
            <a:off x="2900515" y="707923"/>
            <a:ext cx="570272" cy="24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fgeronde rechthoek 6"/>
          <p:cNvSpPr/>
          <p:nvPr/>
        </p:nvSpPr>
        <p:spPr>
          <a:xfrm>
            <a:off x="3480619" y="403122"/>
            <a:ext cx="4296697" cy="560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Woningen met en wat lagere huur</a:t>
            </a:r>
            <a:endParaRPr lang="nl-NL" dirty="0"/>
          </a:p>
        </p:txBody>
      </p:sp>
      <p:sp>
        <p:nvSpPr>
          <p:cNvPr id="8" name="Rechthoek 7"/>
          <p:cNvSpPr/>
          <p:nvPr/>
        </p:nvSpPr>
        <p:spPr>
          <a:xfrm>
            <a:off x="491612" y="1219200"/>
            <a:ext cx="2408903" cy="50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Vrije sector</a:t>
            </a:r>
            <a:endParaRPr lang="nl-NL" dirty="0"/>
          </a:p>
        </p:txBody>
      </p:sp>
      <p:cxnSp>
        <p:nvCxnSpPr>
          <p:cNvPr id="10" name="Rechte verbindingslijn met pijl 9"/>
          <p:cNvCxnSpPr/>
          <p:nvPr/>
        </p:nvCxnSpPr>
        <p:spPr>
          <a:xfrm flipV="1">
            <a:off x="2900515" y="1474839"/>
            <a:ext cx="570272" cy="9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fgeronde rechthoek 10"/>
          <p:cNvSpPr/>
          <p:nvPr/>
        </p:nvSpPr>
        <p:spPr>
          <a:xfrm>
            <a:off x="3549445" y="1219200"/>
            <a:ext cx="6518787" cy="412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Kunnen door iedereen </a:t>
            </a:r>
            <a:r>
              <a:rPr lang="nl-NL" dirty="0" err="1" smtClean="0"/>
              <a:t>gehuur</a:t>
            </a:r>
            <a:r>
              <a:rPr lang="nl-NL" dirty="0" smtClean="0"/>
              <a:t> worden , maar de huren zijn hoger</a:t>
            </a:r>
            <a:endParaRPr lang="nl-NL" dirty="0"/>
          </a:p>
        </p:txBody>
      </p:sp>
      <p:sp>
        <p:nvSpPr>
          <p:cNvPr id="12" name="Rechthoek 11"/>
          <p:cNvSpPr/>
          <p:nvPr/>
        </p:nvSpPr>
        <p:spPr>
          <a:xfrm>
            <a:off x="491613" y="1995948"/>
            <a:ext cx="2035278" cy="383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Huurovereenkomst </a:t>
            </a:r>
            <a:endParaRPr lang="nl-NL" dirty="0"/>
          </a:p>
        </p:txBody>
      </p:sp>
      <p:sp>
        <p:nvSpPr>
          <p:cNvPr id="15" name="Afgeronde rechthoek 14"/>
          <p:cNvSpPr/>
          <p:nvPr/>
        </p:nvSpPr>
        <p:spPr>
          <a:xfrm>
            <a:off x="3008671" y="1995948"/>
            <a:ext cx="8642555" cy="378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Contract waarin de rechten en plichten van de huurder en de verhuurder zijn vastgelegd.</a:t>
            </a:r>
            <a:endParaRPr lang="nl-NL" dirty="0"/>
          </a:p>
        </p:txBody>
      </p:sp>
      <p:cxnSp>
        <p:nvCxnSpPr>
          <p:cNvPr id="19" name="Rechte verbindingslijn met pijl 18"/>
          <p:cNvCxnSpPr>
            <a:endCxn id="15" idx="1"/>
          </p:cNvCxnSpPr>
          <p:nvPr/>
        </p:nvCxnSpPr>
        <p:spPr>
          <a:xfrm>
            <a:off x="2526891" y="2185219"/>
            <a:ext cx="4817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hthoek 19"/>
          <p:cNvSpPr/>
          <p:nvPr/>
        </p:nvSpPr>
        <p:spPr>
          <a:xfrm>
            <a:off x="491612" y="2741944"/>
            <a:ext cx="1936956" cy="565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Opzegtermijn </a:t>
            </a:r>
            <a:endParaRPr lang="nl-NL" dirty="0"/>
          </a:p>
        </p:txBody>
      </p:sp>
      <p:cxnSp>
        <p:nvCxnSpPr>
          <p:cNvPr id="22" name="Rechte verbindingslijn met pijl 21"/>
          <p:cNvCxnSpPr>
            <a:stCxn id="20" idx="3"/>
          </p:cNvCxnSpPr>
          <p:nvPr/>
        </p:nvCxnSpPr>
        <p:spPr>
          <a:xfrm>
            <a:off x="2428568" y="3024622"/>
            <a:ext cx="471947" cy="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Afgeronde rechthoek 22"/>
          <p:cNvSpPr/>
          <p:nvPr/>
        </p:nvSpPr>
        <p:spPr>
          <a:xfrm>
            <a:off x="2900515" y="2680492"/>
            <a:ext cx="9212827" cy="658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periode tussen het opzeggen van een overeenkomst en </a:t>
            </a:r>
            <a:r>
              <a:rPr lang="nl-NL" dirty="0" err="1" smtClean="0"/>
              <a:t>en</a:t>
            </a:r>
            <a:r>
              <a:rPr lang="nl-NL" dirty="0" smtClean="0"/>
              <a:t> het einde van de overeenkomst</a:t>
            </a:r>
            <a:endParaRPr lang="nl-NL" dirty="0"/>
          </a:p>
        </p:txBody>
      </p:sp>
    </p:spTree>
    <p:extLst>
      <p:ext uri="{BB962C8B-B14F-4D97-AF65-F5344CB8AC3E}">
        <p14:creationId xmlns:p14="http://schemas.microsoft.com/office/powerpoint/2010/main" val="145918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987814"/>
          </a:xfrm>
        </p:spPr>
        <p:txBody>
          <a:bodyPr/>
          <a:lstStyle/>
          <a:p>
            <a:r>
              <a:rPr lang="nl-NL" dirty="0" smtClean="0"/>
              <a:t>P5: Meer kans op werk </a:t>
            </a:r>
            <a:endParaRPr lang="nl-NL" dirty="0"/>
          </a:p>
        </p:txBody>
      </p:sp>
      <p:sp>
        <p:nvSpPr>
          <p:cNvPr id="3" name="Tijdelijke aanduiding voor inhoud 2"/>
          <p:cNvSpPr>
            <a:spLocks noGrp="1"/>
          </p:cNvSpPr>
          <p:nvPr>
            <p:ph idx="1"/>
          </p:nvPr>
        </p:nvSpPr>
        <p:spPr>
          <a:xfrm>
            <a:off x="1341120" y="1681316"/>
            <a:ext cx="9509760" cy="4348263"/>
          </a:xfrm>
        </p:spPr>
        <p:txBody>
          <a:bodyPr>
            <a:normAutofit/>
          </a:bodyPr>
          <a:lstStyle/>
          <a:p>
            <a:r>
              <a:rPr lang="nl-NL" sz="2800" dirty="0" smtClean="0"/>
              <a:t>Start </a:t>
            </a:r>
          </a:p>
          <a:p>
            <a:r>
              <a:rPr lang="nl-NL" sz="2800" dirty="0" smtClean="0"/>
              <a:t>Lesdoelen:</a:t>
            </a:r>
          </a:p>
          <a:p>
            <a:pPr>
              <a:buFontTx/>
              <a:buChar char="-"/>
            </a:pPr>
            <a:r>
              <a:rPr lang="nl-NL" sz="2800" dirty="0" smtClean="0"/>
              <a:t>Uitleg </a:t>
            </a:r>
          </a:p>
          <a:p>
            <a:pPr>
              <a:buFontTx/>
              <a:buChar char="-"/>
            </a:pPr>
            <a:r>
              <a:rPr lang="nl-NL" sz="2800" dirty="0" err="1" smtClean="0"/>
              <a:t>Opd</a:t>
            </a:r>
            <a:r>
              <a:rPr lang="nl-NL" sz="2800" dirty="0" smtClean="0"/>
              <a:t> maken 1 t/m 5 p5h3</a:t>
            </a:r>
          </a:p>
          <a:p>
            <a:pPr>
              <a:buFontTx/>
              <a:buChar char="-"/>
            </a:pPr>
            <a:r>
              <a:rPr lang="nl-NL" sz="2800" dirty="0" smtClean="0"/>
              <a:t>Nakijken </a:t>
            </a:r>
          </a:p>
          <a:p>
            <a:pPr>
              <a:buFontTx/>
              <a:buChar char="-"/>
            </a:pPr>
            <a:r>
              <a:rPr lang="nl-NL" sz="2800" dirty="0" err="1" smtClean="0"/>
              <a:t>Hw</a:t>
            </a:r>
            <a:r>
              <a:rPr lang="nl-NL" sz="2800" dirty="0" smtClean="0"/>
              <a:t>: rekentrainer t/m P5</a:t>
            </a:r>
            <a:endParaRPr lang="nl-NL" sz="2800" dirty="0"/>
          </a:p>
        </p:txBody>
      </p:sp>
    </p:spTree>
    <p:extLst>
      <p:ext uri="{BB962C8B-B14F-4D97-AF65-F5344CB8AC3E}">
        <p14:creationId xmlns:p14="http://schemas.microsoft.com/office/powerpoint/2010/main" val="132602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879659"/>
          </a:xfrm>
        </p:spPr>
        <p:txBody>
          <a:bodyPr/>
          <a:lstStyle/>
          <a:p>
            <a:r>
              <a:rPr lang="nl-NL" dirty="0" smtClean="0"/>
              <a:t>P7: Economisch beleid</a:t>
            </a:r>
            <a:endParaRPr lang="nl-NL" dirty="0"/>
          </a:p>
        </p:txBody>
      </p:sp>
      <p:sp>
        <p:nvSpPr>
          <p:cNvPr id="3" name="Tijdelijke aanduiding voor inhoud 2"/>
          <p:cNvSpPr>
            <a:spLocks noGrp="1"/>
          </p:cNvSpPr>
          <p:nvPr>
            <p:ph idx="1"/>
          </p:nvPr>
        </p:nvSpPr>
        <p:spPr>
          <a:xfrm>
            <a:off x="1341120" y="1524000"/>
            <a:ext cx="9509760" cy="4505579"/>
          </a:xfrm>
        </p:spPr>
        <p:txBody>
          <a:bodyPr/>
          <a:lstStyle/>
          <a:p>
            <a:r>
              <a:rPr lang="nl-NL" dirty="0" smtClean="0"/>
              <a:t>Start </a:t>
            </a:r>
          </a:p>
          <a:p>
            <a:r>
              <a:rPr lang="nl-NL" dirty="0" smtClean="0"/>
              <a:t>Lesdoelen:</a:t>
            </a:r>
          </a:p>
          <a:p>
            <a:pPr>
              <a:buFontTx/>
              <a:buChar char="-"/>
            </a:pPr>
            <a:r>
              <a:rPr lang="nl-NL" dirty="0" smtClean="0"/>
              <a:t>Planeconomie </a:t>
            </a:r>
          </a:p>
          <a:p>
            <a:pPr>
              <a:buFontTx/>
              <a:buChar char="-"/>
            </a:pPr>
            <a:r>
              <a:rPr lang="nl-NL" dirty="0" smtClean="0"/>
              <a:t>Vrijemarkteconomie </a:t>
            </a:r>
          </a:p>
          <a:p>
            <a:pPr>
              <a:buFontTx/>
              <a:buChar char="-"/>
            </a:pPr>
            <a:r>
              <a:rPr lang="nl-NL" dirty="0" smtClean="0"/>
              <a:t>Georiënteerde markteconomie</a:t>
            </a:r>
          </a:p>
          <a:p>
            <a:pPr>
              <a:buFontTx/>
              <a:buChar char="-"/>
            </a:pPr>
            <a:r>
              <a:rPr lang="nl-NL" dirty="0" err="1" smtClean="0"/>
              <a:t>Opd</a:t>
            </a:r>
            <a:r>
              <a:rPr lang="nl-NL" dirty="0" smtClean="0"/>
              <a:t> 1 t/m 5 p7h4</a:t>
            </a:r>
          </a:p>
          <a:p>
            <a:pPr>
              <a:buFontTx/>
              <a:buChar char="-"/>
            </a:pPr>
            <a:r>
              <a:rPr lang="nl-NL" dirty="0" smtClean="0"/>
              <a:t>Nakijken </a:t>
            </a:r>
          </a:p>
          <a:p>
            <a:pPr>
              <a:buFontTx/>
              <a:buChar char="-"/>
            </a:pPr>
            <a:r>
              <a:rPr lang="nl-NL" dirty="0" err="1" smtClean="0"/>
              <a:t>Hw</a:t>
            </a:r>
            <a:r>
              <a:rPr lang="nl-NL" dirty="0" smtClean="0"/>
              <a:t>: </a:t>
            </a:r>
            <a:endParaRPr lang="nl-NL" dirty="0"/>
          </a:p>
        </p:txBody>
      </p:sp>
    </p:spTree>
    <p:extLst>
      <p:ext uri="{BB962C8B-B14F-4D97-AF65-F5344CB8AC3E}">
        <p14:creationId xmlns:p14="http://schemas.microsoft.com/office/powerpoint/2010/main" val="347332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Beïnvloeding bij kopen</a:t>
            </a:r>
            <a:br>
              <a:rPr lang="nl-NL" dirty="0" smtClean="0"/>
            </a:br>
            <a:endParaRPr lang="nl-NL" dirty="0"/>
          </a:p>
        </p:txBody>
      </p:sp>
      <p:sp>
        <p:nvSpPr>
          <p:cNvPr id="14" name="Tijdelijke aanduiding voor inhoud 13"/>
          <p:cNvSpPr>
            <a:spLocks noGrp="1"/>
          </p:cNvSpPr>
          <p:nvPr>
            <p:ph idx="1"/>
          </p:nvPr>
        </p:nvSpPr>
        <p:spPr>
          <a:xfrm>
            <a:off x="1341120" y="1785668"/>
            <a:ext cx="9509760" cy="4459857"/>
          </a:xfrm>
        </p:spPr>
        <p:txBody>
          <a:bodyPr>
            <a:normAutofit/>
          </a:bodyPr>
          <a:lstStyle/>
          <a:p>
            <a:r>
              <a:rPr lang="nl-NL" u="sng" dirty="0"/>
              <a:t>sociale </a:t>
            </a:r>
            <a:r>
              <a:rPr lang="nl-NL" u="sng" dirty="0" smtClean="0"/>
              <a:t>beïnvloeding</a:t>
            </a:r>
            <a:r>
              <a:rPr lang="nl-NL" dirty="0" smtClean="0"/>
              <a:t>, bijvoorbeeld</a:t>
            </a:r>
            <a:r>
              <a:rPr lang="nl-NL" dirty="0"/>
              <a:t>: de smaak van een ander, de mening van de groep mensen waarin iemand zich thuis voelt </a:t>
            </a:r>
            <a:endParaRPr lang="nl-NL" dirty="0" smtClean="0"/>
          </a:p>
          <a:p>
            <a:r>
              <a:rPr lang="nl-NL" u="sng" dirty="0" smtClean="0"/>
              <a:t>commerciële </a:t>
            </a:r>
            <a:r>
              <a:rPr lang="nl-NL" u="sng" dirty="0"/>
              <a:t>beïnvloeding </a:t>
            </a:r>
            <a:r>
              <a:rPr lang="nl-NL" dirty="0" smtClean="0"/>
              <a:t>door</a:t>
            </a:r>
            <a:r>
              <a:rPr lang="nl-NL" dirty="0"/>
              <a:t>: - reclames, rol van het merk, de </a:t>
            </a:r>
            <a:r>
              <a:rPr lang="nl-NL" dirty="0" smtClean="0"/>
              <a:t>marketingtechnieken</a:t>
            </a:r>
          </a:p>
          <a:p>
            <a:r>
              <a:rPr lang="nl-NL" u="sng" dirty="0"/>
              <a:t>economisch maatschappelijke gevolgen voor milieu, werkgelegenheid en ontwikkelingslanden</a:t>
            </a:r>
            <a:r>
              <a:rPr lang="nl-NL" dirty="0"/>
              <a:t>: </a:t>
            </a:r>
            <a:r>
              <a:rPr lang="nl-NL" dirty="0" smtClean="0"/>
              <a:t/>
            </a:r>
            <a:br>
              <a:rPr lang="nl-NL" dirty="0" smtClean="0"/>
            </a:br>
            <a:r>
              <a:rPr lang="nl-NL" dirty="0" smtClean="0"/>
              <a:t>– </a:t>
            </a:r>
            <a:r>
              <a:rPr lang="nl-NL" dirty="0"/>
              <a:t>het milieu: </a:t>
            </a:r>
            <a:r>
              <a:rPr lang="nl-NL" dirty="0" smtClean="0"/>
              <a:t>de </a:t>
            </a:r>
            <a:r>
              <a:rPr lang="nl-NL" dirty="0"/>
              <a:t>eigen gezondheid en die van anderen </a:t>
            </a:r>
            <a:r>
              <a:rPr lang="nl-NL" dirty="0" smtClean="0"/>
              <a:t/>
            </a:r>
            <a:br>
              <a:rPr lang="nl-NL" dirty="0" smtClean="0"/>
            </a:br>
            <a:r>
              <a:rPr lang="nl-NL" dirty="0" smtClean="0"/>
              <a:t>– </a:t>
            </a:r>
            <a:r>
              <a:rPr lang="nl-NL" dirty="0"/>
              <a:t>de werkgelegenheid: </a:t>
            </a:r>
            <a:r>
              <a:rPr lang="nl-NL" dirty="0" smtClean="0"/>
              <a:t>in </a:t>
            </a:r>
            <a:r>
              <a:rPr lang="nl-NL" dirty="0"/>
              <a:t>eigen land versus andere landen </a:t>
            </a:r>
            <a:r>
              <a:rPr lang="nl-NL" dirty="0" smtClean="0"/>
              <a:t/>
            </a:r>
            <a:br>
              <a:rPr lang="nl-NL" dirty="0" smtClean="0"/>
            </a:br>
            <a:r>
              <a:rPr lang="nl-NL" dirty="0" smtClean="0"/>
              <a:t>– </a:t>
            </a:r>
            <a:r>
              <a:rPr lang="nl-NL" dirty="0"/>
              <a:t>de ontwikkelingslanden: </a:t>
            </a:r>
            <a:r>
              <a:rPr lang="nl-NL" dirty="0" smtClean="0"/>
              <a:t>bijvoorbeeld </a:t>
            </a:r>
            <a:r>
              <a:rPr lang="nl-NL" dirty="0"/>
              <a:t>kinderarbeid </a:t>
            </a:r>
            <a:endParaRPr lang="nl-NL" dirty="0" smtClean="0"/>
          </a:p>
          <a:p>
            <a:r>
              <a:rPr lang="nl-NL" dirty="0" smtClean="0"/>
              <a:t>Een verantwoorde koopbeslissing nemen:</a:t>
            </a:r>
            <a:br>
              <a:rPr lang="nl-NL" dirty="0" smtClean="0"/>
            </a:br>
            <a:r>
              <a:rPr lang="nl-NL" dirty="0" smtClean="0"/>
              <a:t>– </a:t>
            </a:r>
            <a:r>
              <a:rPr lang="nl-NL" dirty="0"/>
              <a:t>de eigen (markt)positie als </a:t>
            </a:r>
            <a:r>
              <a:rPr lang="nl-NL" dirty="0" smtClean="0"/>
              <a:t>koper</a:t>
            </a:r>
            <a:br>
              <a:rPr lang="nl-NL" dirty="0" smtClean="0"/>
            </a:br>
            <a:r>
              <a:rPr lang="nl-NL" dirty="0" smtClean="0"/>
              <a:t>– </a:t>
            </a:r>
            <a:r>
              <a:rPr lang="nl-NL" dirty="0"/>
              <a:t>de gevolgen voor het budget </a:t>
            </a:r>
          </a:p>
          <a:p>
            <a:endParaRPr lang="nl-NL" dirty="0"/>
          </a:p>
        </p:txBody>
      </p:sp>
    </p:spTree>
    <p:extLst>
      <p:ext uri="{BB962C8B-B14F-4D97-AF65-F5344CB8AC3E}">
        <p14:creationId xmlns:p14="http://schemas.microsoft.com/office/powerpoint/2010/main" val="25361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8657" y="0"/>
            <a:ext cx="11936361" cy="6666271"/>
          </a:xfrm>
        </p:spPr>
        <p:txBody>
          <a:bodyPr/>
          <a:lstStyle/>
          <a:p>
            <a:pPr marL="45720" indent="0">
              <a:buNone/>
            </a:pPr>
            <a:endParaRPr lang="nl-NL" dirty="0"/>
          </a:p>
        </p:txBody>
      </p:sp>
      <p:sp>
        <p:nvSpPr>
          <p:cNvPr id="4" name="Ovaal 3"/>
          <p:cNvSpPr/>
          <p:nvPr/>
        </p:nvSpPr>
        <p:spPr>
          <a:xfrm>
            <a:off x="4159045" y="363794"/>
            <a:ext cx="2930013" cy="501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Economie </a:t>
            </a:r>
            <a:endParaRPr lang="nl-NL" dirty="0"/>
          </a:p>
        </p:txBody>
      </p:sp>
      <p:cxnSp>
        <p:nvCxnSpPr>
          <p:cNvPr id="6" name="Rechte verbindingslijn met pijl 5"/>
          <p:cNvCxnSpPr/>
          <p:nvPr/>
        </p:nvCxnSpPr>
        <p:spPr>
          <a:xfrm flipH="1">
            <a:off x="2340077" y="904568"/>
            <a:ext cx="3274142" cy="64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flipH="1">
            <a:off x="5678129" y="904568"/>
            <a:ext cx="9832" cy="993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a:off x="5687961" y="904568"/>
            <a:ext cx="2389239" cy="363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hoek 10"/>
          <p:cNvSpPr/>
          <p:nvPr/>
        </p:nvSpPr>
        <p:spPr>
          <a:xfrm>
            <a:off x="78657" y="1553497"/>
            <a:ext cx="2644878" cy="50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Planeconomie </a:t>
            </a:r>
            <a:endParaRPr lang="nl-NL" dirty="0"/>
          </a:p>
        </p:txBody>
      </p:sp>
      <p:sp>
        <p:nvSpPr>
          <p:cNvPr id="12" name="Rechthoek 11"/>
          <p:cNvSpPr/>
          <p:nvPr/>
        </p:nvSpPr>
        <p:spPr>
          <a:xfrm>
            <a:off x="4001729" y="1887794"/>
            <a:ext cx="3372463" cy="432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Georiënteerde markteconomie </a:t>
            </a:r>
            <a:endParaRPr lang="nl-NL" dirty="0"/>
          </a:p>
        </p:txBody>
      </p:sp>
      <p:sp>
        <p:nvSpPr>
          <p:cNvPr id="13" name="Rechthoek 12"/>
          <p:cNvSpPr/>
          <p:nvPr/>
        </p:nvSpPr>
        <p:spPr>
          <a:xfrm>
            <a:off x="8077200" y="1229032"/>
            <a:ext cx="2590800" cy="575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Vrijemarkteconomie </a:t>
            </a:r>
            <a:endParaRPr lang="nl-NL" dirty="0"/>
          </a:p>
        </p:txBody>
      </p:sp>
      <p:sp>
        <p:nvSpPr>
          <p:cNvPr id="14" name="Pijl-omlaag 13"/>
          <p:cNvSpPr/>
          <p:nvPr/>
        </p:nvSpPr>
        <p:spPr>
          <a:xfrm>
            <a:off x="1174954" y="2054942"/>
            <a:ext cx="226142" cy="44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5515897" y="2320413"/>
            <a:ext cx="172063" cy="471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a:off x="9153832" y="1804220"/>
            <a:ext cx="218768" cy="471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p:cNvSpPr/>
          <p:nvPr/>
        </p:nvSpPr>
        <p:spPr>
          <a:xfrm>
            <a:off x="757697" y="2492477"/>
            <a:ext cx="1223503" cy="1332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Speelt de overheid een groot rol</a:t>
            </a:r>
            <a:endParaRPr lang="nl-NL" dirty="0"/>
          </a:p>
        </p:txBody>
      </p:sp>
      <p:sp>
        <p:nvSpPr>
          <p:cNvPr id="18" name="Afgeronde rechthoek 17"/>
          <p:cNvSpPr/>
          <p:nvPr/>
        </p:nvSpPr>
        <p:spPr>
          <a:xfrm>
            <a:off x="8342364" y="2276168"/>
            <a:ext cx="1841703" cy="1425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Ondernemers en consumenten zijn de hoofdrolspelers</a:t>
            </a:r>
            <a:endParaRPr lang="nl-NL" dirty="0"/>
          </a:p>
        </p:txBody>
      </p:sp>
      <p:sp>
        <p:nvSpPr>
          <p:cNvPr id="19" name="Afgeronde rechthoek 18"/>
          <p:cNvSpPr/>
          <p:nvPr/>
        </p:nvSpPr>
        <p:spPr>
          <a:xfrm>
            <a:off x="4984954" y="2772697"/>
            <a:ext cx="1406012" cy="747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Gemengde economie</a:t>
            </a:r>
            <a:endParaRPr lang="nl-NL" dirty="0"/>
          </a:p>
        </p:txBody>
      </p:sp>
      <p:sp>
        <p:nvSpPr>
          <p:cNvPr id="21" name="Pijl-omlaag 20"/>
          <p:cNvSpPr/>
          <p:nvPr/>
        </p:nvSpPr>
        <p:spPr>
          <a:xfrm>
            <a:off x="5520812" y="3505200"/>
            <a:ext cx="206478" cy="442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Afgeronde rechthoek 21"/>
          <p:cNvSpPr/>
          <p:nvPr/>
        </p:nvSpPr>
        <p:spPr>
          <a:xfrm>
            <a:off x="5240594" y="3972232"/>
            <a:ext cx="806243" cy="4031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NL</a:t>
            </a:r>
            <a:endParaRPr lang="nl-NL" dirty="0"/>
          </a:p>
        </p:txBody>
      </p:sp>
    </p:spTree>
    <p:extLst>
      <p:ext uri="{BB962C8B-B14F-4D97-AF65-F5344CB8AC3E}">
        <p14:creationId xmlns:p14="http://schemas.microsoft.com/office/powerpoint/2010/main" val="305118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781337"/>
          </a:xfrm>
        </p:spPr>
        <p:txBody>
          <a:bodyPr/>
          <a:lstStyle/>
          <a:p>
            <a:r>
              <a:rPr lang="nl-NL" dirty="0" smtClean="0"/>
              <a:t>P2: een eigen huis</a:t>
            </a:r>
            <a:endParaRPr lang="nl-NL" dirty="0"/>
          </a:p>
        </p:txBody>
      </p:sp>
      <p:sp>
        <p:nvSpPr>
          <p:cNvPr id="3" name="Tijdelijke aanduiding voor inhoud 2"/>
          <p:cNvSpPr>
            <a:spLocks noGrp="1"/>
          </p:cNvSpPr>
          <p:nvPr>
            <p:ph idx="1"/>
          </p:nvPr>
        </p:nvSpPr>
        <p:spPr>
          <a:xfrm>
            <a:off x="1341120" y="1356852"/>
            <a:ext cx="9509760" cy="4672727"/>
          </a:xfrm>
        </p:spPr>
        <p:txBody>
          <a:bodyPr/>
          <a:lstStyle/>
          <a:p>
            <a:r>
              <a:rPr lang="nl-NL" dirty="0" smtClean="0"/>
              <a:t>Start </a:t>
            </a:r>
          </a:p>
          <a:p>
            <a:r>
              <a:rPr lang="nl-NL" dirty="0" smtClean="0"/>
              <a:t>Lesdoelen: </a:t>
            </a:r>
          </a:p>
          <a:p>
            <a:pPr marL="45720" indent="0">
              <a:buNone/>
            </a:pPr>
            <a:r>
              <a:rPr lang="nl-NL" dirty="0" smtClean="0"/>
              <a:t>-uitleg </a:t>
            </a:r>
          </a:p>
          <a:p>
            <a:pPr marL="45720" indent="0">
              <a:buNone/>
            </a:pPr>
            <a:r>
              <a:rPr lang="nl-NL" dirty="0" err="1" smtClean="0"/>
              <a:t>Opd</a:t>
            </a:r>
            <a:r>
              <a:rPr lang="nl-NL" dirty="0" smtClean="0"/>
              <a:t> maken 1 t/m 5</a:t>
            </a:r>
          </a:p>
          <a:p>
            <a:pPr marL="45720" indent="0">
              <a:buNone/>
            </a:pPr>
            <a:r>
              <a:rPr lang="nl-NL" dirty="0" smtClean="0"/>
              <a:t>Nakijken </a:t>
            </a:r>
            <a:endParaRPr lang="nl-NL" dirty="0"/>
          </a:p>
        </p:txBody>
      </p:sp>
    </p:spTree>
    <p:extLst>
      <p:ext uri="{BB962C8B-B14F-4D97-AF65-F5344CB8AC3E}">
        <p14:creationId xmlns:p14="http://schemas.microsoft.com/office/powerpoint/2010/main" val="240568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7652" y="137652"/>
            <a:ext cx="11897032" cy="6351638"/>
          </a:xfrm>
        </p:spPr>
        <p:txBody>
          <a:bodyPr/>
          <a:lstStyle/>
          <a:p>
            <a:pPr marL="45720" indent="0">
              <a:buNone/>
            </a:pPr>
            <a:endParaRPr lang="nl-NL" dirty="0"/>
          </a:p>
        </p:txBody>
      </p:sp>
      <p:sp>
        <p:nvSpPr>
          <p:cNvPr id="4" name="Afgeronde rechthoek 3"/>
          <p:cNvSpPr/>
          <p:nvPr/>
        </p:nvSpPr>
        <p:spPr>
          <a:xfrm>
            <a:off x="4286864" y="226142"/>
            <a:ext cx="2566220" cy="452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Makelaar </a:t>
            </a:r>
            <a:endParaRPr lang="nl-NL" dirty="0"/>
          </a:p>
        </p:txBody>
      </p:sp>
      <p:cxnSp>
        <p:nvCxnSpPr>
          <p:cNvPr id="6" name="Rechte verbindingslijn met pijl 5"/>
          <p:cNvCxnSpPr>
            <a:stCxn id="4" idx="2"/>
          </p:cNvCxnSpPr>
          <p:nvPr/>
        </p:nvCxnSpPr>
        <p:spPr>
          <a:xfrm flipH="1">
            <a:off x="3057832" y="678426"/>
            <a:ext cx="2512142" cy="442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p:cNvCxnSpPr/>
          <p:nvPr/>
        </p:nvCxnSpPr>
        <p:spPr>
          <a:xfrm flipH="1">
            <a:off x="5181600" y="678426"/>
            <a:ext cx="388375" cy="973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a:off x="5569974" y="678426"/>
            <a:ext cx="1106129" cy="727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Afgeronde rechthoek 12"/>
          <p:cNvSpPr/>
          <p:nvPr/>
        </p:nvSpPr>
        <p:spPr>
          <a:xfrm>
            <a:off x="870156" y="1120877"/>
            <a:ext cx="2249128" cy="973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Kent de vraag en het aanbod van woningen</a:t>
            </a:r>
            <a:endParaRPr lang="nl-NL" dirty="0"/>
          </a:p>
        </p:txBody>
      </p:sp>
      <p:sp>
        <p:nvSpPr>
          <p:cNvPr id="15" name="Afgeronde rechthoek 14"/>
          <p:cNvSpPr/>
          <p:nvPr/>
        </p:nvSpPr>
        <p:spPr>
          <a:xfrm>
            <a:off x="3989439" y="1661651"/>
            <a:ext cx="1386348" cy="1140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Helpt bij het zoeken van een woning</a:t>
            </a:r>
            <a:endParaRPr lang="nl-NL" dirty="0"/>
          </a:p>
        </p:txBody>
      </p:sp>
      <p:sp>
        <p:nvSpPr>
          <p:cNvPr id="17" name="Afgeronde rechthoek 16"/>
          <p:cNvSpPr/>
          <p:nvPr/>
        </p:nvSpPr>
        <p:spPr>
          <a:xfrm>
            <a:off x="6676103" y="1219200"/>
            <a:ext cx="1799303" cy="1445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Zorgt voor de informatie over de kwaliteit  en de omgeving van de woning</a:t>
            </a:r>
            <a:endParaRPr lang="nl-NL" dirty="0"/>
          </a:p>
        </p:txBody>
      </p:sp>
      <p:sp>
        <p:nvSpPr>
          <p:cNvPr id="18" name="Rechthoek 17"/>
          <p:cNvSpPr/>
          <p:nvPr/>
        </p:nvSpPr>
        <p:spPr>
          <a:xfrm>
            <a:off x="4758813" y="2979174"/>
            <a:ext cx="1740310" cy="6980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lumMod val="50000"/>
                  </a:schemeClr>
                </a:solidFill>
              </a:rPr>
              <a:t>Koper</a:t>
            </a:r>
            <a:r>
              <a:rPr lang="nl-NL" dirty="0" smtClean="0"/>
              <a:t> </a:t>
            </a:r>
            <a:endParaRPr lang="nl-NL" dirty="0"/>
          </a:p>
        </p:txBody>
      </p:sp>
      <p:cxnSp>
        <p:nvCxnSpPr>
          <p:cNvPr id="20" name="Rechte verbindingslijn met pijl 19"/>
          <p:cNvCxnSpPr>
            <a:endCxn id="23" idx="3"/>
          </p:cNvCxnSpPr>
          <p:nvPr/>
        </p:nvCxnSpPr>
        <p:spPr>
          <a:xfrm flipH="1">
            <a:off x="3892343" y="3696929"/>
            <a:ext cx="1677632" cy="51619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5569974" y="3677265"/>
            <a:ext cx="2059858" cy="363793"/>
          </a:xfrm>
          <a:prstGeom prst="straightConnector1">
            <a:avLst/>
          </a:prstGeom>
          <a:ln>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hthoek 22"/>
          <p:cNvSpPr/>
          <p:nvPr/>
        </p:nvSpPr>
        <p:spPr>
          <a:xfrm>
            <a:off x="905794" y="3923069"/>
            <a:ext cx="2986549" cy="5801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lumMod val="50000"/>
                  </a:schemeClr>
                </a:solidFill>
              </a:rPr>
              <a:t>Bestaande woning </a:t>
            </a:r>
            <a:endParaRPr lang="nl-NL" dirty="0">
              <a:solidFill>
                <a:schemeClr val="tx1">
                  <a:lumMod val="50000"/>
                </a:schemeClr>
              </a:solidFill>
            </a:endParaRPr>
          </a:p>
        </p:txBody>
      </p:sp>
      <p:sp>
        <p:nvSpPr>
          <p:cNvPr id="24" name="Rechthoek 23"/>
          <p:cNvSpPr/>
          <p:nvPr/>
        </p:nvSpPr>
        <p:spPr>
          <a:xfrm>
            <a:off x="7629832" y="3677265"/>
            <a:ext cx="2192594" cy="6587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lumMod val="50000"/>
                  </a:schemeClr>
                </a:solidFill>
              </a:rPr>
              <a:t>Nieuwe woning(V.O.N)</a:t>
            </a:r>
            <a:endParaRPr lang="nl-NL" dirty="0">
              <a:solidFill>
                <a:schemeClr val="tx1">
                  <a:lumMod val="50000"/>
                </a:schemeClr>
              </a:solidFill>
            </a:endParaRPr>
          </a:p>
        </p:txBody>
      </p:sp>
      <p:sp>
        <p:nvSpPr>
          <p:cNvPr id="25" name="Pijl-omlaag 24"/>
          <p:cNvSpPr/>
          <p:nvPr/>
        </p:nvSpPr>
        <p:spPr>
          <a:xfrm>
            <a:off x="2083211" y="4513006"/>
            <a:ext cx="395747" cy="442450"/>
          </a:xfrm>
          <a:prstGeom prst="downArrow">
            <a:avLst/>
          </a:prstGeom>
          <a:solidFill>
            <a:schemeClr val="tx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Pijl-omlaag 25"/>
          <p:cNvSpPr/>
          <p:nvPr/>
        </p:nvSpPr>
        <p:spPr>
          <a:xfrm>
            <a:off x="8475406" y="4336026"/>
            <a:ext cx="393291" cy="422787"/>
          </a:xfrm>
          <a:prstGeom prst="downArrow">
            <a:avLst/>
          </a:prstGeom>
          <a:solidFill>
            <a:schemeClr val="tx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Afgeronde rechthoek 26"/>
          <p:cNvSpPr/>
          <p:nvPr/>
        </p:nvSpPr>
        <p:spPr>
          <a:xfrm>
            <a:off x="589934" y="4886632"/>
            <a:ext cx="3618271" cy="174030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nl-NL" dirty="0" smtClean="0">
                <a:solidFill>
                  <a:schemeClr val="tx1">
                    <a:lumMod val="50000"/>
                  </a:schemeClr>
                </a:solidFill>
              </a:rPr>
              <a:t>Aankoopprijs</a:t>
            </a:r>
          </a:p>
          <a:p>
            <a:pPr marL="285750" indent="-285750" algn="ctr">
              <a:buFontTx/>
              <a:buChar char="-"/>
            </a:pPr>
            <a:r>
              <a:rPr lang="nl-NL" dirty="0" smtClean="0">
                <a:solidFill>
                  <a:schemeClr val="tx1">
                    <a:lumMod val="50000"/>
                  </a:schemeClr>
                </a:solidFill>
              </a:rPr>
              <a:t>De bijkomende kosten k.k.(2% overdrachtsbelasting, notariskosten, makelaarskosten, afsluitkosten hypotheek)</a:t>
            </a:r>
            <a:endParaRPr lang="nl-NL" dirty="0">
              <a:solidFill>
                <a:schemeClr val="tx1">
                  <a:lumMod val="50000"/>
                </a:schemeClr>
              </a:solidFill>
            </a:endParaRPr>
          </a:p>
        </p:txBody>
      </p:sp>
      <p:sp>
        <p:nvSpPr>
          <p:cNvPr id="28" name="Afgeronde rechthoek 27"/>
          <p:cNvSpPr/>
          <p:nvPr/>
        </p:nvSpPr>
        <p:spPr>
          <a:xfrm>
            <a:off x="7069394" y="4734231"/>
            <a:ext cx="3372464" cy="175505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lumMod val="50000"/>
                  </a:schemeClr>
                </a:solidFill>
              </a:rPr>
              <a:t>-aankoopprijs </a:t>
            </a:r>
          </a:p>
          <a:p>
            <a:pPr marL="285750" indent="-285750" algn="ctr">
              <a:buFontTx/>
              <a:buChar char="-"/>
            </a:pPr>
            <a:r>
              <a:rPr lang="nl-NL" dirty="0" smtClean="0">
                <a:solidFill>
                  <a:schemeClr val="tx1">
                    <a:lumMod val="50000"/>
                  </a:schemeClr>
                </a:solidFill>
              </a:rPr>
              <a:t>Makelaarskosten</a:t>
            </a:r>
          </a:p>
          <a:p>
            <a:pPr marL="285750" indent="-285750" algn="ctr">
              <a:buFontTx/>
              <a:buChar char="-"/>
            </a:pPr>
            <a:r>
              <a:rPr lang="nl-NL" dirty="0" smtClean="0">
                <a:solidFill>
                  <a:schemeClr val="tx1">
                    <a:lumMod val="50000"/>
                  </a:schemeClr>
                </a:solidFill>
              </a:rPr>
              <a:t>Afsluitkosten hypotheek</a:t>
            </a:r>
            <a:endParaRPr lang="nl-NL" dirty="0">
              <a:solidFill>
                <a:schemeClr val="tx1">
                  <a:lumMod val="50000"/>
                </a:schemeClr>
              </a:solidFill>
            </a:endParaRPr>
          </a:p>
        </p:txBody>
      </p:sp>
    </p:spTree>
    <p:extLst>
      <p:ext uri="{BB962C8B-B14F-4D97-AF65-F5344CB8AC3E}">
        <p14:creationId xmlns:p14="http://schemas.microsoft.com/office/powerpoint/2010/main" val="36905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H4:P1: Smaken verschillen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Dienst </a:t>
            </a:r>
          </a:p>
          <a:p>
            <a:pPr>
              <a:buFontTx/>
              <a:buChar char="-"/>
            </a:pPr>
            <a:r>
              <a:rPr lang="nl-NL" dirty="0" smtClean="0"/>
              <a:t>Product </a:t>
            </a:r>
          </a:p>
          <a:p>
            <a:pPr>
              <a:buFontTx/>
              <a:buChar char="-"/>
            </a:pPr>
            <a:r>
              <a:rPr lang="nl-NL" dirty="0" err="1" smtClean="0"/>
              <a:t>Opd</a:t>
            </a:r>
            <a:r>
              <a:rPr lang="nl-NL" dirty="0" smtClean="0"/>
              <a:t> maken 1 t/m 5 p1h4</a:t>
            </a:r>
            <a:r>
              <a:rPr lang="nl-NL" sz="5400" dirty="0" smtClean="0"/>
              <a:t> Z9:30 -9:45</a:t>
            </a:r>
          </a:p>
          <a:p>
            <a:pPr>
              <a:buFontTx/>
              <a:buChar char="-"/>
            </a:pPr>
            <a:r>
              <a:rPr lang="nl-NL" dirty="0" smtClean="0"/>
              <a:t>Nakijken </a:t>
            </a:r>
          </a:p>
          <a:p>
            <a:pPr>
              <a:buFontTx/>
              <a:buChar char="-"/>
            </a:pPr>
            <a:r>
              <a:rPr lang="nl-NL" dirty="0" smtClean="0"/>
              <a:t>HW: </a:t>
            </a:r>
            <a:r>
              <a:rPr lang="nl-NL" dirty="0" err="1" smtClean="0"/>
              <a:t>opd</a:t>
            </a:r>
            <a:r>
              <a:rPr lang="nl-NL" dirty="0" smtClean="0"/>
              <a:t> 6 t/m 12 p1h4</a:t>
            </a:r>
            <a:endParaRPr lang="nl-NL" dirty="0"/>
          </a:p>
        </p:txBody>
      </p:sp>
    </p:spTree>
    <p:extLst>
      <p:ext uri="{BB962C8B-B14F-4D97-AF65-F5344CB8AC3E}">
        <p14:creationId xmlns:p14="http://schemas.microsoft.com/office/powerpoint/2010/main" val="215966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6812" y="78658"/>
            <a:ext cx="11818375" cy="6479458"/>
          </a:xfrm>
        </p:spPr>
        <p:txBody>
          <a:bodyPr/>
          <a:lstStyle/>
          <a:p>
            <a:pPr marL="45720" indent="0">
              <a:buNone/>
            </a:pPr>
            <a:endParaRPr lang="nl-NL" dirty="0"/>
          </a:p>
        </p:txBody>
      </p:sp>
      <p:sp>
        <p:nvSpPr>
          <p:cNvPr id="4" name="Rechthoek 3"/>
          <p:cNvSpPr/>
          <p:nvPr/>
        </p:nvSpPr>
        <p:spPr>
          <a:xfrm>
            <a:off x="589935" y="422787"/>
            <a:ext cx="1612491" cy="757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Product </a:t>
            </a:r>
            <a:endParaRPr lang="nl-NL" dirty="0"/>
          </a:p>
        </p:txBody>
      </p:sp>
      <p:cxnSp>
        <p:nvCxnSpPr>
          <p:cNvPr id="6" name="Rechte verbindingslijn met pijl 5"/>
          <p:cNvCxnSpPr>
            <a:stCxn id="4" idx="3"/>
          </p:cNvCxnSpPr>
          <p:nvPr/>
        </p:nvCxnSpPr>
        <p:spPr>
          <a:xfrm flipV="1">
            <a:off x="2202426" y="786581"/>
            <a:ext cx="1229032" cy="1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al 6"/>
          <p:cNvSpPr/>
          <p:nvPr/>
        </p:nvSpPr>
        <p:spPr>
          <a:xfrm>
            <a:off x="3431458" y="462116"/>
            <a:ext cx="2408904" cy="6489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Is tastbaar </a:t>
            </a:r>
            <a:endParaRPr lang="nl-NL" dirty="0"/>
          </a:p>
        </p:txBody>
      </p:sp>
      <p:sp>
        <p:nvSpPr>
          <p:cNvPr id="8" name="Rechthoek 7"/>
          <p:cNvSpPr/>
          <p:nvPr/>
        </p:nvSpPr>
        <p:spPr>
          <a:xfrm>
            <a:off x="589935" y="1966452"/>
            <a:ext cx="1612491" cy="786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Dienst </a:t>
            </a:r>
            <a:endParaRPr lang="nl-NL" dirty="0"/>
          </a:p>
        </p:txBody>
      </p:sp>
      <p:cxnSp>
        <p:nvCxnSpPr>
          <p:cNvPr id="10" name="Rechte verbindingslijn met pijl 9"/>
          <p:cNvCxnSpPr>
            <a:stCxn id="8" idx="3"/>
          </p:cNvCxnSpPr>
          <p:nvPr/>
        </p:nvCxnSpPr>
        <p:spPr>
          <a:xfrm flipV="1">
            <a:off x="2202426" y="2340077"/>
            <a:ext cx="1111045" cy="19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al 10"/>
          <p:cNvSpPr/>
          <p:nvPr/>
        </p:nvSpPr>
        <p:spPr>
          <a:xfrm>
            <a:off x="3313471" y="2015613"/>
            <a:ext cx="2536723" cy="688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Is niet tastbaar </a:t>
            </a:r>
            <a:endParaRPr lang="nl-NL" dirty="0"/>
          </a:p>
        </p:txBody>
      </p:sp>
      <p:cxnSp>
        <p:nvCxnSpPr>
          <p:cNvPr id="13" name="Rechte verbindingslijn met pijl 12"/>
          <p:cNvCxnSpPr>
            <a:stCxn id="11" idx="6"/>
          </p:cNvCxnSpPr>
          <p:nvPr/>
        </p:nvCxnSpPr>
        <p:spPr>
          <a:xfrm flipV="1">
            <a:off x="5850194" y="2340077"/>
            <a:ext cx="717754" cy="19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al 14"/>
          <p:cNvSpPr/>
          <p:nvPr/>
        </p:nvSpPr>
        <p:spPr>
          <a:xfrm>
            <a:off x="6567948" y="2015613"/>
            <a:ext cx="2399071" cy="619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Kapper </a:t>
            </a:r>
            <a:endParaRPr lang="nl-NL" dirty="0"/>
          </a:p>
        </p:txBody>
      </p:sp>
    </p:spTree>
    <p:extLst>
      <p:ext uri="{BB962C8B-B14F-4D97-AF65-F5344CB8AC3E}">
        <p14:creationId xmlns:p14="http://schemas.microsoft.com/office/powerpoint/2010/main" val="341461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1007479"/>
          </a:xfrm>
        </p:spPr>
        <p:txBody>
          <a:bodyPr/>
          <a:lstStyle/>
          <a:p>
            <a:r>
              <a:rPr lang="nl-NL" dirty="0" smtClean="0"/>
              <a:t>P3: de woningfinanciering </a:t>
            </a:r>
            <a:endParaRPr lang="nl-NL" dirty="0"/>
          </a:p>
        </p:txBody>
      </p:sp>
      <p:sp>
        <p:nvSpPr>
          <p:cNvPr id="3" name="Tijdelijke aanduiding voor inhoud 2"/>
          <p:cNvSpPr>
            <a:spLocks noGrp="1"/>
          </p:cNvSpPr>
          <p:nvPr>
            <p:ph idx="1"/>
          </p:nvPr>
        </p:nvSpPr>
        <p:spPr>
          <a:xfrm>
            <a:off x="294967" y="1474840"/>
            <a:ext cx="11395587" cy="4554740"/>
          </a:xfrm>
        </p:spPr>
        <p:txBody>
          <a:bodyPr/>
          <a:lstStyle/>
          <a:p>
            <a:pPr>
              <a:buFontTx/>
              <a:buChar char="-"/>
            </a:pPr>
            <a:r>
              <a:rPr lang="nl-NL" dirty="0" smtClean="0"/>
              <a:t>Start </a:t>
            </a:r>
          </a:p>
          <a:p>
            <a:pPr>
              <a:buFontTx/>
              <a:buChar char="-"/>
            </a:pPr>
            <a:r>
              <a:rPr lang="nl-NL" dirty="0" smtClean="0"/>
              <a:t>Lesdoelen: </a:t>
            </a:r>
          </a:p>
          <a:p>
            <a:pPr marL="45720" indent="0">
              <a:buNone/>
            </a:pPr>
            <a:r>
              <a:rPr lang="nl-NL" dirty="0" smtClean="0"/>
              <a:t>Hypotheekvormen</a:t>
            </a:r>
          </a:p>
          <a:p>
            <a:pPr marL="45720" indent="0">
              <a:buNone/>
            </a:pPr>
            <a:r>
              <a:rPr lang="nl-NL" dirty="0" err="1" smtClean="0"/>
              <a:t>Opd</a:t>
            </a:r>
            <a:r>
              <a:rPr lang="nl-NL" dirty="0" smtClean="0"/>
              <a:t> maken 1 t/m 5 </a:t>
            </a:r>
          </a:p>
          <a:p>
            <a:pPr marL="45720" indent="0">
              <a:buNone/>
            </a:pPr>
            <a:r>
              <a:rPr lang="nl-NL" dirty="0" smtClean="0"/>
              <a:t>Nakijken </a:t>
            </a:r>
          </a:p>
          <a:p>
            <a:pPr marL="45720" indent="0">
              <a:buNone/>
            </a:pPr>
            <a:r>
              <a:rPr lang="nl-NL" dirty="0" err="1" smtClean="0"/>
              <a:t>Hw</a:t>
            </a:r>
            <a:r>
              <a:rPr lang="nl-NL" dirty="0" smtClean="0"/>
              <a:t>: </a:t>
            </a:r>
            <a:r>
              <a:rPr lang="nl-NL" dirty="0" err="1" smtClean="0"/>
              <a:t>opd</a:t>
            </a:r>
            <a:r>
              <a:rPr lang="nl-NL" dirty="0" smtClean="0"/>
              <a:t> 6 t/m 11 p3h4</a:t>
            </a:r>
            <a:endParaRPr lang="nl-NL" dirty="0"/>
          </a:p>
        </p:txBody>
      </p:sp>
    </p:spTree>
    <p:extLst>
      <p:ext uri="{BB962C8B-B14F-4D97-AF65-F5344CB8AC3E}">
        <p14:creationId xmlns:p14="http://schemas.microsoft.com/office/powerpoint/2010/main" val="292126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869827"/>
          </a:xfrm>
        </p:spPr>
        <p:txBody>
          <a:bodyPr/>
          <a:lstStyle/>
          <a:p>
            <a:r>
              <a:rPr lang="nl-NL" dirty="0" smtClean="0"/>
              <a:t>P3:Het lijndiagram</a:t>
            </a:r>
            <a:endParaRPr lang="nl-NL" dirty="0"/>
          </a:p>
        </p:txBody>
      </p:sp>
      <p:sp>
        <p:nvSpPr>
          <p:cNvPr id="3" name="Tijdelijke aanduiding voor inhoud 2"/>
          <p:cNvSpPr>
            <a:spLocks noGrp="1"/>
          </p:cNvSpPr>
          <p:nvPr>
            <p:ph idx="1"/>
          </p:nvPr>
        </p:nvSpPr>
        <p:spPr>
          <a:xfrm>
            <a:off x="294967" y="1209368"/>
            <a:ext cx="11159613" cy="4820211"/>
          </a:xfrm>
        </p:spPr>
        <p:txBody>
          <a:bodyPr/>
          <a:lstStyle/>
          <a:p>
            <a:r>
              <a:rPr lang="nl-NL" dirty="0" smtClean="0"/>
              <a:t>Start </a:t>
            </a:r>
          </a:p>
          <a:p>
            <a:r>
              <a:rPr lang="nl-NL" dirty="0" smtClean="0"/>
              <a:t>Lesdoelen:</a:t>
            </a:r>
          </a:p>
          <a:p>
            <a:pPr>
              <a:buFontTx/>
              <a:buChar char="-"/>
            </a:pPr>
            <a:r>
              <a:rPr lang="nl-NL" dirty="0" smtClean="0"/>
              <a:t>Lijndiagram</a:t>
            </a:r>
          </a:p>
          <a:p>
            <a:pPr>
              <a:buFontTx/>
              <a:buChar char="-"/>
            </a:pPr>
            <a:r>
              <a:rPr lang="nl-NL" dirty="0" err="1" smtClean="0"/>
              <a:t>Opd</a:t>
            </a:r>
            <a:r>
              <a:rPr lang="nl-NL" dirty="0" smtClean="0"/>
              <a:t> 1 t/m 5 p3h4</a:t>
            </a:r>
          </a:p>
          <a:p>
            <a:pPr>
              <a:buFontTx/>
              <a:buChar char="-"/>
            </a:pPr>
            <a:r>
              <a:rPr lang="nl-NL" dirty="0" smtClean="0"/>
              <a:t>Nakijken </a:t>
            </a:r>
          </a:p>
          <a:p>
            <a:pPr marL="45720" indent="0">
              <a:buNone/>
            </a:pPr>
            <a:r>
              <a:rPr lang="nl-NL" dirty="0" err="1" smtClean="0"/>
              <a:t>Hw</a:t>
            </a:r>
            <a:r>
              <a:rPr lang="nl-NL" dirty="0" smtClean="0"/>
              <a:t>: </a:t>
            </a:r>
            <a:r>
              <a:rPr lang="nl-NL" dirty="0" err="1" smtClean="0"/>
              <a:t>opd</a:t>
            </a:r>
            <a:r>
              <a:rPr lang="nl-NL" smtClean="0"/>
              <a:t> 6 t/m 12 </a:t>
            </a:r>
            <a:endParaRPr lang="nl-NL" dirty="0"/>
          </a:p>
        </p:txBody>
      </p:sp>
    </p:spTree>
    <p:extLst>
      <p:ext uri="{BB962C8B-B14F-4D97-AF65-F5344CB8AC3E}">
        <p14:creationId xmlns:p14="http://schemas.microsoft.com/office/powerpoint/2010/main" val="278914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P4: Huren of Kopen</a:t>
            </a:r>
            <a:endParaRPr lang="nl-NL" dirty="0"/>
          </a:p>
        </p:txBody>
      </p:sp>
      <p:sp>
        <p:nvSpPr>
          <p:cNvPr id="3" name="Tijdelijke aanduiding voor inhoud 2"/>
          <p:cNvSpPr>
            <a:spLocks noGrp="1"/>
          </p:cNvSpPr>
          <p:nvPr>
            <p:ph idx="1"/>
          </p:nvPr>
        </p:nvSpPr>
        <p:spPr/>
        <p:txBody>
          <a:bodyPr/>
          <a:lstStyle/>
          <a:p>
            <a:r>
              <a:rPr lang="nl-NL" dirty="0" smtClean="0"/>
              <a:t>Start </a:t>
            </a:r>
          </a:p>
          <a:p>
            <a:r>
              <a:rPr lang="nl-NL" dirty="0" smtClean="0"/>
              <a:t>Lesdoelen: </a:t>
            </a:r>
          </a:p>
          <a:p>
            <a:pPr>
              <a:buFontTx/>
              <a:buChar char="-"/>
            </a:pPr>
            <a:r>
              <a:rPr lang="nl-NL" dirty="0" smtClean="0"/>
              <a:t>Huur </a:t>
            </a:r>
          </a:p>
          <a:p>
            <a:pPr>
              <a:buFontTx/>
              <a:buChar char="-"/>
            </a:pPr>
            <a:r>
              <a:rPr lang="nl-NL" dirty="0" smtClean="0"/>
              <a:t>Hypotheek</a:t>
            </a:r>
          </a:p>
          <a:p>
            <a:pPr>
              <a:buFontTx/>
              <a:buChar char="-"/>
            </a:pPr>
            <a:r>
              <a:rPr lang="nl-NL" dirty="0" err="1" smtClean="0"/>
              <a:t>Opd</a:t>
            </a:r>
            <a:r>
              <a:rPr lang="nl-NL" dirty="0" smtClean="0"/>
              <a:t> maken 1 t/m 5 p4h4</a:t>
            </a:r>
          </a:p>
          <a:p>
            <a:pPr>
              <a:buFontTx/>
              <a:buChar char="-"/>
            </a:pPr>
            <a:r>
              <a:rPr lang="nl-NL" dirty="0" smtClean="0"/>
              <a:t>Nakijken </a:t>
            </a:r>
          </a:p>
          <a:p>
            <a:pPr>
              <a:buFontTx/>
              <a:buChar char="-"/>
            </a:pPr>
            <a:r>
              <a:rPr lang="nl-NL" dirty="0" smtClean="0"/>
              <a:t>HW: </a:t>
            </a:r>
            <a:r>
              <a:rPr lang="nl-NL" dirty="0" err="1" smtClean="0"/>
              <a:t>opd</a:t>
            </a:r>
            <a:r>
              <a:rPr lang="nl-NL" dirty="0" smtClean="0"/>
              <a:t> 6 t/m 12 p4h4</a:t>
            </a:r>
          </a:p>
          <a:p>
            <a:pPr marL="45720" indent="0">
              <a:buNone/>
            </a:pPr>
            <a:endParaRPr lang="nl-NL" dirty="0"/>
          </a:p>
        </p:txBody>
      </p:sp>
    </p:spTree>
    <p:extLst>
      <p:ext uri="{BB962C8B-B14F-4D97-AF65-F5344CB8AC3E}">
        <p14:creationId xmlns:p14="http://schemas.microsoft.com/office/powerpoint/2010/main" val="122569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4632" y="127820"/>
            <a:ext cx="11493909" cy="6331974"/>
          </a:xfrm>
        </p:spPr>
        <p:txBody>
          <a:bodyPr/>
          <a:lstStyle/>
          <a:p>
            <a:pPr marL="45720" indent="0">
              <a:buNone/>
            </a:pPr>
            <a:endParaRPr lang="nl-NL" dirty="0"/>
          </a:p>
        </p:txBody>
      </p:sp>
      <p:sp>
        <p:nvSpPr>
          <p:cNvPr id="4" name="Rechthoek 3"/>
          <p:cNvSpPr/>
          <p:nvPr/>
        </p:nvSpPr>
        <p:spPr>
          <a:xfrm>
            <a:off x="4355690" y="206477"/>
            <a:ext cx="3067665" cy="619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Huur of hypotheek </a:t>
            </a:r>
            <a:endParaRPr lang="nl-NL" dirty="0"/>
          </a:p>
        </p:txBody>
      </p:sp>
      <p:cxnSp>
        <p:nvCxnSpPr>
          <p:cNvPr id="6" name="Rechte verbindingslijn met pijl 5"/>
          <p:cNvCxnSpPr/>
          <p:nvPr/>
        </p:nvCxnSpPr>
        <p:spPr>
          <a:xfrm flipH="1">
            <a:off x="2684206" y="865239"/>
            <a:ext cx="3205317" cy="776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928852" y="825910"/>
            <a:ext cx="2723536" cy="634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fgeronde rechthoek 8"/>
          <p:cNvSpPr/>
          <p:nvPr/>
        </p:nvSpPr>
        <p:spPr>
          <a:xfrm>
            <a:off x="570271" y="1681316"/>
            <a:ext cx="2635045" cy="658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Huur </a:t>
            </a:r>
            <a:endParaRPr lang="nl-NL" dirty="0"/>
          </a:p>
        </p:txBody>
      </p:sp>
      <p:sp>
        <p:nvSpPr>
          <p:cNvPr id="10" name="Afgeronde rechthoek 9"/>
          <p:cNvSpPr/>
          <p:nvPr/>
        </p:nvSpPr>
        <p:spPr>
          <a:xfrm>
            <a:off x="8259097" y="1460091"/>
            <a:ext cx="2290917" cy="54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Hypotheek </a:t>
            </a:r>
            <a:endParaRPr lang="nl-NL" dirty="0"/>
          </a:p>
        </p:txBody>
      </p:sp>
      <p:cxnSp>
        <p:nvCxnSpPr>
          <p:cNvPr id="12" name="Rechte verbindingslijn met pijl 11"/>
          <p:cNvCxnSpPr>
            <a:stCxn id="10" idx="2"/>
          </p:cNvCxnSpPr>
          <p:nvPr/>
        </p:nvCxnSpPr>
        <p:spPr>
          <a:xfrm flipH="1">
            <a:off x="8357420" y="2000865"/>
            <a:ext cx="1047136" cy="570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9404555" y="2010698"/>
            <a:ext cx="1270818" cy="52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7118555" y="2571136"/>
            <a:ext cx="1435510" cy="408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Vaste rente </a:t>
            </a:r>
            <a:endParaRPr lang="nl-NL" dirty="0"/>
          </a:p>
        </p:txBody>
      </p:sp>
      <p:sp>
        <p:nvSpPr>
          <p:cNvPr id="18" name="Rechthoek 17"/>
          <p:cNvSpPr/>
          <p:nvPr/>
        </p:nvSpPr>
        <p:spPr>
          <a:xfrm>
            <a:off x="10363200" y="2531808"/>
            <a:ext cx="1423835" cy="447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Variabele rente</a:t>
            </a:r>
            <a:endParaRPr lang="nl-NL" dirty="0"/>
          </a:p>
        </p:txBody>
      </p:sp>
      <p:cxnSp>
        <p:nvCxnSpPr>
          <p:cNvPr id="20" name="Rechte verbindingslijn met pijl 19"/>
          <p:cNvCxnSpPr>
            <a:stCxn id="9" idx="2"/>
            <a:endCxn id="21" idx="0"/>
          </p:cNvCxnSpPr>
          <p:nvPr/>
        </p:nvCxnSpPr>
        <p:spPr>
          <a:xfrm flipH="1">
            <a:off x="1101214" y="2340078"/>
            <a:ext cx="786580"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hthoek 20"/>
          <p:cNvSpPr/>
          <p:nvPr/>
        </p:nvSpPr>
        <p:spPr>
          <a:xfrm>
            <a:off x="314633" y="2949677"/>
            <a:ext cx="1573162" cy="521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Stijgt elk jaar</a:t>
            </a:r>
            <a:endParaRPr lang="nl-NL" dirty="0"/>
          </a:p>
        </p:txBody>
      </p:sp>
      <p:cxnSp>
        <p:nvCxnSpPr>
          <p:cNvPr id="24" name="Rechte verbindingslijn met pijl 23"/>
          <p:cNvCxnSpPr/>
          <p:nvPr/>
        </p:nvCxnSpPr>
        <p:spPr>
          <a:xfrm>
            <a:off x="1887795" y="2340078"/>
            <a:ext cx="1809135" cy="609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hoek 24"/>
          <p:cNvSpPr/>
          <p:nvPr/>
        </p:nvSpPr>
        <p:spPr>
          <a:xfrm>
            <a:off x="2753032" y="2979174"/>
            <a:ext cx="1961538" cy="49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Recht op huurtoeslag</a:t>
            </a:r>
            <a:endParaRPr lang="nl-NL" dirty="0"/>
          </a:p>
        </p:txBody>
      </p:sp>
      <p:cxnSp>
        <p:nvCxnSpPr>
          <p:cNvPr id="27" name="Rechte verbindingslijn met pijl 26"/>
          <p:cNvCxnSpPr/>
          <p:nvPr/>
        </p:nvCxnSpPr>
        <p:spPr>
          <a:xfrm>
            <a:off x="1887794" y="2340078"/>
            <a:ext cx="334296" cy="1681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a:xfrm>
            <a:off x="1079708" y="4060723"/>
            <a:ext cx="2872861" cy="64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verhuurder betaalt groot onderhoud</a:t>
            </a:r>
            <a:endParaRPr lang="nl-NL" dirty="0"/>
          </a:p>
        </p:txBody>
      </p:sp>
      <p:cxnSp>
        <p:nvCxnSpPr>
          <p:cNvPr id="30" name="Rechte verbindingslijn met pijl 29"/>
          <p:cNvCxnSpPr/>
          <p:nvPr/>
        </p:nvCxnSpPr>
        <p:spPr>
          <a:xfrm flipH="1">
            <a:off x="9311148" y="2010698"/>
            <a:ext cx="93407" cy="1460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hoek 30"/>
          <p:cNvSpPr/>
          <p:nvPr/>
        </p:nvSpPr>
        <p:spPr>
          <a:xfrm>
            <a:off x="8136195" y="3470787"/>
            <a:ext cx="2539178" cy="550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Eigenaar betaalt groot onderhoud</a:t>
            </a:r>
            <a:endParaRPr lang="nl-NL" dirty="0"/>
          </a:p>
        </p:txBody>
      </p:sp>
      <p:cxnSp>
        <p:nvCxnSpPr>
          <p:cNvPr id="33" name="Rechte verbindingslijn met pijl 32"/>
          <p:cNvCxnSpPr/>
          <p:nvPr/>
        </p:nvCxnSpPr>
        <p:spPr>
          <a:xfrm flipH="1">
            <a:off x="7216877" y="2010698"/>
            <a:ext cx="2187678" cy="2777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hthoek 33"/>
          <p:cNvSpPr/>
          <p:nvPr/>
        </p:nvSpPr>
        <p:spPr>
          <a:xfrm>
            <a:off x="6100914" y="4788310"/>
            <a:ext cx="3593691" cy="1455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nl-NL" dirty="0" smtClean="0"/>
              <a:t>OZB betalen(Onroerendezaakbelasting)</a:t>
            </a:r>
          </a:p>
          <a:p>
            <a:pPr marL="285750" indent="-285750" algn="ctr">
              <a:buFontTx/>
              <a:buChar char="-"/>
            </a:pPr>
            <a:r>
              <a:rPr lang="nl-NL" dirty="0" smtClean="0"/>
              <a:t>Opstalverzekering </a:t>
            </a:r>
            <a:endParaRPr lang="nl-NL" dirty="0"/>
          </a:p>
        </p:txBody>
      </p:sp>
    </p:spTree>
    <p:extLst>
      <p:ext uri="{BB962C8B-B14F-4D97-AF65-F5344CB8AC3E}">
        <p14:creationId xmlns:p14="http://schemas.microsoft.com/office/powerpoint/2010/main" val="409806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1120" y="467360"/>
            <a:ext cx="9509760" cy="751840"/>
          </a:xfrm>
        </p:spPr>
        <p:txBody>
          <a:bodyPr/>
          <a:lstStyle/>
          <a:p>
            <a:r>
              <a:rPr lang="nl-NL" dirty="0" smtClean="0"/>
              <a:t>P5: Verzekeren. Hoe dan?</a:t>
            </a:r>
            <a:endParaRPr lang="nl-NL" dirty="0"/>
          </a:p>
        </p:txBody>
      </p:sp>
      <p:sp>
        <p:nvSpPr>
          <p:cNvPr id="3" name="Tijdelijke aanduiding voor inhoud 2"/>
          <p:cNvSpPr>
            <a:spLocks noGrp="1"/>
          </p:cNvSpPr>
          <p:nvPr>
            <p:ph idx="1"/>
          </p:nvPr>
        </p:nvSpPr>
        <p:spPr>
          <a:xfrm>
            <a:off x="865239" y="1396182"/>
            <a:ext cx="9985641" cy="4633398"/>
          </a:xfrm>
        </p:spPr>
        <p:txBody>
          <a:bodyPr>
            <a:normAutofit fontScale="77500" lnSpcReduction="20000"/>
          </a:bodyPr>
          <a:lstStyle/>
          <a:p>
            <a:r>
              <a:rPr lang="nl-NL" sz="2400" dirty="0" smtClean="0"/>
              <a:t>Start </a:t>
            </a:r>
          </a:p>
          <a:p>
            <a:r>
              <a:rPr lang="nl-NL" sz="2400" dirty="0" smtClean="0"/>
              <a:t>Lesdoelen:</a:t>
            </a:r>
          </a:p>
          <a:p>
            <a:pPr>
              <a:buFontTx/>
              <a:buChar char="-"/>
            </a:pPr>
            <a:r>
              <a:rPr lang="nl-NL" sz="2400" dirty="0" smtClean="0"/>
              <a:t>Materiële/ immateriële schade</a:t>
            </a:r>
          </a:p>
          <a:p>
            <a:pPr>
              <a:buFontTx/>
              <a:buChar char="-"/>
            </a:pPr>
            <a:r>
              <a:rPr lang="nl-NL" sz="2400" dirty="0" smtClean="0"/>
              <a:t>Verzekeraar </a:t>
            </a:r>
          </a:p>
          <a:p>
            <a:pPr>
              <a:buFontTx/>
              <a:buChar char="-"/>
            </a:pPr>
            <a:r>
              <a:rPr lang="nl-NL" sz="2400" dirty="0" smtClean="0"/>
              <a:t>Direct </a:t>
            </a:r>
            <a:r>
              <a:rPr lang="nl-NL" sz="2400" dirty="0" err="1" smtClean="0"/>
              <a:t>writer</a:t>
            </a:r>
            <a:r>
              <a:rPr lang="nl-NL" sz="2400" dirty="0" smtClean="0"/>
              <a:t> </a:t>
            </a:r>
          </a:p>
          <a:p>
            <a:pPr>
              <a:buFontTx/>
              <a:buChar char="-"/>
            </a:pPr>
            <a:r>
              <a:rPr lang="nl-NL" sz="2400" dirty="0" smtClean="0"/>
              <a:t>Polis</a:t>
            </a:r>
          </a:p>
          <a:p>
            <a:pPr>
              <a:buFontTx/>
              <a:buChar char="-"/>
            </a:pPr>
            <a:r>
              <a:rPr lang="nl-NL" sz="2400" dirty="0" smtClean="0"/>
              <a:t>Premie </a:t>
            </a:r>
          </a:p>
          <a:p>
            <a:pPr>
              <a:buFontTx/>
              <a:buChar char="-"/>
            </a:pPr>
            <a:r>
              <a:rPr lang="nl-NL" sz="2400" dirty="0" smtClean="0"/>
              <a:t>Eigen risico </a:t>
            </a:r>
          </a:p>
          <a:p>
            <a:pPr>
              <a:buFontTx/>
              <a:buChar char="-"/>
            </a:pPr>
            <a:r>
              <a:rPr lang="nl-NL" sz="2400" dirty="0" err="1" smtClean="0"/>
              <a:t>Opd</a:t>
            </a:r>
            <a:r>
              <a:rPr lang="nl-NL" sz="2400" dirty="0" smtClean="0"/>
              <a:t> 1 t/m 5</a:t>
            </a:r>
          </a:p>
          <a:p>
            <a:pPr>
              <a:buFontTx/>
              <a:buChar char="-"/>
            </a:pPr>
            <a:r>
              <a:rPr lang="nl-NL" sz="2400" dirty="0" smtClean="0"/>
              <a:t>Nakijken </a:t>
            </a:r>
          </a:p>
          <a:p>
            <a:pPr>
              <a:buFontTx/>
              <a:buChar char="-"/>
            </a:pPr>
            <a:r>
              <a:rPr lang="nl-NL" sz="2400" dirty="0" err="1" smtClean="0"/>
              <a:t>Hw</a:t>
            </a:r>
            <a:r>
              <a:rPr lang="nl-NL" sz="2400" dirty="0" smtClean="0"/>
              <a:t>: </a:t>
            </a:r>
            <a:r>
              <a:rPr lang="nl-NL" sz="2400" dirty="0" err="1" smtClean="0"/>
              <a:t>opd</a:t>
            </a:r>
            <a:r>
              <a:rPr lang="nl-NL" sz="2400" dirty="0" smtClean="0"/>
              <a:t> 6 t/m 12 p5h4</a:t>
            </a:r>
          </a:p>
          <a:p>
            <a:pPr>
              <a:buFontTx/>
              <a:buChar char="-"/>
            </a:pPr>
            <a:endParaRPr lang="nl-NL" dirty="0"/>
          </a:p>
        </p:txBody>
      </p:sp>
    </p:spTree>
    <p:extLst>
      <p:ext uri="{BB962C8B-B14F-4D97-AF65-F5344CB8AC3E}">
        <p14:creationId xmlns:p14="http://schemas.microsoft.com/office/powerpoint/2010/main" val="144937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B92FDAA783C4BBF431AB772E1031B" ma:contentTypeVersion="6" ma:contentTypeDescription="Create a new document." ma:contentTypeScope="" ma:versionID="6a882331b0dd142d3991c353ad164171">
  <xsd:schema xmlns:xsd="http://www.w3.org/2001/XMLSchema" xmlns:xs="http://www.w3.org/2001/XMLSchema" xmlns:p="http://schemas.microsoft.com/office/2006/metadata/properties" xmlns:ns3="e1651997-bf67-469e-821e-61814f884c73" targetNamespace="http://schemas.microsoft.com/office/2006/metadata/properties" ma:root="true" ma:fieldsID="88073798082973d070a9090a6bca291c" ns3:_="">
    <xsd:import namespace="e1651997-bf67-469e-821e-61814f884c7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651997-bf67-469e-821e-61814f884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E80F4-F354-49ED-8307-1787B7F2E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651997-bf67-469e-821e-61814f884c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4CA2B2-2441-46F6-8047-F8507E779FA7}">
  <ds:schemaRefs>
    <ds:schemaRef ds:uri="http://schemas.microsoft.com/office/2006/metadata/properties"/>
    <ds:schemaRef ds:uri="http://schemas.microsoft.com/office/2006/documentManagement/types"/>
    <ds:schemaRef ds:uri="http://purl.org/dc/terms/"/>
    <ds:schemaRef ds:uri="e1651997-bf67-469e-821e-61814f884c73"/>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753C062-CA05-43FF-831D-0E100CCE3E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met blauwe banden en foto van zonsopgang in de bergen (breedbeeld)</Template>
  <TotalTime>214453</TotalTime>
  <Words>4949</Words>
  <Application>Microsoft Office PowerPoint</Application>
  <PresentationFormat>Breedbeeld</PresentationFormat>
  <Paragraphs>1246</Paragraphs>
  <Slides>150</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150</vt:i4>
      </vt:variant>
    </vt:vector>
  </HeadingPairs>
  <TitlesOfParts>
    <vt:vector size="158" baseType="lpstr">
      <vt:lpstr>Arial</vt:lpstr>
      <vt:lpstr>Calibri</vt:lpstr>
      <vt:lpstr>Cambria Math</vt:lpstr>
      <vt:lpstr>Corbel</vt:lpstr>
      <vt:lpstr>Euphemia</vt:lpstr>
      <vt:lpstr>Times New Roman</vt:lpstr>
      <vt:lpstr>Wingdings</vt:lpstr>
      <vt:lpstr>Banded Design Blue 16x9</vt:lpstr>
      <vt:lpstr>Centraal examen economie </vt:lpstr>
      <vt:lpstr>Consumptie</vt:lpstr>
      <vt:lpstr>Consumptie</vt:lpstr>
      <vt:lpstr>Consumentengedrag in de loop van de tijd</vt:lpstr>
      <vt:lpstr>Consumentengedrag in de loop van de tijd</vt:lpstr>
      <vt:lpstr>Consumptie – jezelf vergelijken met anderen</vt:lpstr>
      <vt:lpstr>Inzicht in functies van geld, lenen en sparen</vt:lpstr>
      <vt:lpstr>Koopbeslissing beoordelen op basis van info</vt:lpstr>
      <vt:lpstr>Beïnvloeding bij kopen </vt:lpstr>
      <vt:lpstr>Uit een huishoudbudgetplan conclusies trekken over de financiële situatie van personen</vt:lpstr>
      <vt:lpstr>Uit een huishoudbudgetplan conclusies trekken over de financiële situatie van personen</vt:lpstr>
      <vt:lpstr>P4: Kopen een kunst</vt:lpstr>
      <vt:lpstr>PowerPoint-presentatie</vt:lpstr>
      <vt:lpstr>P6: Inkomen en beroep </vt:lpstr>
      <vt:lpstr>P1H2: Werk over en te kort</vt:lpstr>
      <vt:lpstr>P2H1: De schoenenwinkel</vt:lpstr>
      <vt:lpstr>P4: Risico’s van beleggen</vt:lpstr>
      <vt:lpstr>P4: Computerschop</vt:lpstr>
      <vt:lpstr>P5: Het scooterbedrijf</vt:lpstr>
      <vt:lpstr>P5: Lenen en betalen</vt:lpstr>
      <vt:lpstr>P6: Kopen op krediet</vt:lpstr>
      <vt:lpstr>P6: Kopen op krediet</vt:lpstr>
      <vt:lpstr>P1: Consumeren is kiezen</vt:lpstr>
      <vt:lpstr>P2: De taken verdeeld</vt:lpstr>
      <vt:lpstr>P4: De productie van behang</vt:lpstr>
      <vt:lpstr>PowerPoint-presentatie</vt:lpstr>
      <vt:lpstr>PowerPoint-presentatie</vt:lpstr>
      <vt:lpstr>PowerPoint-presentatie</vt:lpstr>
      <vt:lpstr>H3:P1: Belastingen op aankoop</vt:lpstr>
      <vt:lpstr>PowerPoint-presentatie</vt:lpstr>
      <vt:lpstr>P5: de drukkerij </vt:lpstr>
      <vt:lpstr>P2: Belastingen en de auto</vt:lpstr>
      <vt:lpstr>PowerPoint-presentatie</vt:lpstr>
      <vt:lpstr>H2:P1: Ieder zijn taak</vt:lpstr>
      <vt:lpstr>PowerPoint-presentatie</vt:lpstr>
      <vt:lpstr>P3: Geld voor de gemeente</vt:lpstr>
      <vt:lpstr>PowerPoint-presentatie</vt:lpstr>
      <vt:lpstr>P4: belastingen op inkomsten</vt:lpstr>
      <vt:lpstr>H3:P1: Bronnen van inkomen</vt:lpstr>
      <vt:lpstr>PowerPoint-presentatie</vt:lpstr>
      <vt:lpstr>P2: Het stukadoorsbedrijf</vt:lpstr>
      <vt:lpstr>P5: Plussen en minnen</vt:lpstr>
      <vt:lpstr>PowerPoint-presentatie</vt:lpstr>
      <vt:lpstr>P2: Inkomens zonder tegenprestatie</vt:lpstr>
      <vt:lpstr>PowerPoint-presentatie</vt:lpstr>
      <vt:lpstr>P3: Budgetteren</vt:lpstr>
      <vt:lpstr>PowerPoint-presentatie</vt:lpstr>
      <vt:lpstr>P1H3:  WINKELEN</vt:lpstr>
      <vt:lpstr>PowerPoint-presentatie</vt:lpstr>
      <vt:lpstr>H3:P4: Reserveren</vt:lpstr>
      <vt:lpstr>PowerPoint-presentatie</vt:lpstr>
      <vt:lpstr>P6: Nog een rondje boxen</vt:lpstr>
      <vt:lpstr>PowerPoint-presentatie</vt:lpstr>
      <vt:lpstr>PowerPoint-presentatie</vt:lpstr>
      <vt:lpstr>P2:Tel uit de winst</vt:lpstr>
      <vt:lpstr>PowerPoint-presentatie</vt:lpstr>
      <vt:lpstr>P7: Overheidsfinanciën </vt:lpstr>
      <vt:lpstr>PowerPoint-presentatie</vt:lpstr>
      <vt:lpstr>P3: Kijk op cijfers </vt:lpstr>
      <vt:lpstr>PowerPoint-presentatie</vt:lpstr>
      <vt:lpstr>P4: Aardappeltechnologie </vt:lpstr>
      <vt:lpstr>P5:Innovatie in een bedrijf </vt:lpstr>
      <vt:lpstr>PowerPoint-presentatie</vt:lpstr>
      <vt:lpstr>P6: kosten van vervoer </vt:lpstr>
      <vt:lpstr>PowerPoint-presentatie</vt:lpstr>
      <vt:lpstr>P4: Vakkenvullen en ander werk</vt:lpstr>
      <vt:lpstr>PowerPoint-presentatie</vt:lpstr>
      <vt:lpstr>P6: Gevolgen van innovatie </vt:lpstr>
      <vt:lpstr>P5: een kijkje achter de schermen</vt:lpstr>
      <vt:lpstr>PowerPoint-presentatie</vt:lpstr>
      <vt:lpstr>H4:P1: Inkomens verschillen</vt:lpstr>
      <vt:lpstr>PowerPoint-presentatie</vt:lpstr>
      <vt:lpstr>P2: Inkomens: hoog tegenover laag</vt:lpstr>
      <vt:lpstr>PowerPoint-presentatie</vt:lpstr>
      <vt:lpstr>H3:P2: Een ruime arbeidsmarkt </vt:lpstr>
      <vt:lpstr>PowerPoint-presentatie</vt:lpstr>
      <vt:lpstr>P4: de prijs van een pizza</vt:lpstr>
      <vt:lpstr>PowerPoint-presentatie</vt:lpstr>
      <vt:lpstr>P5: Gevolgen van inflatie</vt:lpstr>
      <vt:lpstr>PowerPoint-presentatie</vt:lpstr>
      <vt:lpstr>P3: de concurrentiepositie</vt:lpstr>
      <vt:lpstr>P4: De conjunctuur</vt:lpstr>
      <vt:lpstr>PowerPoint-presentatie</vt:lpstr>
      <vt:lpstr>P6:Reeel en nominaal inkomen</vt:lpstr>
      <vt:lpstr>PowerPoint-presentatie</vt:lpstr>
      <vt:lpstr>H4:P1: Huur en Verhuur</vt:lpstr>
      <vt:lpstr>PowerPoint-presentatie</vt:lpstr>
      <vt:lpstr>P5: Meer kans op werk </vt:lpstr>
      <vt:lpstr>P7: Economisch beleid</vt:lpstr>
      <vt:lpstr>PowerPoint-presentatie</vt:lpstr>
      <vt:lpstr>P2: een eigen huis</vt:lpstr>
      <vt:lpstr>PowerPoint-presentatie</vt:lpstr>
      <vt:lpstr>H4:P1: Smaken verschillen</vt:lpstr>
      <vt:lpstr>PowerPoint-presentatie</vt:lpstr>
      <vt:lpstr>P3: de woningfinanciering </vt:lpstr>
      <vt:lpstr>P3:Het lijndiagram</vt:lpstr>
      <vt:lpstr>P4: Huren of Kopen</vt:lpstr>
      <vt:lpstr>PowerPoint-presentatie</vt:lpstr>
      <vt:lpstr>P5: Verzekeren. Hoe dan?</vt:lpstr>
      <vt:lpstr>P4: De wintersportbeurs </vt:lpstr>
      <vt:lpstr>H4:P2: Nederland exportland</vt:lpstr>
      <vt:lpstr>PowerPoint-presentatie</vt:lpstr>
      <vt:lpstr>H4:P3:Internationale handel</vt:lpstr>
      <vt:lpstr>PowerPoint-presentatie</vt:lpstr>
      <vt:lpstr>H5:P4: Binnen de EU</vt:lpstr>
      <vt:lpstr>PowerPoint-presentatie</vt:lpstr>
      <vt:lpstr>H5:P1: Overheden</vt:lpstr>
      <vt:lpstr>PowerPoint-presentatie</vt:lpstr>
      <vt:lpstr>P5: Vreemd geld</vt:lpstr>
      <vt:lpstr>H5:P1: Inkomsten en Uitgaven</vt:lpstr>
      <vt:lpstr>PowerPoint-presentatie</vt:lpstr>
      <vt:lpstr>PowerPoint-presentatie</vt:lpstr>
      <vt:lpstr>P3:H5: Ministers en hun budgetten</vt:lpstr>
      <vt:lpstr>PowerPoint-presentatie</vt:lpstr>
      <vt:lpstr>PowerPoint-presentatie</vt:lpstr>
      <vt:lpstr>P4:H5: Sociale zekerheid</vt:lpstr>
      <vt:lpstr>P5: Sociale zekerheid voor jongeren</vt:lpstr>
      <vt:lpstr>PowerPoint-presentatie</vt:lpstr>
      <vt:lpstr>P7: De EU en de rest van de wereld</vt:lpstr>
      <vt:lpstr>P7: De EU en de rest van de wereld</vt:lpstr>
      <vt:lpstr>PowerPoint-presentatie</vt:lpstr>
      <vt:lpstr>P6: Bruto en Netto</vt:lpstr>
      <vt:lpstr>P4: Budgetteren </vt:lpstr>
      <vt:lpstr>PowerPoint-presentatie</vt:lpstr>
      <vt:lpstr>PowerPoint-presentatie</vt:lpstr>
      <vt:lpstr>P2: Bevolkingsgroei en de welvaart</vt:lpstr>
      <vt:lpstr>PowerPoint-presentatie</vt:lpstr>
      <vt:lpstr>P4: De handel in de grondstoffen</vt:lpstr>
      <vt:lpstr>H6:P3:Kosten en Baten</vt:lpstr>
      <vt:lpstr>PowerPoint-presentatie</vt:lpstr>
      <vt:lpstr>P6: Ontwikkelingssamenwerking </vt:lpstr>
      <vt:lpstr>PowerPoint-presentatie</vt:lpstr>
      <vt:lpstr>H6:P4: Werken voor de overheid</vt:lpstr>
      <vt:lpstr>H7:P1: De snackwagen</vt:lpstr>
      <vt:lpstr>PowerPoint-presentatie</vt:lpstr>
      <vt:lpstr>H7:P2: De kaasspeciaalzaak</vt:lpstr>
      <vt:lpstr>PowerPoint-presentatie</vt:lpstr>
      <vt:lpstr>PowerPoint-presentatie</vt:lpstr>
      <vt:lpstr>H7:P3: Jongeren aan het werk</vt:lpstr>
      <vt:lpstr>PowerPoint-presentatie</vt:lpstr>
      <vt:lpstr>H7:P4: Collectieve arbeidsovereenkomst </vt:lpstr>
      <vt:lpstr>PowerPoint-presentatie</vt:lpstr>
      <vt:lpstr>H7:P5: Studie en beroep </vt:lpstr>
      <vt:lpstr>PowerPoint-presentatie</vt:lpstr>
      <vt:lpstr>H7:P6: betaald en onbetaald werk</vt:lpstr>
      <vt:lpstr>PowerPoint-presentatie</vt:lpstr>
      <vt:lpstr>P7:H7: Ondernemingsvormen</vt:lpstr>
      <vt:lpstr>Ondernemingsvormen</vt:lpstr>
      <vt:lpstr>H6:P6: Prinsjesdag</vt:lpstr>
      <vt:lpstr>PowerPoint-presentatie</vt:lpstr>
    </vt:vector>
  </TitlesOfParts>
  <Company>Clusius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Centraal examen economie</dc:title>
  <dc:creator>Wendy Putter</dc:creator>
  <cp:keywords/>
  <cp:lastModifiedBy>Jamal Salim</cp:lastModifiedBy>
  <cp:revision>225</cp:revision>
  <dcterms:created xsi:type="dcterms:W3CDTF">2017-04-02T19:06:35Z</dcterms:created>
  <dcterms:modified xsi:type="dcterms:W3CDTF">2020-03-26T19:27:11Z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y fmtid="{D5CDD505-2E9C-101B-9397-08002B2CF9AE}" pid="3" name="ContentTypeId">
    <vt:lpwstr>0x010100F73B92FDAA783C4BBF431AB772E1031B</vt:lpwstr>
  </property>
</Properties>
</file>