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30" r:id="rId2"/>
    <p:sldId id="445" r:id="rId3"/>
    <p:sldId id="446" r:id="rId4"/>
    <p:sldId id="450" r:id="rId5"/>
    <p:sldId id="447" r:id="rId6"/>
    <p:sldId id="448" r:id="rId7"/>
    <p:sldId id="449" r:id="rId8"/>
    <p:sldId id="433" r:id="rId9"/>
    <p:sldId id="443" r:id="rId10"/>
    <p:sldId id="44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5"/>
    <a:srgbClr val="E9012C"/>
    <a:srgbClr val="F6B3D4"/>
    <a:srgbClr val="028880"/>
    <a:srgbClr val="DD0039"/>
    <a:srgbClr val="251720"/>
    <a:srgbClr val="F61A53"/>
    <a:srgbClr val="068998"/>
    <a:srgbClr val="BFBFBF"/>
    <a:srgbClr val="C1E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047" autoAdjust="0"/>
  </p:normalViewPr>
  <p:slideViewPr>
    <p:cSldViewPr snapToGrid="0">
      <p:cViewPr varScale="1">
        <p:scale>
          <a:sx n="56" d="100"/>
          <a:sy n="56" d="100"/>
        </p:scale>
        <p:origin x="12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6BED8-B7B2-4477-971B-71F7C2F91C91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4218-C6E7-4023-90DC-447ADF36CF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00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08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43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89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58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7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1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75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16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9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15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61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Belangenbehartiging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4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Besluitvorming in vijf fasen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nl-NL" dirty="0"/>
              <a:t>Evaluatie</a:t>
            </a:r>
          </a:p>
          <a:p>
            <a:pPr lvl="1"/>
            <a:r>
              <a:rPr lang="nl-NL" dirty="0"/>
              <a:t>Productevaluatie</a:t>
            </a:r>
          </a:p>
          <a:p>
            <a:pPr lvl="2"/>
            <a:r>
              <a:rPr lang="nl-NL" dirty="0"/>
              <a:t>Is het gestelde doel behaald binnen de gestelde tijd met de beschikbaar gestelde middelen?</a:t>
            </a:r>
          </a:p>
          <a:p>
            <a:pPr lvl="1"/>
            <a:r>
              <a:rPr lang="nl-NL" dirty="0"/>
              <a:t>Procesevaluatie</a:t>
            </a:r>
          </a:p>
          <a:p>
            <a:pPr lvl="2"/>
            <a:r>
              <a:rPr lang="nl-NL" dirty="0"/>
              <a:t>Is/was het de juiste beslissing?</a:t>
            </a:r>
          </a:p>
          <a:p>
            <a:pPr lvl="2"/>
            <a:r>
              <a:rPr lang="nl-NL" dirty="0"/>
              <a:t>Is de uitvoering juist verlopen? Moeten we bijsturen?</a:t>
            </a:r>
          </a:p>
          <a:p>
            <a:pPr lvl="2"/>
            <a:r>
              <a:rPr lang="nl-NL" dirty="0"/>
              <a:t>Zijn er andere middelen benodigd?</a:t>
            </a:r>
          </a:p>
        </p:txBody>
      </p:sp>
    </p:spTree>
    <p:extLst>
      <p:ext uri="{BB962C8B-B14F-4D97-AF65-F5344CB8AC3E}">
        <p14:creationId xmlns:p14="http://schemas.microsoft.com/office/powerpoint/2010/main" val="31276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Belangenbehartiging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Definitie: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197" t="49351" r="48055" b="39328"/>
          <a:stretch/>
        </p:blipFill>
        <p:spPr>
          <a:xfrm>
            <a:off x="1687015" y="2363636"/>
            <a:ext cx="9424353" cy="13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9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Belangenbehartiging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Collectieve </a:t>
            </a:r>
            <a:r>
              <a:rPr lang="nl-NL" dirty="0"/>
              <a:t>en individuele belangenbehartiging</a:t>
            </a:r>
          </a:p>
          <a:p>
            <a:endParaRPr lang="nl-NL" dirty="0" smtClean="0"/>
          </a:p>
          <a:p>
            <a:r>
              <a:rPr lang="nl-NL" dirty="0" smtClean="0"/>
              <a:t>Belangenbehartiging</a:t>
            </a:r>
            <a:r>
              <a:rPr lang="nl-NL" dirty="0"/>
              <a:t>: landelijk en lokaal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612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Manieren van belangenbehartiging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• </a:t>
            </a:r>
            <a:r>
              <a:rPr lang="nl-NL" dirty="0"/>
              <a:t>Aandacht </a:t>
            </a:r>
            <a:r>
              <a:rPr lang="nl-NL" dirty="0" smtClean="0"/>
              <a:t>vragen</a:t>
            </a:r>
          </a:p>
          <a:p>
            <a:pPr marL="0" indent="0">
              <a:buNone/>
            </a:pPr>
            <a:r>
              <a:rPr lang="nl-NL" dirty="0" smtClean="0"/>
              <a:t>• </a:t>
            </a:r>
            <a:r>
              <a:rPr lang="nl-NL" dirty="0"/>
              <a:t>Advies geven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• </a:t>
            </a:r>
            <a:r>
              <a:rPr lang="nl-NL" dirty="0"/>
              <a:t>Raadplegen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• </a:t>
            </a:r>
            <a:r>
              <a:rPr lang="nl-NL" dirty="0"/>
              <a:t>Inspraak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• </a:t>
            </a:r>
            <a:r>
              <a:rPr lang="nl-NL" dirty="0"/>
              <a:t>Bezwaar maken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• </a:t>
            </a:r>
            <a:r>
              <a:rPr lang="nl-NL" dirty="0"/>
              <a:t>Lobby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• </a:t>
            </a:r>
            <a:r>
              <a:rPr lang="nl-NL" dirty="0"/>
              <a:t>Publieke opinie beïnvloeden</a:t>
            </a:r>
          </a:p>
        </p:txBody>
      </p:sp>
    </p:spTree>
    <p:extLst>
      <p:ext uri="{BB962C8B-B14F-4D97-AF65-F5344CB8AC3E}">
        <p14:creationId xmlns:p14="http://schemas.microsoft.com/office/powerpoint/2010/main" val="140852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Ontwikkelingen en aandachtspunten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Middelen nemen af</a:t>
            </a:r>
          </a:p>
          <a:p>
            <a:r>
              <a:rPr lang="nl-NL" dirty="0"/>
              <a:t>Directe stem burger steeds meer naar achtergrond</a:t>
            </a:r>
          </a:p>
          <a:p>
            <a:r>
              <a:rPr lang="nl-NL" dirty="0"/>
              <a:t>Hoe representatief is </a:t>
            </a:r>
            <a:r>
              <a:rPr lang="nl-NL" dirty="0" smtClean="0"/>
              <a:t>georganiseerde belangenbehartiging?</a:t>
            </a:r>
            <a:endParaRPr lang="nl-NL" dirty="0"/>
          </a:p>
          <a:p>
            <a:r>
              <a:rPr lang="nl-NL" dirty="0"/>
              <a:t>Geen concurrentie, maar samenwerking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876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Voorbeelden collectieve belangenbehartigers</a:t>
            </a:r>
            <a:endParaRPr lang="nl-NL" dirty="0"/>
          </a:p>
        </p:txBody>
      </p:sp>
      <p:pic>
        <p:nvPicPr>
          <p:cNvPr id="2050" name="Picture 2" descr="https://tse2.mm.bing.net/th?id=OIP.y8PKwbt9h382eb49Xx8m6gHaB-&amp;pid=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452" y="1603178"/>
            <a:ext cx="45148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se3.mm.bing.net/th?id=OIP.MeEgpUdL0KpsKQGrBK_QmgHaDJ&amp;pid=A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4157932"/>
            <a:ext cx="45148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se3.mm.bing.net/th?id=OIP.WfVMksOZm-KMjJ6mX0_sUQHaE8&amp;pid=Ap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7" t="13742" r="31605" b="15181"/>
          <a:stretch/>
        </p:blipFill>
        <p:spPr bwMode="auto">
          <a:xfrm>
            <a:off x="4033399" y="2734317"/>
            <a:ext cx="1846053" cy="213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tse1.mm.bing.net/th?id=OIP.b6FNwPEYlsSxAd2tdefaDgHaCa&amp;pid=Ap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009" y="4976350"/>
            <a:ext cx="451485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ndelijke Studentenvakbo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16" y="2518238"/>
            <a:ext cx="19050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52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3834" t="24587" r="42353" b="13620"/>
          <a:stretch/>
        </p:blipFill>
        <p:spPr>
          <a:xfrm rot="866414">
            <a:off x="7298416" y="2365047"/>
            <a:ext cx="4399471" cy="452024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16142" t="25531" r="39569" b="5365"/>
          <a:stretch/>
        </p:blipFill>
        <p:spPr>
          <a:xfrm rot="20266543">
            <a:off x="465826" y="2035964"/>
            <a:ext cx="5361293" cy="470317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Invloed op het besluitvormingsproces!</a:t>
            </a:r>
            <a:endParaRPr lang="nl-NL" dirty="0"/>
          </a:p>
        </p:txBody>
      </p:sp>
      <p:pic>
        <p:nvPicPr>
          <p:cNvPr id="5122" name="Picture 2" descr="https://tse4.mm.bing.net/th?id=OIP.jMTaSryVOj4LWjKlhDlopgHaHa&amp;pid=A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471">
            <a:off x="4537495" y="2084445"/>
            <a:ext cx="2921504" cy="29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99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Besluitvorming in vijf fasen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Doelbepaling</a:t>
            </a:r>
            <a:endParaRPr lang="nl-NL" dirty="0"/>
          </a:p>
          <a:p>
            <a:pPr lvl="1"/>
            <a:r>
              <a:rPr lang="nl-NL" dirty="0"/>
              <a:t>Wat wil je bereiken?</a:t>
            </a:r>
          </a:p>
          <a:p>
            <a:pPr lvl="1"/>
            <a:r>
              <a:rPr lang="nl-NL" dirty="0"/>
              <a:t>Wat is de gewenste eindsituatie?</a:t>
            </a:r>
          </a:p>
          <a:p>
            <a:pPr lvl="1"/>
            <a:r>
              <a:rPr lang="nl-NL" dirty="0"/>
              <a:t>Waarom willen we dat specifieke doel bereiken?</a:t>
            </a:r>
          </a:p>
          <a:p>
            <a:pPr lvl="1"/>
            <a:r>
              <a:rPr lang="nl-NL" dirty="0"/>
              <a:t>Is het doel SMART?</a:t>
            </a:r>
          </a:p>
          <a:p>
            <a:pPr lvl="1"/>
            <a:r>
              <a:rPr lang="nl-NL" dirty="0"/>
              <a:t>Richtinggevend voor de volgende fases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Beeldvorming</a:t>
            </a:r>
            <a:endParaRPr lang="nl-NL" dirty="0"/>
          </a:p>
          <a:p>
            <a:pPr lvl="1"/>
            <a:r>
              <a:rPr lang="nl-NL" dirty="0"/>
              <a:t>Omgeving (kansen en bedreigingen)</a:t>
            </a:r>
          </a:p>
          <a:p>
            <a:pPr lvl="1"/>
            <a:r>
              <a:rPr lang="nl-NL" dirty="0"/>
              <a:t>Eigen organisatie (sterktes en zwaktes van mensen en middelen)</a:t>
            </a:r>
          </a:p>
          <a:p>
            <a:pPr lvl="1"/>
            <a:r>
              <a:rPr lang="nl-NL" dirty="0"/>
              <a:t>Continue activiteit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2555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Besluitvorming in vijf fasen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nl-NL" sz="2400" dirty="0" smtClean="0"/>
              <a:t>Oordeelsvorming</a:t>
            </a:r>
            <a:endParaRPr lang="nl-NL" sz="2400" dirty="0"/>
          </a:p>
          <a:p>
            <a:pPr lvl="1"/>
            <a:r>
              <a:rPr lang="nl-NL" sz="2000" dirty="0"/>
              <a:t>Welke mogelijkheden zijn er?</a:t>
            </a:r>
          </a:p>
          <a:p>
            <a:pPr lvl="1"/>
            <a:r>
              <a:rPr lang="nl-NL" sz="2000" dirty="0"/>
              <a:t>Beschikbare middelen, beschikbare tijd, bereiken doel</a:t>
            </a:r>
          </a:p>
          <a:p>
            <a:pPr lvl="1"/>
            <a:r>
              <a:rPr lang="nl-NL" sz="2000" dirty="0"/>
              <a:t>Creatief vermogen</a:t>
            </a:r>
          </a:p>
          <a:p>
            <a:pPr lvl="1"/>
            <a:r>
              <a:rPr lang="nl-NL" sz="2000" dirty="0"/>
              <a:t>Realiteitszin behouden</a:t>
            </a:r>
          </a:p>
          <a:p>
            <a:pPr lvl="1"/>
            <a:r>
              <a:rPr lang="nl-NL" sz="2000" dirty="0"/>
              <a:t>Doelstelling (effecten &lt;- acties &lt;- activiteiten)</a:t>
            </a:r>
          </a:p>
          <a:p>
            <a:pPr lvl="1"/>
            <a:r>
              <a:rPr lang="nl-NL" sz="2000" dirty="0"/>
              <a:t>Per mogelijkheid voordelen, nadelen en risico’s bepalen (analyse)</a:t>
            </a:r>
          </a:p>
          <a:p>
            <a:pPr lvl="1"/>
            <a:r>
              <a:rPr lang="nl-NL" sz="2000" dirty="0"/>
              <a:t>Mate van acceptatie belangrijk criterium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nl-NL" sz="2400" dirty="0" smtClean="0"/>
              <a:t>Besluitvorming</a:t>
            </a:r>
            <a:endParaRPr lang="nl-NL" sz="2400" dirty="0"/>
          </a:p>
          <a:p>
            <a:pPr lvl="1"/>
            <a:r>
              <a:rPr lang="nl-NL" sz="2000" dirty="0"/>
              <a:t>Nemen van het daadwerkelijke besluit, n.a.v. de analyse, door de juiste persoon</a:t>
            </a:r>
          </a:p>
          <a:p>
            <a:pPr lvl="1"/>
            <a:r>
              <a:rPr lang="nl-NL" sz="2000" dirty="0"/>
              <a:t>Besluit vastleggen, inclusief redenen</a:t>
            </a:r>
          </a:p>
          <a:p>
            <a:pPr lvl="1"/>
            <a:r>
              <a:rPr lang="nl-NL" sz="2000" dirty="0"/>
              <a:t>Uitwerken van de plannen en deze goed communiceren (inclusief het waarom en de gewenste </a:t>
            </a:r>
            <a:r>
              <a:rPr lang="nl-NL" sz="2000" dirty="0" smtClean="0"/>
              <a:t>eindsituatie)Doelbepaling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2763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7" ma:contentTypeDescription="Een nieuw document maken." ma:contentTypeScope="" ma:versionID="dc0382093e4731084f9132cd2c0202c1">
  <xsd:schema xmlns:xsd="http://www.w3.org/2001/XMLSchema" xmlns:xs="http://www.w3.org/2001/XMLSchema" xmlns:p="http://schemas.microsoft.com/office/2006/metadata/properties" xmlns:ns2="34354c1b-6b8c-435b-ad50-990538c19557" targetNamespace="http://schemas.microsoft.com/office/2006/metadata/properties" ma:root="true" ma:fieldsID="9c0ce9d74be8d2c58fba1757fc7b9c60" ns2:_="">
    <xsd:import namespace="34354c1b-6b8c-435b-ad50-990538c195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87FEFF-9325-4172-BCDA-2A7DF7E06BE2}"/>
</file>

<file path=customXml/itemProps2.xml><?xml version="1.0" encoding="utf-8"?>
<ds:datastoreItem xmlns:ds="http://schemas.openxmlformats.org/officeDocument/2006/customXml" ds:itemID="{A7BD00A7-0D00-43E8-BFBF-B66A8C76E177}"/>
</file>

<file path=customXml/itemProps3.xml><?xml version="1.0" encoding="utf-8"?>
<ds:datastoreItem xmlns:ds="http://schemas.openxmlformats.org/officeDocument/2006/customXml" ds:itemID="{796195AC-8FD6-4F39-BAD9-E19444D13C4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12432</TotalTime>
  <Words>251</Words>
  <Application>Microsoft Office PowerPoint</Application>
  <PresentationFormat>Breedbeeld</PresentationFormat>
  <Paragraphs>58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Helicon thema</vt:lpstr>
      <vt:lpstr>Belangenbehartiging</vt:lpstr>
      <vt:lpstr>Belangenbehartiging</vt:lpstr>
      <vt:lpstr>Belangenbehartiging</vt:lpstr>
      <vt:lpstr>Manieren van belangenbehartiging</vt:lpstr>
      <vt:lpstr>Ontwikkelingen en aandachtspunten</vt:lpstr>
      <vt:lpstr>Voorbeelden collectieve belangenbehartigers</vt:lpstr>
      <vt:lpstr>Doel </vt:lpstr>
      <vt:lpstr>Besluitvorming in vijf fasen </vt:lpstr>
      <vt:lpstr>Besluitvorming in vijf fasen </vt:lpstr>
      <vt:lpstr>Besluitvorming in vijf fasen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Stad&amp;Wijk</dc:title>
  <dc:creator>Jitse Noordermeer</dc:creator>
  <cp:keywords>Water en energie</cp:keywords>
  <cp:lastModifiedBy>Stijn Weijermars</cp:lastModifiedBy>
  <cp:revision>242</cp:revision>
  <dcterms:created xsi:type="dcterms:W3CDTF">2015-07-30T08:19:14Z</dcterms:created>
  <dcterms:modified xsi:type="dcterms:W3CDTF">2019-03-19T07:45:32Z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